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5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36"/>
  </p:notesMasterIdLst>
  <p:sldIdLst>
    <p:sldId id="256" r:id="rId4"/>
    <p:sldId id="1050" r:id="rId5"/>
    <p:sldId id="626" r:id="rId6"/>
    <p:sldId id="1051" r:id="rId7"/>
    <p:sldId id="627" r:id="rId8"/>
    <p:sldId id="1055" r:id="rId9"/>
    <p:sldId id="628" r:id="rId10"/>
    <p:sldId id="629" r:id="rId11"/>
    <p:sldId id="1052" r:id="rId12"/>
    <p:sldId id="1053" r:id="rId13"/>
    <p:sldId id="1054" r:id="rId14"/>
    <p:sldId id="1056" r:id="rId15"/>
    <p:sldId id="631" r:id="rId16"/>
    <p:sldId id="1066" r:id="rId17"/>
    <p:sldId id="1067" r:id="rId18"/>
    <p:sldId id="1068" r:id="rId19"/>
    <p:sldId id="1069" r:id="rId20"/>
    <p:sldId id="1070" r:id="rId21"/>
    <p:sldId id="1071" r:id="rId22"/>
    <p:sldId id="1072" r:id="rId23"/>
    <p:sldId id="1073" r:id="rId24"/>
    <p:sldId id="1074" r:id="rId25"/>
    <p:sldId id="1075" r:id="rId26"/>
    <p:sldId id="632" r:id="rId27"/>
    <p:sldId id="633" r:id="rId28"/>
    <p:sldId id="634" r:id="rId29"/>
    <p:sldId id="635" r:id="rId30"/>
    <p:sldId id="1076" r:id="rId31"/>
    <p:sldId id="636" r:id="rId32"/>
    <p:sldId id="625" r:id="rId33"/>
    <p:sldId id="1077" r:id="rId34"/>
    <p:sldId id="1078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239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0:21.87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0 137,'269'2,"282"-5,-386-5,192-3,-213 1,-20 1,469 7,-308 3,-243-3,73-13,-22 1,232 5,-233 11,0-4,147-21,-177 11,0 3,109-2,147 9,178 5,-180 29,-241-23,136 24,37 4,-211-34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07:09.51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1 105,'215'-3,"227"7,-339 12,-76-10,0-1,31 1,472-5,-251-3,-247 0,0-1,38-9,-34 6,45-4,-9 8,-2 0,98-15,204-32,-258 35,82-5,1342 18,-729 3,-777 0,0 1,40 9,-38-6,68 5,288-11,-331-1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12:17.11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35,'164'-3,"173"7,-297 1,67 17,21 4,-91-22,563 39,-571-45,0-1,39-10,-35 7,47-4,358 7,-226 5,-160-5,0-2,79-19,39-4,254 22,-85 5,-194-15,29-1,98 17,-216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12:19.34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1 155,'250'-8,"276"-44,-428 36,-39 6,83-4,38 15,76-2,-203-6,83-22,-99 21,6-2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32:58.92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0,'1'3,"-1"0,1-1,0 1,0 0,0-1,0 1,0-1,1 0,-1 1,0-1,1 0,0 0,0 0,0 0,0 0,0 0,0-1,0 1,0 0,1-1,-1 0,0 0,1 0,-1 0,1 0,0 0,2 0,9 3,0-1,0 0,25 1,118-1,-90-4,102 12,13 6,314-11,-260-9,514 3,-695-3,69-11,-68 5,64 0,140 12,151-5,-391 0,1 0,24-6,-18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33:02.75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0 170,'16'1,"1"1,-1 0,27 8,29 5,-31-12,0-1,1-2,-1-2,0-1,0-3,0-1,-1-2,0-1,68-29,-84 29,128-50,-129 53,1 1,-1 1,1 1,45-2,44 9,65-3,-84-16,-70 10,1 2,34-3,355 6,-194 3,21 15,-26 0,-146-19,86-13,30-2,269 16,-408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6:05.13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67,'267'2,"300"-5,-341-13,114-2,1779 19,-2081-2,73-14,-76 8,0 3,59-2,112 23,34 1,563-20,-790 2,-1-1,0 0,0-1,0 0,13-5,-4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6:31.58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74,'15'-1,"0"-1,0-1,0 0,0-1,0-1,24-11,-22 9,1 0,0 2,0 0,19-3,21 3,-1 3,82 6,113 26,-221-26,55 12,-51-9,0-1,40 1,98 10,-111-9,70 1,-67-6,0 3,80 18,-72-10,95 4,-46-16,-92-3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6:34.82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1 213,'323'-20,"-196"8,62-10,-18-1,-78 12,56-1,217 10,-173 4,307-2,-477-1,-1-2,0-1,0 0,0-2,0-1,27-11,-19 6,1 2,40-9,1 11,0 2,84 5,35-1,-158-3,-5-2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6:37.19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1,'37'-1,"-1"3,1 1,66 14,-53-9,0-1,1-3,-1-3,62-4,-1 0,280-11,-315 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6:41.40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0,'884'0,"-673"17,8 1,1699-20,-1663 22,-210-14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0:25.11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51,'93'4,"120"21,48 4,-250-30,0 0,0-1,0 0,0-1,-1 0,1 0,-1-1,0-1,0 0,0 0,10-8,-6 5,-1 0,1 1,1 1,29-10,-9 11,0 2,0 1,65 4,-17 1,81 7,7-1,-22 2,-6-1,48-21,-8 0,-54 9,199 5,-257 4,-52-4,-1 0,1-2,0 0,0-2,0 0,20-4,0-1,64-3,23-3,-93 6,-5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8:10.76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1,'738'0,"-726"0,0 1,1 0,-1 1,0 0,13 5,-4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8:12.94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36,'26'0,"20"1,1-2,0-2,69-14,-72 10,-1 1,2 3,77 4,-56 0,-37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8:21.43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1,'38'12,"-5"1,53 3,28 7,220 14,-288-35,45 10,25 2,353-9,176 13,-600-13,0-3,0-1,64-7,246-13,-186 14,81-9,178-4,101 19,-497-1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48:51.49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0,'478'21,"-110"13,310-20,-424-16,-209 2,-14 1,1-1,47-7,-45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51:53.93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309 74,'40'42,"65"89,-88-106,-1 1,-1 1,-2 0,-1 1,13 42,-15-25,-2 0,-1 1,-1 55,8 54,-4-60,-6 185,-6-150,1-102,-2 0,-9 41,7-50,1 1,1-1,1 1,1 0,0 0,5 38,6 0,-2 0,-3 0,-2 1,-3 0,-10 86,6-100,5-34,-2 1,0-1,0 1,-1-1,0 0,-1 0,0 1,-7 13,10-24,0-1,-1 0,1 1,0-1,0 0,0 0,-1 0,1 1,0-1,0 0,-1 0,1 0,0 0,0 1,-1-1,1 0,0 0,0 0,-1 0,1 0,0 0,-1 0,1 0,0 0,-1 0,1 0,0 0,0 0,-1 0,1 0,0 0,-1 0,1 0,0 0,-1 0,1-1,0 1,0 0,-1 0,1 0,-12-15,-5-21,-4-22,2-2,-16-90,-5-129,-19-92,24 235,12 56,4 0,3-2,-7-118,23-176,1 153,6 167,-7 55,0 0,1 0,-1 0,0 0,1 0,-1 0,1 0,-1 0,1 0,-1 0,1 0,0 1,-1-1,1 0,0 0,0 1,0-1,1-1,-1 2,0 0,0 1,0-1,0 0,0 0,0 1,-1-1,1 0,0 1,0-1,0 1,0-1,-1 1,1-1,0 1,0 0,-1-1,1 1,0 0,-1 0,1 0,-1-1,1 1,-1 0,1 2,4 5,-1 0,-1 0,0 0,0 1,0-1,-1 1,0 0,1 14,-1 79,-2-62,-22 410,17-401,2 0,4 59,1-87,0 1,2-1,0 0,2 0,0 0,1-1,15 30,-15-36,-1-1,-1 1,0 0,0 0,-1 0,-1 1,-1-1,0 1,-1 0,0-1,-1 1,-3 24,-4-3,-1 0,-2-1,-27 65,25-64,1-1,-9 67,5-28,-9 95,-1 1,23-165,0 4,0-1,1 1,0 0,0-1,1 17,0-22,1 0,0 0,0 0,0 0,0-1,0 1,0 0,1-1,0 1,-1-1,1 1,0-1,0 0,0 1,0-1,1 0,-1-1,1 1,-1 0,5 2,9 5,-10-5,0 0,1 0,0-1,-1 0,13 4,-18-7,0 0,0 1,1-1,-1 0,0 0,0 0,1 0,-1 0,0-1,0 1,1 0,-1-1,0 1,0 0,0-1,1 1,-1-1,0 0,0 1,0-1,0 0,0 0,0 0,0 0,-1 0,1 0,0 0,0 0,-1 0,1 0,0 0,-1 0,1 0,-1 0,0-1,1 1,-1 0,0-2,2-9,0 1,-1-1,0 0,-1 0,0 1,-1-1,0 0,-4-11,-26-93,26 102,-99-281,42 125,54 139,0 0,3 0,0-1,0-58,-5-34,-62-325,71 444,-16-138,15 123,2 0,0 0,2 0,0 1,6-25,1 17,2 0,1 1,1 0,20-28,-9 14,-6 8,-2 0,0-1,-3-1,13-45,-25 73,1 1,0-1,0 1,1-1,0 1,0 0,7-10,-9 14,0 0,-1 0,1 0,0 0,0 0,1 0,-1 1,0-1,0 0,0 1,0-1,1 0,-1 1,0 0,1-1,-1 1,0 0,1 0,-1-1,0 1,1 0,-1 0,0 1,1-1,-1 0,0 0,1 1,-1-1,0 1,0-1,1 1,-1-1,0 1,0 0,0 0,0-1,0 1,0 0,0 0,0 0,1 2,7 6,-2 0,1 1,-1 0,-1 1,0 0,8 18,24 78,-24-65,15 62,-4 0,17 177,-17-100,-8-74,3 10,-4 1,-1 135,-16-212,-2 1,-1-1,-3 1,-1-2,-2 1,-1-1,-2-1,-36 73,-19 14,52-94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0:51:59.60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2,'37'2,"58"10,-2 0,330-4,-298-9,-101 0,1-2,38-8,26-4,132 11,-219 4,32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00:34.95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69,'46'-2,"77"-14,-76 8,73-2,649 11,-744-2,0-2,44-10,-42 7,0 1,32-1,209 7,-239-1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00:38.05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0 203,'153'-2,"170"5,-198 12,9 1,3-16,188-24,-192 15,139 9,16 0,-249-4,0-2,-1-1,1-2,-1-2,45-19,-35 16,0 2,2 2,61-4,-59 8,258-26,-257 24,61-9,185-5,13 44,-163-9,-3 2,120 4,141-1,-236-7,-115-8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00:42.97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0 134,'11'0,"0"-2,-1 1,1-2,19-6,30-5,309 7,-200 10,153 23,-318-26,131 10,167-10,-123-3,527 3,-621-2,0-4,0-4,-1-4,140-42,-219 55,27-10,0 2,0 1,0 1,50-3,242 10,-142 2,-149-2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00:47.94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1,'200'17,"-134"-8,72-1,462-9,-553 3,69 13,13 1,-94-15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5:50.90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0,'0'1,"0"1,1-1,-1 0,1 0,-1-1,1 1,-1 0,1 0,0 0,0 0,-1 0,1-1,0 1,0 0,0-1,0 1,0 0,0-1,0 1,0-1,0 0,0 1,0-1,0 0,1 1,37 7,-25-5,67 12,130 9,-174-21,282 17,-258-15,1-2,-1-3,104-14,-68 6,-1 3,0 5,120 14,94 1,-105-17,682 4,-639 10,90 1,-1315-14,751 14,4 1,-835-15,1019-1,-47-8,-14-1,-41-3,88 7,0 2,-62 3,25 15,62-8,-45 3,39-8,21-1,-1 1,0 1,-23 4,19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05:36.66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0 103,'7'-1,"-1"1,0-1,1-1,-1 1,11-5,14-3,67-9,0 4,130-2,43 0,-3-1,-70 15,233 6,-403-1,49 12,-69-14,19 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05:43.78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1 105,'16'1,"0"1,1 0,26 8,29 5,324-9,-218-9,-82 6,-51-1,1-1,0-3,55-8,100-49,-84 24,-54 14,-44 16,0 1,0 1,0 1,24 0,-15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11:32.54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0 105,'107'-1,"39"0,198 23,-212-10,227-8,-191-7,-60 3,197-26,-102-11,199-28,-256 55,153 12,-94 1,811-3,-614 34,-21 1,-193-35,234 11,645 11,-706-24,-357 2,482-20,-372 8,-1 6,162 11,-35 27,-149-16,118 3,-194-20,1 0,-1-1,1-1,27-9,-38 11,17-6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14:59.33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1 170,'11'1,"1"1,0 0,0 0,16 6,36 7,286 9,169-10,-359-16,-132 4,0 1,42 9,36 4,405-13,-264-5,-225 3,0-1,0-1,0-1,0-1,0 0,-1-2,0-1,1 0,24-12,7-4,1 3,0 2,103-17,-97 22,-59 11,37-8,-27 3,-27 2,-176 2,115 3,-117-12,147 4,-421-52,-6 35,-198 25,629 2,0 1,0 2,-54 16,50-10,-1-3,-56 4,81-10,-1 0,-32 10,49-11,-16 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24:17.26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68,'8'-1,"0"0,-1 0,1-1,-1 0,10-4,25-7,35 6,0 3,78 5,-48 1,2911-1,-2719-18,14 0,1256 18,-1519 1,71 13,-69-7,60 1,544-9,-298-1,-117 18,-3 1,675-20,-860 5,69 11,-67-6,69 2,1764-10,-834-2,-767-17,-282 18,54-5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2:33:40.61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36,'5'4,"-1"0,1-1,1 1,-1-1,0 0,1 0,-1-1,1 1,0-1,0-1,0 1,10 0,8 1,48-2,3 1,29 7,109-3,-124 3,-66-5,46 2,290 22,16 1,-333-28,45 9,-54-6,-1 0,1-2,36-3,-66 1,-1-1,1 1,-1 0,1-1,-1 0,0 0,1 0,-1 0,0 0,1 0,-1 0,0-1,0 1,0-1,0 0,0 1,0-1,-1 0,1 0,-1 0,1 0,-1-1,1-1,-1 2,-1 1,0-1,0 1,0 0,1-1,-2 1,1-1,0 1,0-1,0 1,-1-1,1 1,-1-1,1 1,-1 0,1-1,-1 1,0 0,0-1,0 1,1 0,-1 0,-1 0,1 0,0 0,0 0,0 0,0 0,-1 1,1-1,0 0,-1 1,1-1,0 1,-1-1,1 1,-1-1,1 1,-3 0,-42-10,-1 2,-62-3,53 7,-64-14,92 14,0 0,-55 2,-17-2,-115-24,78 18,44 5,-3 2,-1 4,1 4,-103 19,58-7,114-16,21-1,0 0,0 0,0 0,0 1,0-1,0 2,0-1,1 1,-1-1,-10 6,18-5,-1 0,1-1,0 1,0-1,0 0,0 0,0 1,1-1,-1 0,0-1,0 1,1 0,3 0,90 19,137 10,-100-26,167-15,5-1,-153 0,-90 5,64-9,-56 6,99-2,-153 12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51:06.82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35,'23'-1,"0"-1,26-5,20-3,811-5,-561 17,-306-2,1 0,-1 0,1 1,-1 1,0 1,1-1,20 9,-8 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51:10.13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1,'228'17,"4"0,-192-18,99 5,-121-2,0 1,0 1,0 1,-1 0,29 13,-18-7,0-1,47 9,-55-14,-10-4,22 7,-27-2,-18 4,-2-5,0 0,-1-1,-31 5,0-1,30-4,-44 11,-1-2,-1-3,-99 3,101-15,32 0,-1 1,1 2,-49 7,50-1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51:12.31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34,'0'1,"0"0,0 0,0 0,0 0,1 0,-1 0,0 0,1-1,-1 1,1 0,-1 0,1 0,-1-1,1 1,0 0,-1 0,1-1,0 1,0-1,-1 1,1 0,0-1,0 0,0 1,0-1,0 1,1-1,29 6,-27-5,137 9,185-9,-152-4,131 3,-299-3,-13-4,-16-4,-28-3,0 3,0 2,-1 2,-92 0,-80 9,191-2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01T01:51:15.1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0,'326'8,"445"69,-689-69,140-3,-220-6,25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5:54.92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82,'139'10,"-29"0,738-3,-508-9,3-11,-15 0,-266 11,89-15,-81 11,0 2,79 6,-37 0,-24 0,-41 1,0-3,0-1,75-13,-96 3,-26 11,1 0,-1-1,0 1,0 0,1 0,-1-1,0 1,0 0,1 0,-1-1,0 1,0 0,0-1,1 1,-1 0,0-1,0 1,0-1,0 1,0 0,0-1,0 1,0 0,0-1,0 1,0 0,0-1,0 1,0-1,0 1,0 0,-1-1,1 1,0-1,-2 0,0-1,0 0,0 1,0-1,0 1,-1 0,1 0,0 0,-1 0,1 0,-1 0,1 1,-1-1,1 1,-4 0,-71-6,-131 6,87 3,-32-4,-147 4,-58 37,-502-4,543-21,251-7,-185 16,205-22,-1-3,1-1,-67-13,49 1,28 6,-1 1,0 1,-39 0,60 9,17-1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7:08.56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0 127,'515'16,"-392"-9,-71-6,0 2,62 13,232 29,-282-39,546 5,-368-13,-16-12,9 1,-216 14,0-1,0-1,0-1,0 0,0-2,-1 0,1-1,-1-1,0-1,0 0,-1-1,0-1,16-12,8 1,-37 19,1-1,0 0,0 0,-1 0,1 0,-1-1,1 0,-1 0,0 0,0 0,-1-1,4-4,-7 8,1-1,-1 1,0-1,0 1,0-1,0 1,0-1,0 1,0-1,0 1,0-1,0 1,-1-1,1 1,0-1,0 1,0-1,0 1,-1 0,1-1,0 1,-1-1,1 1,0 0,-1-1,1 1,0 0,-1-1,1 1,-1 0,1-1,-1 1,1 0,0 0,-1 0,1-1,-1 1,1 0,-1 0,1 0,-1 0,1 0,-2 0,-27-5,23 4,-159-21,-255-4,384 26,-119 5,134-2,0 0,0 2,0 0,0 1,-24 12,26-11,1-1,-1 0,-1-1,1-1,0-1,-25 1,-122-5,75-2,-1358 3,1435 0,0 2,0 0,-18 5,16-3,-5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8:01.74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76,'52'-12,"-5"1,191 7,-153 5,105-10,-97-3,173-17,-196 29,0 3,116 20,-84-9,-72-10,58 9,0-4,1-4,110-9,568-14,-563 19,4-13,-27 0,271 12,63-1,-450-3,-15-2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8:07.27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20,'12'2,"0"-1,-1 2,1 0,-1 0,22 10,-4-2,91 26,0-5,3-6,141 13,-118-31,257-20,-99-1,-88 13,255-10,-94-7,-374 17,0 0,-1 0,1 0,0-1,0 1,0-1,-1 1,1-1,0 0,-1-1,1 1,3-2,-6 3,0-1,0 1,1 0,-1 0,0-1,0 1,0 0,0 0,0-1,0 1,0 0,0-1,0 1,0 0,0 0,0-1,0 1,0 0,0-1,0 1,0 0,0 0,0-1,0 1,-1 0,1 0,0-1,0 1,0 0,0 0,0 0,-1-1,1 1,0 0,0 0,-1 0,1-1,-22-10,-33-4,0 2,0 3,-70-5,59 8,-396-29,381 36,5 1,-139-16,198 13,0 0,0 1,0 1,-1 1,1 1,0 0,0 1,1 1,-1 0,1 1,0 1,0 0,-19 12,14-9,-1 0,0-2,-1 0,0-1,0-2,-38 4,-144-8,103-3,23 4,6 0,0-3,-84-14,149 15,0 0,-1 0,1 0,-1 1,1 1,-1-1,1 1,0 1,-1-1,1 1,0 1,0 0,-14 7,10-5,0-1,0-1,0 0,-1 0,-20 1,12-3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9:32.82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0 288,'621'0,"-290"29,-183-10,-51-8,-21-1,84 0,-154-10,64 0,0-2,0-3,118-24,231-42,-305 57,252-17,-23 3,-279 17,-39 6,48-4,72 9,-78 2,1-3,102-15,-106 6,-65 10,1 0,0 0,0 0,0 0,-1 0,1 0,0 0,0 0,-1 0,1 0,0-1,0 1,0 0,-1 0,1 0,0 0,0 0,0 0,-1 0,1 0,0-1,0 1,0 0,0 0,0 0,-1 0,1-1,0 1,0 0,0 0,0 0,0-1,0 1,0 0,0 0,0 0,0-1,-1 1,1 0,0 0,0-1,1 1,-1 0,0 0,0 0,0-1,0 1,0 0,0 0,0 0,0-1,0 1,0 0,0 0,1 0,-1-1,0 1,0 0,0 0,0 0,0 0,1 0,-1-1,0 1,0 0,1 0,-22-6,-65-3,0 4,-92 7,56 0,-742-31,778 21,41 3,-1 1,0 3,-72 6,58 4,-1-3,1-3,-1-2,0-2,-92-16,55 2,-144-6,-101 19,-197-15,500 11,10 2,1 1,-57 2,85 0,0 1,0 0,0 0,0 0,0 0,0 0,0 0,0 0,0 1,0-1,0 0,0 0,1 1,-1-1,0 1,0-1,0 1,0-1,0 1,1-1,-1 1,-1 1,17 9,40 7,111 12,222 12,-251-38,190-17,0-2,-172 14,144 4,45 25,-71-4,24 11,-168-17,184 4,-102-24,-1324 2,1060 3,-1 2,-55 13,51-7,-82 3,-322-29,289 4,-79-18,135 13,-54-2,-173 6,192 12,131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30T23:59:39.34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151 104,'19'1,"-1"1,35 7,-33-4,0-2,27 2,505-3,-264-4,-229-1,110-21,-76 9,43-7,-52 6,141-6,-110 10,-9 0,528 10,-318 4,-308-2,0 0,0 1,0 0,0 1,12 3,-19-5,0 1,0-1,0 0,0 0,0 1,0-1,0 1,0-1,-1 1,1-1,0 1,0 0,0-1,-1 1,1 0,0 0,-1-1,1 1,-1 0,1 0,-1 0,1 0,-1 0,1 0,-1 0,0 0,0 0,1 0,-1 0,0 0,0 0,0 0,0 0,0 0,0 0,-1 0,1 0,0 0,0 0,-1 0,1-1,0 1,-1 0,1 0,-1 0,0 0,1 0,-1-1,1 1,-1 0,0 0,0-1,0 1,1-1,-3 2,-4 5,-2 0,1-1,-1 0,0 0,0-1,-1 0,0 0,1-1,-1 0,-1-1,1-1,-21 4,-11-1,-80-2,108-3,-1857-1,1696 14,5 0,66-17,1-5,-104-22,81 10,98 16,18 3,-1 0,0 0,0 1,-14 1,60 14,20-6,0-2,1-2,99-7,-39 0,-58 3,14 1,0-3,107-17,-52 1,0 6,1 6,154 11,32 26,-112-8,360 0,-542-25,0 0,0-2,0 0,-1-1,1-2,20-8,13-5,-26 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FBA1F-CED4-45CC-89CC-38E0D3292786}" type="datetimeFigureOut">
              <a:rPr lang="en-US" smtClean="0"/>
              <a:t>01-May-21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4E22B-EFD1-4E7A-8732-02E6B651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8808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3731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7729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CF04F14-6C95-4794-9F77-819AD25F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30DEECD-EB3B-4F10-A2AD-A3D20F49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0A5240F-8474-43D6-8B17-7BE4998E8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4CA66D72-5804-488F-9170-308CA85B9B7A}" type="slidenum">
              <a:rPr kumimoji="0" lang="es-E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28</a:t>
            </a:fld>
            <a:endParaRPr kumimoji="0" lang="es-E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01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 anchor="t" anchorCtr="0">
            <a:normAutofit/>
          </a:bodyPr>
          <a:lstStyle>
            <a:lvl1pPr>
              <a:def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4EF284B-A536-4129-B3B0-B5ABA5FDC2D4}" type="datetime1">
              <a:rPr lang="en-US" smtClean="0"/>
              <a:pPr/>
              <a:t>01-May-21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868094"/>
            <a:ext cx="2133600" cy="273844"/>
          </a:xfrm>
        </p:spPr>
        <p:txBody>
          <a:bodyPr/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tra Small title with small paragraph">
  <p:cSld name="Extra Small title with small paragraph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ldNum" idx="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0" y="4738475"/>
            <a:ext cx="9144000" cy="4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413202" y="4842575"/>
            <a:ext cx="1012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</a:pPr>
            <a:r>
              <a:rPr lang="en" sz="600" i="0" strike="noStrike" cap="none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Confidential</a:t>
            </a:r>
            <a:endParaRPr sz="6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0609" y="4807879"/>
            <a:ext cx="803027" cy="2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>
            <a:spLocks noGrp="1"/>
          </p:cNvSpPr>
          <p:nvPr>
            <p:ph type="sldNum" idx="3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314150" y="223300"/>
            <a:ext cx="21930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314150" y="764400"/>
            <a:ext cx="2193000" cy="3620700"/>
          </a:xfrm>
          <a:prstGeom prst="rect">
            <a:avLst/>
          </a:prstGeom>
        </p:spPr>
        <p:txBody>
          <a:bodyPr spcFirstLastPara="1" wrap="square" lIns="91425" tIns="91425" rIns="274300" bIns="91425" anchor="t" anchorCtr="0">
            <a:noAutofit/>
          </a:bodyPr>
          <a:lstStyle>
            <a:lvl1pPr marL="457200" lvl="0" indent="-273050" rtl="0">
              <a:spcBef>
                <a:spcPts val="600"/>
              </a:spcBef>
              <a:spcAft>
                <a:spcPts val="0"/>
              </a:spcAft>
              <a:buSzPts val="700"/>
              <a:buFont typeface="Muli"/>
              <a:buChar char="•"/>
              <a:defRPr sz="800"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2667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700"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2667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700"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2667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700"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2667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900"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2667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900"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2667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900"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2667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900"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266700" algn="l" rtl="0">
              <a:lnSpc>
                <a:spcPct val="112000"/>
              </a:lnSpc>
              <a:spcBef>
                <a:spcPts val="600"/>
              </a:spcBef>
              <a:spcAft>
                <a:spcPts val="600"/>
              </a:spcAft>
              <a:buSzPts val="600"/>
              <a:buChar char="•"/>
              <a:defRPr sz="900"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955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tra Small title">
  <p:cSld name="Extra Small title"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sldNum" idx="1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ldNum" idx="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0" y="4738475"/>
            <a:ext cx="9144000" cy="4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413202" y="4842575"/>
            <a:ext cx="1012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</a:pPr>
            <a:r>
              <a:rPr lang="en" sz="600" i="0" strike="noStrike" cap="none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Confidential</a:t>
            </a:r>
            <a:endParaRPr sz="6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0609" y="4807879"/>
            <a:ext cx="803027" cy="2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>
            <a:spLocks noGrp="1"/>
          </p:cNvSpPr>
          <p:nvPr>
            <p:ph type="sldNum" idx="3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314150" y="223300"/>
            <a:ext cx="3152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6993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S Colorscheme">
  <p:cSld name="TS Colorscheme">
    <p:bg>
      <p:bgPr>
        <a:solidFill>
          <a:schemeClr val="lt2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/>
          <p:nvPr/>
        </p:nvSpPr>
        <p:spPr>
          <a:xfrm>
            <a:off x="787050" y="3436725"/>
            <a:ext cx="801300" cy="37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2513875" y="2969113"/>
            <a:ext cx="801300" cy="37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4263152" y="2969113"/>
            <a:ext cx="801300" cy="37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2513750" y="3091533"/>
            <a:ext cx="8013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36ddff</a:t>
            </a:r>
            <a:endParaRPr sz="6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4268512" y="3047725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ffaa42</a:t>
            </a:r>
            <a:endParaRPr sz="600"/>
          </a:p>
        </p:txBody>
      </p:sp>
      <p:sp>
        <p:nvSpPr>
          <p:cNvPr id="178" name="Google Shape;178;p24"/>
          <p:cNvSpPr/>
          <p:nvPr/>
        </p:nvSpPr>
        <p:spPr>
          <a:xfrm>
            <a:off x="6079006" y="2969113"/>
            <a:ext cx="801300" cy="37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6084367" y="3047725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ff3352</a:t>
            </a:r>
            <a:endParaRPr sz="600"/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390350" y="299500"/>
            <a:ext cx="31365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</a:defRPr>
            </a:lvl1pPr>
            <a:lvl2pPr marL="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0" marR="0" lvl="2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0" marR="0" lvl="3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0" marR="0" lvl="4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0" marR="0" lvl="5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0" marR="0" lvl="6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0" marR="0" lvl="7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0" marR="0" lvl="8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2563250" y="2645413"/>
            <a:ext cx="7023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Pay</a:t>
            </a:r>
            <a:endParaRPr sz="10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3439200" y="2645413"/>
            <a:ext cx="7023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Buy</a:t>
            </a:r>
            <a:endParaRPr sz="10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164725" y="1993375"/>
            <a:ext cx="19986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5B5B5"/>
                </a:solidFill>
                <a:latin typeface="Muli Regular"/>
                <a:ea typeface="Muli Regular"/>
                <a:cs typeface="Muli Regular"/>
                <a:sym typeface="Muli Regular"/>
              </a:rPr>
              <a:t>Master brand</a:t>
            </a:r>
            <a:endParaRPr sz="800">
              <a:solidFill>
                <a:srgbClr val="B5B5B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(to be used as Corporate colorscheme on most slides)</a:t>
            </a:r>
            <a:endParaRPr sz="8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See brand guidelines for examples of color distribution and more colors</a:t>
            </a:r>
            <a:endParaRPr sz="8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786995" y="2969121"/>
            <a:ext cx="801300" cy="378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792356" y="3047733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0a37f0</a:t>
            </a:r>
            <a:endParaRPr sz="600"/>
          </a:p>
        </p:txBody>
      </p:sp>
      <p:sp>
        <p:nvSpPr>
          <p:cNvPr id="186" name="Google Shape;186;p24"/>
          <p:cNvSpPr txBox="1"/>
          <p:nvPr/>
        </p:nvSpPr>
        <p:spPr>
          <a:xfrm>
            <a:off x="4309800" y="2645413"/>
            <a:ext cx="7023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Engage</a:t>
            </a:r>
            <a:endParaRPr sz="10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7723053" y="4480159"/>
            <a:ext cx="510900" cy="241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7723051" y="4530289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#1e1e1e</a:t>
            </a:r>
            <a:endParaRPr sz="400"/>
          </a:p>
        </p:txBody>
      </p:sp>
      <p:sp>
        <p:nvSpPr>
          <p:cNvPr id="189" name="Google Shape;189;p24"/>
          <p:cNvSpPr txBox="1"/>
          <p:nvPr/>
        </p:nvSpPr>
        <p:spPr>
          <a:xfrm>
            <a:off x="460650" y="1701025"/>
            <a:ext cx="15477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Primary color usage</a:t>
            </a:r>
            <a:endParaRPr sz="10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3384352" y="2963159"/>
            <a:ext cx="801300" cy="37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3384352" y="3060294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38ebbc</a:t>
            </a:r>
            <a:endParaRPr sz="600"/>
          </a:p>
        </p:txBody>
      </p:sp>
      <p:sp>
        <p:nvSpPr>
          <p:cNvPr id="192" name="Google Shape;192;p24"/>
          <p:cNvSpPr/>
          <p:nvPr/>
        </p:nvSpPr>
        <p:spPr>
          <a:xfrm>
            <a:off x="5152652" y="2965242"/>
            <a:ext cx="801300" cy="37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5158012" y="3062377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6141e3</a:t>
            </a:r>
            <a:endParaRPr sz="600"/>
          </a:p>
        </p:txBody>
      </p:sp>
      <p:sp>
        <p:nvSpPr>
          <p:cNvPr id="194" name="Google Shape;194;p24"/>
          <p:cNvSpPr txBox="1"/>
          <p:nvPr/>
        </p:nvSpPr>
        <p:spPr>
          <a:xfrm>
            <a:off x="5180400" y="2645413"/>
            <a:ext cx="7023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Cash</a:t>
            </a:r>
            <a:endParaRPr sz="10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6128500" y="2645413"/>
            <a:ext cx="7023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Go</a:t>
            </a:r>
            <a:endParaRPr sz="10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786995" y="3919521"/>
            <a:ext cx="801300" cy="37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792356" y="3522933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#ffffffff</a:t>
            </a:r>
            <a:endParaRPr sz="600">
              <a:solidFill>
                <a:srgbClr val="73737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792356" y="3998133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00000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2759250" y="1993375"/>
            <a:ext cx="39843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5B5B5"/>
                </a:solidFill>
                <a:latin typeface="Muli Regular"/>
                <a:ea typeface="Muli Regular"/>
                <a:cs typeface="Muli Regular"/>
                <a:sym typeface="Muli Regular"/>
              </a:rPr>
              <a:t>Product colors </a:t>
            </a:r>
            <a:endParaRPr sz="800">
              <a:solidFill>
                <a:srgbClr val="B5B5B5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(can be used for variation/secondary scheme and colorcoding</a:t>
            </a:r>
            <a:endParaRPr sz="8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3977550" y="1701025"/>
            <a:ext cx="15477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Secondary color usage</a:t>
            </a:r>
            <a:endParaRPr sz="10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7723053" y="4241529"/>
            <a:ext cx="510900" cy="241500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7723051" y="4291659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353535</a:t>
            </a:r>
            <a:endParaRPr sz="400"/>
          </a:p>
        </p:txBody>
      </p:sp>
      <p:sp>
        <p:nvSpPr>
          <p:cNvPr id="203" name="Google Shape;203;p24"/>
          <p:cNvSpPr/>
          <p:nvPr/>
        </p:nvSpPr>
        <p:spPr>
          <a:xfrm>
            <a:off x="7723053" y="4720480"/>
            <a:ext cx="510900" cy="241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7723051" y="4770610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000000</a:t>
            </a:r>
            <a:endParaRPr sz="400"/>
          </a:p>
        </p:txBody>
      </p:sp>
      <p:sp>
        <p:nvSpPr>
          <p:cNvPr id="205" name="Google Shape;205;p24"/>
          <p:cNvSpPr/>
          <p:nvPr/>
        </p:nvSpPr>
        <p:spPr>
          <a:xfrm>
            <a:off x="7723053" y="4002899"/>
            <a:ext cx="510900" cy="241500"/>
          </a:xfrm>
          <a:prstGeom prst="rect">
            <a:avLst/>
          </a:prstGeom>
          <a:solidFill>
            <a:srgbClr val="4F4F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7723051" y="4053029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4f4f4f</a:t>
            </a:r>
            <a:endParaRPr sz="400"/>
          </a:p>
        </p:txBody>
      </p:sp>
      <p:sp>
        <p:nvSpPr>
          <p:cNvPr id="207" name="Google Shape;207;p24"/>
          <p:cNvSpPr/>
          <p:nvPr/>
        </p:nvSpPr>
        <p:spPr>
          <a:xfrm>
            <a:off x="7723053" y="3762571"/>
            <a:ext cx="510900" cy="241500"/>
          </a:xfrm>
          <a:prstGeom prst="rect">
            <a:avLst/>
          </a:prstGeom>
          <a:solidFill>
            <a:srgbClr val="5C5C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7723051" y="3812701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5c5c5c</a:t>
            </a:r>
            <a:endParaRPr sz="400"/>
          </a:p>
        </p:txBody>
      </p:sp>
      <p:sp>
        <p:nvSpPr>
          <p:cNvPr id="209" name="Google Shape;209;p24"/>
          <p:cNvSpPr/>
          <p:nvPr/>
        </p:nvSpPr>
        <p:spPr>
          <a:xfrm>
            <a:off x="7723053" y="3523941"/>
            <a:ext cx="510900" cy="2415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7723051" y="3574071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737373</a:t>
            </a:r>
            <a:endParaRPr sz="400"/>
          </a:p>
        </p:txBody>
      </p:sp>
      <p:sp>
        <p:nvSpPr>
          <p:cNvPr id="211" name="Google Shape;211;p24"/>
          <p:cNvSpPr/>
          <p:nvPr/>
        </p:nvSpPr>
        <p:spPr>
          <a:xfrm>
            <a:off x="7723053" y="3283612"/>
            <a:ext cx="510900" cy="241500"/>
          </a:xfrm>
          <a:prstGeom prst="rect">
            <a:avLst/>
          </a:prstGeom>
          <a:solidFill>
            <a:srgbClr val="8B8B8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7723051" y="3333742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8b8b8b</a:t>
            </a:r>
            <a:endParaRPr sz="400"/>
          </a:p>
        </p:txBody>
      </p:sp>
      <p:sp>
        <p:nvSpPr>
          <p:cNvPr id="213" name="Google Shape;213;p24"/>
          <p:cNvSpPr/>
          <p:nvPr/>
        </p:nvSpPr>
        <p:spPr>
          <a:xfrm>
            <a:off x="7723053" y="3043760"/>
            <a:ext cx="510900" cy="2415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7723051" y="3093890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 b="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400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d0d0d0</a:t>
            </a:r>
            <a:endParaRPr sz="400">
              <a:solidFill>
                <a:srgbClr val="737373"/>
              </a:solidFill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7723053" y="2802140"/>
            <a:ext cx="510900" cy="2415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7723051" y="2852270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#f0f0f0</a:t>
            </a:r>
            <a:endParaRPr sz="400">
              <a:solidFill>
                <a:srgbClr val="73737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7723053" y="2556989"/>
            <a:ext cx="510900" cy="2415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7723051" y="2607119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#f9f9f9</a:t>
            </a:r>
            <a:endParaRPr sz="400">
              <a:solidFill>
                <a:srgbClr val="73737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7723053" y="2315369"/>
            <a:ext cx="510900" cy="2415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7723051" y="2365499"/>
            <a:ext cx="5109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#fcfcfc</a:t>
            </a:r>
            <a:endParaRPr sz="400">
              <a:solidFill>
                <a:srgbClr val="73737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7723053" y="2070225"/>
            <a:ext cx="510900" cy="2415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7723051" y="2120355"/>
            <a:ext cx="510900" cy="14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400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rPr>
              <a:t>#ffffffff</a:t>
            </a:r>
            <a:endParaRPr sz="400">
              <a:solidFill>
                <a:srgbClr val="73737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7510157" y="1701013"/>
            <a:ext cx="953700" cy="2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Greys</a:t>
            </a:r>
            <a:endParaRPr sz="10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2513875" y="3342835"/>
            <a:ext cx="801300" cy="378900"/>
          </a:xfrm>
          <a:prstGeom prst="rect">
            <a:avLst/>
          </a:prstGeom>
          <a:solidFill>
            <a:srgbClr val="1DC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4263152" y="3342835"/>
            <a:ext cx="801300" cy="378900"/>
          </a:xfrm>
          <a:prstGeom prst="rect">
            <a:avLst/>
          </a:prstGeom>
          <a:solidFill>
            <a:srgbClr val="D187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2513750" y="3465255"/>
            <a:ext cx="8013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1dc7ed</a:t>
            </a:r>
            <a:endParaRPr sz="6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4268512" y="3421447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d1872c</a:t>
            </a:r>
            <a:endParaRPr sz="600"/>
          </a:p>
        </p:txBody>
      </p:sp>
      <p:sp>
        <p:nvSpPr>
          <p:cNvPr id="228" name="Google Shape;228;p24"/>
          <p:cNvSpPr/>
          <p:nvPr/>
        </p:nvSpPr>
        <p:spPr>
          <a:xfrm>
            <a:off x="6079006" y="3342835"/>
            <a:ext cx="801300" cy="378900"/>
          </a:xfrm>
          <a:prstGeom prst="rect">
            <a:avLst/>
          </a:prstGeom>
          <a:solidFill>
            <a:srgbClr val="DB2C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6084367" y="3421447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db2c46</a:t>
            </a:r>
            <a:endParaRPr sz="600"/>
          </a:p>
        </p:txBody>
      </p:sp>
      <p:sp>
        <p:nvSpPr>
          <p:cNvPr id="230" name="Google Shape;230;p24"/>
          <p:cNvSpPr/>
          <p:nvPr/>
        </p:nvSpPr>
        <p:spPr>
          <a:xfrm>
            <a:off x="3384352" y="3336881"/>
            <a:ext cx="801300" cy="378900"/>
          </a:xfrm>
          <a:prstGeom prst="rect">
            <a:avLst/>
          </a:prstGeom>
          <a:solidFill>
            <a:srgbClr val="30D9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3384352" y="3434017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30d9ab</a:t>
            </a:r>
            <a:endParaRPr sz="600"/>
          </a:p>
        </p:txBody>
      </p:sp>
      <p:sp>
        <p:nvSpPr>
          <p:cNvPr id="232" name="Google Shape;232;p24"/>
          <p:cNvSpPr/>
          <p:nvPr/>
        </p:nvSpPr>
        <p:spPr>
          <a:xfrm>
            <a:off x="5152652" y="3338964"/>
            <a:ext cx="801300" cy="378900"/>
          </a:xfrm>
          <a:prstGeom prst="rect">
            <a:avLst/>
          </a:prstGeom>
          <a:solidFill>
            <a:srgbClr val="5539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5158012" y="3436099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4931a2</a:t>
            </a:r>
            <a:endParaRPr sz="600"/>
          </a:p>
        </p:txBody>
      </p:sp>
      <p:sp>
        <p:nvSpPr>
          <p:cNvPr id="234" name="Google Shape;234;p24"/>
          <p:cNvSpPr/>
          <p:nvPr/>
        </p:nvSpPr>
        <p:spPr>
          <a:xfrm>
            <a:off x="2513875" y="3717758"/>
            <a:ext cx="801300" cy="378900"/>
          </a:xfrm>
          <a:prstGeom prst="rect">
            <a:avLst/>
          </a:prstGeom>
          <a:solidFill>
            <a:srgbClr val="2AA0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4263152" y="3717758"/>
            <a:ext cx="801300" cy="378900"/>
          </a:xfrm>
          <a:prstGeom prst="rect">
            <a:avLst/>
          </a:prstGeom>
          <a:solidFill>
            <a:srgbClr val="A364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2513750" y="3840177"/>
            <a:ext cx="801300" cy="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2aa0c8</a:t>
            </a:r>
            <a:endParaRPr sz="6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4268512" y="3796370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a36416</a:t>
            </a:r>
            <a:endParaRPr sz="600"/>
          </a:p>
        </p:txBody>
      </p:sp>
      <p:sp>
        <p:nvSpPr>
          <p:cNvPr id="238" name="Google Shape;238;p24"/>
          <p:cNvSpPr/>
          <p:nvPr/>
        </p:nvSpPr>
        <p:spPr>
          <a:xfrm>
            <a:off x="6079006" y="3717758"/>
            <a:ext cx="801300" cy="378900"/>
          </a:xfrm>
          <a:prstGeom prst="rect">
            <a:avLst/>
          </a:prstGeom>
          <a:solidFill>
            <a:srgbClr val="BF26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6084367" y="3796370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#bf263cff</a:t>
            </a:r>
            <a:endParaRPr sz="600"/>
          </a:p>
        </p:txBody>
      </p:sp>
      <p:sp>
        <p:nvSpPr>
          <p:cNvPr id="240" name="Google Shape;240;p24"/>
          <p:cNvSpPr/>
          <p:nvPr/>
        </p:nvSpPr>
        <p:spPr>
          <a:xfrm>
            <a:off x="3384352" y="3711803"/>
            <a:ext cx="801300" cy="378900"/>
          </a:xfrm>
          <a:prstGeom prst="rect">
            <a:avLst/>
          </a:prstGeom>
          <a:solidFill>
            <a:srgbClr val="24B8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3384352" y="3808939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24b890</a:t>
            </a:r>
            <a:endParaRPr sz="600"/>
          </a:p>
        </p:txBody>
      </p:sp>
      <p:sp>
        <p:nvSpPr>
          <p:cNvPr id="242" name="Google Shape;242;p24"/>
          <p:cNvSpPr/>
          <p:nvPr/>
        </p:nvSpPr>
        <p:spPr>
          <a:xfrm>
            <a:off x="5152652" y="3713886"/>
            <a:ext cx="801300" cy="378900"/>
          </a:xfrm>
          <a:prstGeom prst="rect">
            <a:avLst/>
          </a:prstGeom>
          <a:solidFill>
            <a:srgbClr val="4931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5158012" y="3811021"/>
            <a:ext cx="801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</a:t>
            </a:r>
            <a:r>
              <a:rPr lang="en" sz="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5539c3</a:t>
            </a:r>
            <a:endParaRPr sz="600"/>
          </a:p>
        </p:txBody>
      </p:sp>
      <p:sp>
        <p:nvSpPr>
          <p:cNvPr id="244" name="Google Shape;244;p24"/>
          <p:cNvSpPr txBox="1">
            <a:spLocks noGrp="1"/>
          </p:cNvSpPr>
          <p:nvPr>
            <p:ph type="sldNum" idx="12"/>
          </p:nvPr>
        </p:nvSpPr>
        <p:spPr>
          <a:xfrm>
            <a:off x="18288" y="4821060"/>
            <a:ext cx="384000" cy="2652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0680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S Colorscheme 1">
  <p:cSld name="TS Colorscheme 1">
    <p:bg>
      <p:bgPr>
        <a:solidFill>
          <a:schemeClr val="lt2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>
            <a:spLocks noGrp="1"/>
          </p:cNvSpPr>
          <p:nvPr>
            <p:ph type="title"/>
          </p:nvPr>
        </p:nvSpPr>
        <p:spPr>
          <a:xfrm>
            <a:off x="390350" y="299500"/>
            <a:ext cx="31365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</a:defRPr>
            </a:lvl1pPr>
            <a:lvl2pPr marL="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0" marR="0" lvl="2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0" marR="0" lvl="3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0" marR="0" lvl="4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0" marR="0" lvl="5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0" marR="0" lvl="6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0" marR="0" lvl="7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0" marR="0" lvl="8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600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grpSp>
        <p:nvGrpSpPr>
          <p:cNvPr id="247" name="Google Shape;247;p25"/>
          <p:cNvGrpSpPr/>
          <p:nvPr/>
        </p:nvGrpSpPr>
        <p:grpSpPr>
          <a:xfrm>
            <a:off x="2895600" y="3334800"/>
            <a:ext cx="5486400" cy="1023000"/>
            <a:chOff x="1693775" y="3334800"/>
            <a:chExt cx="5486400" cy="1023000"/>
          </a:xfrm>
        </p:grpSpPr>
        <p:sp>
          <p:nvSpPr>
            <p:cNvPr id="248" name="Google Shape;248;p25"/>
            <p:cNvSpPr/>
            <p:nvPr/>
          </p:nvSpPr>
          <p:spPr>
            <a:xfrm>
              <a:off x="4436975" y="3334800"/>
              <a:ext cx="1371600" cy="789900"/>
            </a:xfrm>
            <a:prstGeom prst="rect">
              <a:avLst/>
            </a:pr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7373"/>
                </a:solidFill>
              </a:endParaRPr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5808575" y="3334800"/>
              <a:ext cx="1371600" cy="1023000"/>
            </a:xfrm>
            <a:prstGeom prst="rect">
              <a:avLst/>
            </a:pr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7373"/>
                </a:solidFill>
              </a:endParaRPr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3065375" y="3334800"/>
              <a:ext cx="1371600" cy="558900"/>
            </a:xfrm>
            <a:prstGeom prst="rect">
              <a:avLst/>
            </a:pr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7373"/>
                </a:solidFill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1693775" y="3334800"/>
              <a:ext cx="1371600" cy="478200"/>
            </a:xfrm>
            <a:prstGeom prst="rect">
              <a:avLst/>
            </a:pr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7373"/>
                </a:solidFill>
              </a:endParaRPr>
            </a:p>
          </p:txBody>
        </p:sp>
      </p:grpSp>
      <p:grpSp>
        <p:nvGrpSpPr>
          <p:cNvPr id="252" name="Google Shape;252;p25"/>
          <p:cNvGrpSpPr/>
          <p:nvPr/>
        </p:nvGrpSpPr>
        <p:grpSpPr>
          <a:xfrm>
            <a:off x="1523991" y="1813576"/>
            <a:ext cx="6858015" cy="1250100"/>
            <a:chOff x="1556766" y="1924326"/>
            <a:chExt cx="6858015" cy="1250100"/>
          </a:xfrm>
        </p:grpSpPr>
        <p:sp>
          <p:nvSpPr>
            <p:cNvPr id="253" name="Google Shape;253;p25"/>
            <p:cNvSpPr/>
            <p:nvPr/>
          </p:nvSpPr>
          <p:spPr>
            <a:xfrm>
              <a:off x="4299971" y="1924334"/>
              <a:ext cx="1371600" cy="89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5671586" y="1924334"/>
              <a:ext cx="1371600" cy="115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2928377" y="1924334"/>
              <a:ext cx="1371600" cy="63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1556766" y="1924334"/>
              <a:ext cx="1371600" cy="539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7043181" y="1924326"/>
              <a:ext cx="1371600" cy="125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25"/>
          <p:cNvSpPr txBox="1"/>
          <p:nvPr/>
        </p:nvSpPr>
        <p:spPr>
          <a:xfrm>
            <a:off x="390350" y="1823203"/>
            <a:ext cx="977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5B5B5"/>
                </a:solidFill>
                <a:latin typeface="Muli Regular"/>
                <a:ea typeface="Muli Regular"/>
                <a:cs typeface="Muli Regular"/>
                <a:sym typeface="Muli Regular"/>
              </a:rPr>
              <a:t>Outer Margins</a:t>
            </a:r>
            <a:endParaRPr sz="1000">
              <a:solidFill>
                <a:srgbClr val="B5B5B5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390350" y="3449878"/>
            <a:ext cx="16650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5B5B5"/>
                </a:solidFill>
                <a:latin typeface="Muli Regular"/>
                <a:ea typeface="Muli Regular"/>
                <a:cs typeface="Muli Regular"/>
                <a:sym typeface="Muli Regular"/>
              </a:rPr>
              <a:t>Title vs paragraph Spacing</a:t>
            </a:r>
            <a:endParaRPr sz="1000">
              <a:solidFill>
                <a:srgbClr val="B5B5B5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grpSp>
        <p:nvGrpSpPr>
          <p:cNvPr id="260" name="Google Shape;260;p25"/>
          <p:cNvGrpSpPr/>
          <p:nvPr/>
        </p:nvGrpSpPr>
        <p:grpSpPr>
          <a:xfrm>
            <a:off x="8152269" y="942"/>
            <a:ext cx="999268" cy="998400"/>
            <a:chOff x="8069832" y="77142"/>
            <a:chExt cx="999268" cy="998400"/>
          </a:xfrm>
        </p:grpSpPr>
        <p:sp>
          <p:nvSpPr>
            <p:cNvPr id="261" name="Google Shape;261;p25"/>
            <p:cNvSpPr/>
            <p:nvPr/>
          </p:nvSpPr>
          <p:spPr>
            <a:xfrm rot="10800000">
              <a:off x="8069832" y="77142"/>
              <a:ext cx="998400" cy="998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5"/>
            <p:cNvSpPr txBox="1"/>
            <p:nvPr/>
          </p:nvSpPr>
          <p:spPr>
            <a:xfrm rot="2700000">
              <a:off x="8242684" y="347687"/>
              <a:ext cx="860832" cy="259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FFFFFF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CONFIDENTIAL</a:t>
              </a:r>
              <a:endParaRPr sz="700">
                <a:solidFill>
                  <a:srgbClr val="FFFFFF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</p:grpSp>
      <p:sp>
        <p:nvSpPr>
          <p:cNvPr id="263" name="Google Shape;263;p25"/>
          <p:cNvSpPr txBox="1">
            <a:spLocks noGrp="1"/>
          </p:cNvSpPr>
          <p:nvPr>
            <p:ph type="sldNum" idx="12"/>
          </p:nvPr>
        </p:nvSpPr>
        <p:spPr>
          <a:xfrm>
            <a:off x="18288" y="4821060"/>
            <a:ext cx="384000" cy="2652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593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5">
  <p:cSld name="TITLE_5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6" name="Google Shape;266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7" name="Google Shape;26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516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652DD21-DDF0-4B5D-B5F8-86FA9C6B54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AE7A1-058F-4777-8657-E788C5A86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13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>
            <a:extLst>
              <a:ext uri="{FF2B5EF4-FFF2-40B4-BE49-F238E27FC236}">
                <a16:creationId xmlns:a16="http://schemas.microsoft.com/office/drawing/2014/main" id="{55C80D08-8A8E-456F-A37F-836DA88A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40000" contrast="-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019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5914" y="138113"/>
            <a:ext cx="3750396" cy="346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F1297-CDE4-4331-8261-24CF86E031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6B180F-0A07-4661-A020-0E89C5DF21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70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/ Bullets - imagin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216955" y="233115"/>
            <a:ext cx="5778783" cy="2857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2148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s_Apps">
  <p:cSld name="Sections_Apps">
    <p:bg>
      <p:bgPr>
        <a:solidFill>
          <a:schemeClr val="dk1"/>
        </a:solidFill>
        <a:effectLst/>
      </p:bgPr>
    </p:bg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68"/>
          <p:cNvSpPr txBox="1">
            <a:spLocks noGrp="1"/>
          </p:cNvSpPr>
          <p:nvPr>
            <p:ph type="ctrTitle"/>
          </p:nvPr>
        </p:nvSpPr>
        <p:spPr>
          <a:xfrm>
            <a:off x="171820" y="1598612"/>
            <a:ext cx="8800500" cy="1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4200" b="1" i="0" u="none" strike="noStrike" cap="none">
                <a:solidFill>
                  <a:schemeClr val="accent2"/>
                </a:solidFill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1800">
                <a:solidFill>
                  <a:schemeClr val="accent2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1800">
                <a:solidFill>
                  <a:schemeClr val="accent2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1800">
                <a:solidFill>
                  <a:schemeClr val="accent2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1800">
                <a:solidFill>
                  <a:schemeClr val="accent2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1800">
                <a:solidFill>
                  <a:schemeClr val="accent2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1800">
                <a:solidFill>
                  <a:schemeClr val="accent2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1800">
                <a:solidFill>
                  <a:schemeClr val="accent2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80" name="Google Shape;1080;p168"/>
          <p:cNvSpPr/>
          <p:nvPr/>
        </p:nvSpPr>
        <p:spPr>
          <a:xfrm>
            <a:off x="0" y="4783667"/>
            <a:ext cx="9144000" cy="359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168"/>
          <p:cNvSpPr/>
          <p:nvPr/>
        </p:nvSpPr>
        <p:spPr>
          <a:xfrm>
            <a:off x="338877" y="4855176"/>
            <a:ext cx="1012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-US" sz="900" b="0" i="0" u="none" strike="noStrike" cap="none">
                <a:solidFill>
                  <a:srgbClr val="646464"/>
                </a:solidFill>
                <a:latin typeface="Open Sans"/>
                <a:ea typeface="Open Sans"/>
                <a:cs typeface="Open Sans"/>
                <a:sym typeface="Open Sans"/>
              </a:rPr>
              <a:t>| Confidential</a:t>
            </a:r>
            <a:endParaRPr sz="900">
              <a:solidFill>
                <a:srgbClr val="646464"/>
              </a:solidFill>
            </a:endParaRPr>
          </a:p>
        </p:txBody>
      </p:sp>
      <p:pic>
        <p:nvPicPr>
          <p:cNvPr id="1082" name="Google Shape;1082;p168"/>
          <p:cNvPicPr preferRelativeResize="0"/>
          <p:nvPr/>
        </p:nvPicPr>
        <p:blipFill rotWithShape="1">
          <a:blip r:embed="rId2">
            <a:alphaModFix/>
          </a:blip>
          <a:srcRect t="758" b="758"/>
          <a:stretch/>
        </p:blipFill>
        <p:spPr>
          <a:xfrm>
            <a:off x="7708150" y="4760664"/>
            <a:ext cx="1488000" cy="4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168"/>
          <p:cNvSpPr txBox="1">
            <a:spLocks noGrp="1"/>
          </p:cNvSpPr>
          <p:nvPr>
            <p:ph type="sldNum" idx="12"/>
          </p:nvPr>
        </p:nvSpPr>
        <p:spPr>
          <a:xfrm>
            <a:off x="-147875" y="4855176"/>
            <a:ext cx="548700" cy="3201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rtl="0">
              <a:buNone/>
              <a:defRPr>
                <a:solidFill>
                  <a:srgbClr val="646464"/>
                </a:solidFill>
              </a:defRPr>
            </a:lvl1pPr>
            <a:lvl2pPr lvl="1" rtl="0">
              <a:buNone/>
              <a:defRPr>
                <a:solidFill>
                  <a:srgbClr val="646464"/>
                </a:solidFill>
              </a:defRPr>
            </a:lvl2pPr>
            <a:lvl3pPr lvl="2" rtl="0">
              <a:buNone/>
              <a:defRPr>
                <a:solidFill>
                  <a:srgbClr val="646464"/>
                </a:solidFill>
              </a:defRPr>
            </a:lvl3pPr>
            <a:lvl4pPr lvl="3" rtl="0">
              <a:buNone/>
              <a:defRPr>
                <a:solidFill>
                  <a:srgbClr val="646464"/>
                </a:solidFill>
              </a:defRPr>
            </a:lvl4pPr>
            <a:lvl5pPr lvl="4" rtl="0">
              <a:buNone/>
              <a:defRPr>
                <a:solidFill>
                  <a:srgbClr val="646464"/>
                </a:solidFill>
              </a:defRPr>
            </a:lvl5pPr>
            <a:lvl6pPr lvl="5" rtl="0">
              <a:buNone/>
              <a:defRPr>
                <a:solidFill>
                  <a:srgbClr val="646464"/>
                </a:solidFill>
              </a:defRPr>
            </a:lvl6pPr>
            <a:lvl7pPr lvl="6" rtl="0">
              <a:buNone/>
              <a:defRPr>
                <a:solidFill>
                  <a:srgbClr val="646464"/>
                </a:solidFill>
              </a:defRPr>
            </a:lvl7pPr>
            <a:lvl8pPr lvl="7" rtl="0">
              <a:buNone/>
              <a:defRPr>
                <a:solidFill>
                  <a:srgbClr val="646464"/>
                </a:solidFill>
              </a:defRPr>
            </a:lvl8pPr>
            <a:lvl9pPr lvl="8" rtl="0">
              <a:buNone/>
              <a:defRPr>
                <a:solidFill>
                  <a:srgbClr val="64646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7636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/ Bullets - connec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121542" y="131776"/>
            <a:ext cx="8713726" cy="3524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22C25EB3-5D22-490F-B62B-6F022DCBEF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8391F-FA9E-4FDB-9145-00949FAA72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90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title large">
  <p:cSld name="Left title large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738475"/>
            <a:ext cx="9144000" cy="4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13202" y="4842575"/>
            <a:ext cx="1012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</a:pPr>
            <a:r>
              <a:rPr lang="en" sz="600" i="0" strike="noStrike" cap="none" dirty="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Confidential</a:t>
            </a:r>
            <a:endParaRPr sz="600" dirty="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0609" y="4807879"/>
            <a:ext cx="803027" cy="2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sldNum" idx="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542750" y="1015325"/>
            <a:ext cx="76878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0"/>
              <a:buFont typeface="Muli Regular"/>
              <a:buNone/>
              <a:defRPr sz="6000"/>
            </a:lvl1pPr>
            <a:lvl2pPr lvl="1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6000">
                <a:solidFill>
                  <a:srgbClr val="282828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6000">
                <a:solidFill>
                  <a:srgbClr val="282828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6000">
                <a:solidFill>
                  <a:srgbClr val="282828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6000">
                <a:solidFill>
                  <a:srgbClr val="282828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6000">
                <a:solidFill>
                  <a:srgbClr val="282828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6000">
                <a:solidFill>
                  <a:srgbClr val="282828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6000">
                <a:solidFill>
                  <a:srgbClr val="282828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6000">
                <a:solidFill>
                  <a:srgbClr val="282828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9317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89A142B3-5AB9-4826-B0AD-FCD2D5F78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46050" y="4843463"/>
            <a:ext cx="3086100" cy="274637"/>
          </a:xfrm>
          <a:prstGeom prst="rect">
            <a:avLst/>
          </a:prstGeom>
        </p:spPr>
        <p:txBody>
          <a:bodyPr lIns="81639" tIns="40819" rIns="81639" bIns="40819"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US"/>
              <a:t>IBM Confidential 2016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A358CA1-DD10-4AD4-83D8-1E3D31B91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175" y="4845050"/>
            <a:ext cx="482600" cy="258763"/>
          </a:xfrm>
        </p:spPr>
        <p:txBody>
          <a:bodyPr lIns="81639" tIns="40819" rIns="81639" bIns="40819"/>
          <a:lstStyle>
            <a:lvl1pPr>
              <a:defRPr smtClean="0"/>
            </a:lvl1pPr>
          </a:lstStyle>
          <a:p>
            <a:pPr>
              <a:defRPr/>
            </a:pPr>
            <a:fld id="{14CBA407-6950-4D9A-8069-FC4DFAE0D6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865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30995"/>
            <a:ext cx="7886700" cy="440531"/>
          </a:xfrm>
        </p:spPr>
        <p:txBody>
          <a:bodyPr>
            <a:normAutofit/>
          </a:bodyPr>
          <a:lstStyle>
            <a:lvl1pPr>
              <a:defRPr sz="1800" b="0">
                <a:latin typeface="IBM Plex Sans" panose="020B0503050000000000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88791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text box with 1st bullet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46562" y="530239"/>
            <a:ext cx="8698473" cy="568711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rgbClr val="1D425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246560" y="1173276"/>
            <a:ext cx="8698473" cy="3519556"/>
          </a:xfrm>
          <a:prstGeom prst="rect">
            <a:avLst/>
          </a:prstGeom>
        </p:spPr>
        <p:txBody>
          <a:bodyPr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522033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Placeholder 1"/>
          <p:cNvSpPr>
            <a:spLocks noGrp="1"/>
          </p:cNvSpPr>
          <p:nvPr>
            <p:ph type="title"/>
          </p:nvPr>
        </p:nvSpPr>
        <p:spPr bwMode="auto">
          <a:xfrm>
            <a:off x="246460" y="529831"/>
            <a:ext cx="8698706" cy="56911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426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17315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3113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36442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2040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302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752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 title medium top aligned">
  <p:cSld name="Center title medium top aligned">
    <p:bg>
      <p:bgPr>
        <a:solidFill>
          <a:srgbClr val="FFFFFF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229700" y="755417"/>
            <a:ext cx="6684600" cy="3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Muli Regular"/>
              <a:buNone/>
              <a:defRPr sz="4500">
                <a:solidFill>
                  <a:srgbClr val="000000"/>
                </a:solidFill>
              </a:defRPr>
            </a:lvl1pPr>
            <a:lvl2pPr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4500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lvl="2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4500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lvl="3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4500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lvl="4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4500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lvl="5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4500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lvl="6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4500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lvl="7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4500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lvl="8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6000"/>
              <a:buFont typeface="Open Sans ExtraBold"/>
              <a:buNone/>
              <a:defRPr sz="4500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0" y="4738475"/>
            <a:ext cx="9144000" cy="4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413202" y="4842575"/>
            <a:ext cx="1012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</a:pPr>
            <a:r>
              <a:rPr lang="en" sz="600" i="0" strike="noStrike" cap="none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Confidential</a:t>
            </a:r>
            <a:endParaRPr sz="6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2" name="Google Shape;4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0609" y="4807879"/>
            <a:ext cx="803027" cy="2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>
            <a:spLocks noGrp="1"/>
          </p:cNvSpPr>
          <p:nvPr>
            <p:ph type="sldNum" idx="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23602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53301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6884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99706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07954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322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 title medium">
  <p:cSld name="Center title medium">
    <p:bg>
      <p:bgPr>
        <a:solidFill>
          <a:srgbClr val="FFFF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444800" y="1333712"/>
            <a:ext cx="6254400" cy="23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1pPr>
            <a:lvl2pPr lvl="1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4800">
                <a:latin typeface="Muli Regular"/>
                <a:ea typeface="Muli Regular"/>
                <a:cs typeface="Muli Regular"/>
                <a:sym typeface="Muli Regular"/>
              </a:defRPr>
            </a:lvl2pPr>
            <a:lvl3pPr lvl="2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4800">
                <a:latin typeface="Muli Regular"/>
                <a:ea typeface="Muli Regular"/>
                <a:cs typeface="Muli Regular"/>
                <a:sym typeface="Muli Regular"/>
              </a:defRPr>
            </a:lvl3pPr>
            <a:lvl4pPr lvl="3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4800">
                <a:latin typeface="Muli Regular"/>
                <a:ea typeface="Muli Regular"/>
                <a:cs typeface="Muli Regular"/>
                <a:sym typeface="Muli Regular"/>
              </a:defRPr>
            </a:lvl4pPr>
            <a:lvl5pPr lvl="4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4800">
                <a:latin typeface="Muli Regular"/>
                <a:ea typeface="Muli Regular"/>
                <a:cs typeface="Muli Regular"/>
                <a:sym typeface="Muli Regular"/>
              </a:defRPr>
            </a:lvl5pPr>
            <a:lvl6pPr lvl="5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4800">
                <a:latin typeface="Muli Regular"/>
                <a:ea typeface="Muli Regular"/>
                <a:cs typeface="Muli Regular"/>
                <a:sym typeface="Muli Regular"/>
              </a:defRPr>
            </a:lvl6pPr>
            <a:lvl7pPr lvl="6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4800">
                <a:latin typeface="Muli Regular"/>
                <a:ea typeface="Muli Regular"/>
                <a:cs typeface="Muli Regular"/>
                <a:sym typeface="Muli Regular"/>
              </a:defRPr>
            </a:lvl7pPr>
            <a:lvl8pPr lvl="7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4800">
                <a:latin typeface="Muli Regular"/>
                <a:ea typeface="Muli Regular"/>
                <a:cs typeface="Muli Regular"/>
                <a:sym typeface="Muli Regular"/>
              </a:defRPr>
            </a:lvl8pPr>
            <a:lvl9pPr lvl="8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4800"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0" y="4738475"/>
            <a:ext cx="9144000" cy="4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413202" y="4842575"/>
            <a:ext cx="1012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</a:pPr>
            <a:r>
              <a:rPr lang="en" sz="600" i="0" strike="noStrike" cap="none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Confidential</a:t>
            </a:r>
            <a:endParaRPr sz="6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0609" y="4807879"/>
            <a:ext cx="803027" cy="2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>
            <a:spLocks noGrp="1"/>
          </p:cNvSpPr>
          <p:nvPr>
            <p:ph type="sldNum" idx="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118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 title large" type="title">
  <p:cSld name="Center title large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1444800" y="1235100"/>
            <a:ext cx="6254400" cy="23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17800" y="4840801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1"/>
          <p:cNvSpPr/>
          <p:nvPr/>
        </p:nvSpPr>
        <p:spPr>
          <a:xfrm>
            <a:off x="0" y="4735500"/>
            <a:ext cx="9144000" cy="4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413202" y="4839600"/>
            <a:ext cx="1012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</a:pPr>
            <a:r>
              <a:rPr lang="en" sz="600" i="0" strike="noStrike" cap="none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Confidential</a:t>
            </a:r>
            <a:endParaRPr sz="6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81" name="Google Shape;8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0609" y="4804904"/>
            <a:ext cx="803027" cy="2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>
            <a:spLocks noGrp="1"/>
          </p:cNvSpPr>
          <p:nvPr>
            <p:ph type="sldNum" idx="2"/>
          </p:nvPr>
        </p:nvSpPr>
        <p:spPr>
          <a:xfrm>
            <a:off x="17800" y="4840801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388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 dark overlay">
  <p:cSld name="image background dark overla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25" y="0"/>
            <a:ext cx="9144000" cy="5143500"/>
          </a:xfrm>
          <a:prstGeom prst="rect">
            <a:avLst/>
          </a:prstGeom>
          <a:solidFill>
            <a:srgbClr val="000000">
              <a:alpha val="36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1444800" y="1235100"/>
            <a:ext cx="6254400" cy="23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uli Regular"/>
              <a:buNone/>
              <a:defRPr sz="5000">
                <a:solidFill>
                  <a:srgbClr val="FFFFFF"/>
                </a:solidFill>
              </a:defRPr>
            </a:lvl1pPr>
            <a:lvl2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5000">
                <a:solidFill>
                  <a:srgbClr val="FFFFFF"/>
                </a:solidFill>
              </a:defRPr>
            </a:lvl2pPr>
            <a:lvl3pPr marL="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5000">
                <a:solidFill>
                  <a:srgbClr val="FFFFFF"/>
                </a:solidFill>
              </a:defRPr>
            </a:lvl3pPr>
            <a:lvl4pPr marL="0" marR="0" lvl="3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5000">
                <a:solidFill>
                  <a:srgbClr val="FFFFFF"/>
                </a:solidFill>
              </a:defRPr>
            </a:lvl4pPr>
            <a:lvl5pPr marL="0" marR="0" lvl="4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5000">
                <a:solidFill>
                  <a:srgbClr val="FFFFFF"/>
                </a:solidFill>
              </a:defRPr>
            </a:lvl5pPr>
            <a:lvl6pPr marL="0" marR="0" lvl="5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5000">
                <a:solidFill>
                  <a:srgbClr val="FFFFFF"/>
                </a:solidFill>
              </a:defRPr>
            </a:lvl6pPr>
            <a:lvl7pPr marL="0" marR="0" lvl="6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5000">
                <a:solidFill>
                  <a:srgbClr val="FFFFFF"/>
                </a:solidFill>
              </a:defRPr>
            </a:lvl7pPr>
            <a:lvl8pPr marL="0" marR="0" lvl="7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5000">
                <a:solidFill>
                  <a:srgbClr val="FFFFFF"/>
                </a:solidFill>
              </a:defRPr>
            </a:lvl8pPr>
            <a:lvl9pPr marL="0" marR="0" lvl="8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uli Regular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143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 light overlay">
  <p:cSld name="Image background light overla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25" y="0"/>
            <a:ext cx="9144000" cy="5143500"/>
          </a:xfrm>
          <a:prstGeom prst="rect">
            <a:avLst/>
          </a:prstGeom>
          <a:solidFill>
            <a:srgbClr val="FFFFFF">
              <a:alpha val="4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1444800" y="1235100"/>
            <a:ext cx="6254400" cy="23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4800"/>
              <a:buFont typeface="Muli Regular"/>
              <a:buNone/>
              <a:defRPr sz="48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43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 no overlay">
  <p:cSld name="Image background no overla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524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title with two paragraphs">
  <p:cSld name="Small title with two paragraph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90350" y="299500"/>
            <a:ext cx="3775500" cy="10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2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0" y="4738475"/>
            <a:ext cx="9144000" cy="4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413202" y="4842575"/>
            <a:ext cx="1012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</a:pPr>
            <a:r>
              <a:rPr lang="en" sz="600" i="0" strike="noStrike" cap="none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Confidential</a:t>
            </a:r>
            <a:endParaRPr sz="60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0609" y="4807879"/>
            <a:ext cx="803027" cy="2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>
            <a:spLocks noGrp="1"/>
          </p:cNvSpPr>
          <p:nvPr>
            <p:ph type="sldNum" idx="3"/>
          </p:nvPr>
        </p:nvSpPr>
        <p:spPr>
          <a:xfrm>
            <a:off x="17800" y="4843776"/>
            <a:ext cx="383100" cy="2658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>
            <a:lvl1pPr lvl="0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390350" y="1995350"/>
            <a:ext cx="4133100" cy="25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274300" bIns="91425" anchor="t" anchorCtr="0">
            <a:noAutofit/>
          </a:bodyPr>
          <a:lstStyle>
            <a:lvl1pPr marL="457200" marR="0" lvl="0" indent="-304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•"/>
              <a:defRPr sz="120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uli"/>
              <a:buChar char="•"/>
              <a:defRPr sz="90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2794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 b="0" i="0" u="none" strike="noStrike" cap="none">
                <a:solidFill>
                  <a:schemeClr val="dk1"/>
                </a:solidFill>
              </a:defRPr>
            </a:lvl3pPr>
            <a:lvl4pPr marL="1828800" marR="0" lvl="3" indent="-2794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uli"/>
              <a:buChar char="•"/>
              <a:defRPr sz="80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2794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 i="0" u="none" strike="noStrike" cap="none">
                <a:solidFill>
                  <a:schemeClr val="dk1"/>
                </a:solidFill>
              </a:defRPr>
            </a:lvl5pPr>
            <a:lvl6pPr marL="2743200" marR="0" lvl="5" indent="-2794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uli"/>
              <a:buChar char="•"/>
              <a:defRPr sz="80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3657600" marR="0" lvl="7" indent="-2794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 i="0" u="none" strike="noStrike" cap="none">
                <a:solidFill>
                  <a:schemeClr val="dk1"/>
                </a:solidFill>
              </a:defRPr>
            </a:lvl8pPr>
            <a:lvl9pPr marL="4114800" marR="0" lvl="8" indent="-2794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4"/>
          </p:nvPr>
        </p:nvSpPr>
        <p:spPr>
          <a:xfrm>
            <a:off x="383150" y="1375000"/>
            <a:ext cx="3714900" cy="6204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5"/>
          </p:nvPr>
        </p:nvSpPr>
        <p:spPr>
          <a:xfrm>
            <a:off x="4523525" y="1995350"/>
            <a:ext cx="4133100" cy="25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91425" anchor="t" anchorCtr="0">
            <a:noAutofit/>
          </a:bodyPr>
          <a:lstStyle>
            <a:lvl1pPr marL="457200" marR="0" lvl="0" indent="-3048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•"/>
              <a:defRPr sz="120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2857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uli"/>
              <a:buChar char="•"/>
              <a:defRPr sz="90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2794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 b="0" i="0" u="none" strike="noStrike" cap="none">
                <a:solidFill>
                  <a:schemeClr val="dk1"/>
                </a:solidFill>
              </a:defRPr>
            </a:lvl3pPr>
            <a:lvl4pPr marL="1828800" marR="0" lvl="3" indent="-2794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uli"/>
              <a:buChar char="•"/>
              <a:defRPr sz="80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2794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 i="0" u="none" strike="noStrike" cap="none">
                <a:solidFill>
                  <a:schemeClr val="dk1"/>
                </a:solidFill>
              </a:defRPr>
            </a:lvl5pPr>
            <a:lvl6pPr marL="2743200" marR="0" lvl="5" indent="-2794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uli"/>
              <a:buChar char="•"/>
              <a:defRPr sz="80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2667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3657600" marR="0" lvl="7" indent="-2794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 i="0" u="none" strike="noStrike" cap="none">
                <a:solidFill>
                  <a:schemeClr val="dk1"/>
                </a:solidFill>
              </a:defRPr>
            </a:lvl8pPr>
            <a:lvl9pPr marL="4114800" marR="0" lvl="8" indent="-2794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24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00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13B121-7DC8-4740-AF23-B2979B0ADE67}" type="datetime1">
              <a:rPr lang="en-US" smtClean="0"/>
              <a:pPr/>
              <a:t>01-May-21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0350" y="299500"/>
            <a:ext cx="49677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Muli Regular"/>
              <a:buNone/>
              <a:defRPr sz="2600">
                <a:latin typeface="Muli Regular"/>
                <a:ea typeface="Muli Regular"/>
                <a:cs typeface="Muli Regular"/>
                <a:sym typeface="Muli Regular"/>
              </a:defRPr>
            </a:lvl1pPr>
            <a:lvl2pPr marL="0" marR="0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0" marR="0" lvl="2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0" marR="0" lvl="3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0" marR="0" lvl="4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0" marR="0" lvl="5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0" marR="0" lvl="6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0" marR="0" lvl="7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0" marR="0" lvl="8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Font typeface="Open Sans ExtraBold"/>
              <a:buNone/>
              <a:defRPr sz="2600">
                <a:solidFill>
                  <a:srgbClr val="282828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7950" y="1580850"/>
            <a:ext cx="8514000" cy="28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66700" algn="l" rtl="0">
              <a:lnSpc>
                <a:spcPct val="112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 Regular"/>
              <a:buChar char="•"/>
              <a:defRPr sz="600" i="0" u="none" strike="noStrike" cap="none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2667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 Regular"/>
              <a:buChar char="•"/>
              <a:defRPr sz="600" i="0" u="none" strike="noStrike" cap="none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2667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"/>
              <a:buChar char="•"/>
              <a:defRPr sz="600" b="1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266700" algn="l" rtl="0">
              <a:lnSpc>
                <a:spcPct val="112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 Regular"/>
              <a:buChar char="•"/>
              <a:defRPr sz="600" i="0" u="none" strike="noStrike" cap="none">
                <a:solidFill>
                  <a:schemeClr val="dk2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266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"/>
              <a:buChar char="•"/>
              <a:defRPr sz="60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2667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Inter"/>
              <a:buChar char="•"/>
              <a:defRPr sz="60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2667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"/>
              <a:buChar char="•"/>
              <a:defRPr sz="60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2667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"/>
              <a:buChar char="•"/>
              <a:defRPr sz="60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uli"/>
              <a:buChar char="•"/>
              <a:defRPr sz="60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8288" y="4821060"/>
            <a:ext cx="3840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" name="Google Shape;81;p11">
            <a:extLst>
              <a:ext uri="{FF2B5EF4-FFF2-40B4-BE49-F238E27FC236}">
                <a16:creationId xmlns:a16="http://schemas.microsoft.com/office/drawing/2014/main" id="{113AA5CB-C00B-4656-A7F0-F62BB5EE644C}"/>
              </a:ext>
            </a:extLst>
          </p:cNvPr>
          <p:cNvPicPr preferRelativeResize="0"/>
          <p:nvPr userDrawn="1"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8230609" y="4804904"/>
            <a:ext cx="803027" cy="2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;p3">
            <a:extLst>
              <a:ext uri="{FF2B5EF4-FFF2-40B4-BE49-F238E27FC236}">
                <a16:creationId xmlns:a16="http://schemas.microsoft.com/office/drawing/2014/main" id="{47137D5D-BCD2-4702-A58F-50B83CAC0EC7}"/>
              </a:ext>
            </a:extLst>
          </p:cNvPr>
          <p:cNvSpPr/>
          <p:nvPr userDrawn="1"/>
        </p:nvSpPr>
        <p:spPr>
          <a:xfrm>
            <a:off x="418778" y="4831423"/>
            <a:ext cx="1012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</a:pPr>
            <a:r>
              <a:rPr lang="en" sz="600" i="0" strike="noStrike" cap="none" dirty="0">
                <a:solidFill>
                  <a:srgbClr val="B5B5B5"/>
                </a:solidFill>
                <a:latin typeface="Muli"/>
                <a:ea typeface="Muli"/>
                <a:cs typeface="Muli"/>
                <a:sym typeface="Muli"/>
              </a:rPr>
              <a:t>Confidential</a:t>
            </a:r>
            <a:endParaRPr sz="600" dirty="0">
              <a:solidFill>
                <a:srgbClr val="B5B5B5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6618574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87526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customXml" Target="../ink/ink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customXml" Target="../ink/ink9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customXml" Target="../ink/ink1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customXml" Target="../ink/ink14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customXml" Target="../ink/ink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customXml" Target="../ink/ink17.xml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customXml" Target="../ink/ink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customXml" Target="../ink/ink21.xml"/><Relationship Id="rId10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openxmlformats.org/officeDocument/2006/relationships/customXml" Target="../ink/ink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customXml" Target="../ink/ink25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customXml" Target="../ink/ink27.xml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openxmlformats.org/officeDocument/2006/relationships/customXml" Target="../ink/ink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customXml" Target="../ink/ink31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7.xml"/><Relationship Id="rId11" Type="http://schemas.openxmlformats.org/officeDocument/2006/relationships/image" Target="../media/image74.png"/><Relationship Id="rId5" Type="http://schemas.openxmlformats.org/officeDocument/2006/relationships/image" Target="../media/image71.png"/><Relationship Id="rId10" Type="http://schemas.openxmlformats.org/officeDocument/2006/relationships/customXml" Target="../ink/ink39.xml"/><Relationship Id="rId4" Type="http://schemas.openxmlformats.org/officeDocument/2006/relationships/customXml" Target="../ink/ink36.xml"/><Relationship Id="rId9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ls.gov/lau/" TargetMode="External"/><Relationship Id="rId3" Type="http://schemas.openxmlformats.org/officeDocument/2006/relationships/hyperlink" Target="https://www.kaggle.com/ericking310/us-gun-violence" TargetMode="External"/><Relationship Id="rId7" Type="http://schemas.openxmlformats.org/officeDocument/2006/relationships/hyperlink" Target="https://www.ers.usda.gov/data-products/county-level-data-sets/download-data/" TargetMode="External"/><Relationship Id="rId2" Type="http://schemas.openxmlformats.org/officeDocument/2006/relationships/hyperlink" Target="https://www.kaggle.com/gunviolencearchive/gun-violence-databas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ers.usda.gov/webdocs/DataFiles/48747/PovertyEstimates.xls?v=1975.4" TargetMode="External"/><Relationship Id="rId5" Type="http://schemas.openxmlformats.org/officeDocument/2006/relationships/hyperlink" Target="http://data.ctdata.org/dataset/median-household-income-by-town" TargetMode="External"/><Relationship Id="rId4" Type="http://schemas.openxmlformats.org/officeDocument/2006/relationships/hyperlink" Target="https://www.gunviolencearchive.org/" TargetMode="External"/><Relationship Id="rId9" Type="http://schemas.openxmlformats.org/officeDocument/2006/relationships/hyperlink" Target="https://www.bls.gov/lau/#tabl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customXml" Target="../ink/ink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446887" y="1613813"/>
            <a:ext cx="6854563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Florida Gun Violence incidents by city / county and income, unemployment and poverty statistics  </a:t>
            </a:r>
            <a:endParaRPr lang="en-US" sz="1800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527813" y="3561924"/>
            <a:ext cx="3974882" cy="521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Ignacio Domaica, Jason Amaya, Andr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Sosa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E16AE-ED37-44B9-A51B-4915F1E601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"/>
                <a:sym typeface="Nuni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lang="en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"/>
              <a:sym typeface="Nuni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BDE2E3-E7EA-4946-B368-4E6D1D372E79}"/>
              </a:ext>
            </a:extLst>
          </p:cNvPr>
          <p:cNvSpPr txBox="1"/>
          <p:nvPr/>
        </p:nvSpPr>
        <p:spPr>
          <a:xfrm>
            <a:off x="603994" y="708144"/>
            <a:ext cx="382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2 – </a:t>
            </a:r>
            <a:r>
              <a:rPr lang="es-E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es-E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 – ETL </a:t>
            </a:r>
            <a:r>
              <a:rPr lang="es-ES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endParaRPr lang="es-E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EXTRACTION 3</a:t>
            </a:r>
            <a:r>
              <a:rPr lang="en-US" baseline="30000" dirty="0"/>
              <a:t>rd</a:t>
            </a:r>
            <a:r>
              <a:rPr lang="en-US" dirty="0"/>
              <a:t> file. Unemployment data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10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95F961-8F76-46AA-877F-F5DDDF1F1771}"/>
              </a:ext>
            </a:extLst>
          </p:cNvPr>
          <p:cNvGrpSpPr/>
          <p:nvPr/>
        </p:nvGrpSpPr>
        <p:grpSpPr>
          <a:xfrm>
            <a:off x="381000" y="489060"/>
            <a:ext cx="7488673" cy="4379034"/>
            <a:chOff x="381000" y="489060"/>
            <a:chExt cx="7488673" cy="437903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F3C722C-B637-4464-BA21-C8E02EB92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489060"/>
              <a:ext cx="7488673" cy="437903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A14A8A7-7E74-44E9-B757-223C9D7E66B3}"/>
                    </a:ext>
                  </a:extLst>
                </p14:cNvPr>
                <p14:cNvContentPartPr/>
                <p14:nvPr/>
              </p14:nvContentPartPr>
              <p14:xfrm>
                <a:off x="2239704" y="758952"/>
                <a:ext cx="1560960" cy="27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A14A8A7-7E74-44E9-B757-223C9D7E66B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22064" y="722952"/>
                  <a:ext cx="1596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6D90218-71A3-48E3-A867-360F56226B38}"/>
                    </a:ext>
                  </a:extLst>
                </p14:cNvPr>
                <p14:cNvContentPartPr/>
                <p14:nvPr/>
              </p14:nvContentPartPr>
              <p14:xfrm>
                <a:off x="1343664" y="4582512"/>
                <a:ext cx="973800" cy="71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6D90218-71A3-48E3-A867-360F56226B3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25664" y="4546512"/>
                  <a:ext cx="1009440" cy="14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03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EXTRACTION 4</a:t>
            </a:r>
            <a:r>
              <a:rPr lang="en-US" baseline="30000" dirty="0"/>
              <a:t>th</a:t>
            </a:r>
            <a:r>
              <a:rPr lang="en-US" dirty="0"/>
              <a:t> file. Poverty data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1564F0-6833-4674-A0AD-74C6C8E75542}"/>
              </a:ext>
            </a:extLst>
          </p:cNvPr>
          <p:cNvGrpSpPr/>
          <p:nvPr/>
        </p:nvGrpSpPr>
        <p:grpSpPr>
          <a:xfrm>
            <a:off x="274320" y="539304"/>
            <a:ext cx="8119872" cy="4219390"/>
            <a:chOff x="274320" y="539304"/>
            <a:chExt cx="8119872" cy="421939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B164BBA-6960-47E1-BF91-CC0F3350D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320" y="539304"/>
              <a:ext cx="8119872" cy="421939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826D857-8295-4BEB-AAAA-448D8DF54A59}"/>
                    </a:ext>
                  </a:extLst>
                </p14:cNvPr>
                <p14:cNvContentPartPr/>
                <p14:nvPr/>
              </p14:nvContentPartPr>
              <p14:xfrm>
                <a:off x="2093544" y="736992"/>
                <a:ext cx="1351800" cy="132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826D857-8295-4BEB-AAAA-448D8DF54A5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75544" y="700992"/>
                  <a:ext cx="13874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118BC08-D419-4135-AE76-7FCB32216D89}"/>
                    </a:ext>
                  </a:extLst>
                </p14:cNvPr>
                <p14:cNvContentPartPr/>
                <p14:nvPr/>
              </p14:nvContentPartPr>
              <p14:xfrm>
                <a:off x="1143504" y="4461192"/>
                <a:ext cx="1146960" cy="55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118BC08-D419-4135-AE76-7FCB32216D8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25504" y="4425552"/>
                  <a:ext cx="1182600" cy="12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592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192981" cy="23391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</a:t>
            </a:r>
            <a:r>
              <a:rPr kumimoji="0" lang="es-VE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SQL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Resu</a:t>
            </a:r>
            <a:r>
              <a:rPr lang="en-US" altLang="en-US" sz="1600" b="1" kern="0" dirty="0" err="1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lts</a:t>
            </a:r>
            <a:endParaRPr kumimoji="0" lang="es-E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930" y="2195513"/>
            <a:ext cx="2872946" cy="397729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5011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TRANSFORM.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. (1)            </a:t>
            </a:r>
            <a:r>
              <a:rPr lang="en-US" dirty="0">
                <a:solidFill>
                  <a:srgbClr val="0070C0"/>
                </a:solidFill>
                <a:effectLst/>
              </a:rPr>
              <a:t>Select required columns (8 out of 25) 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888AF8-6D8D-43C5-AD26-6549698C97B5}"/>
              </a:ext>
            </a:extLst>
          </p:cNvPr>
          <p:cNvGrpSpPr/>
          <p:nvPr/>
        </p:nvGrpSpPr>
        <p:grpSpPr>
          <a:xfrm>
            <a:off x="227083" y="605780"/>
            <a:ext cx="8689840" cy="4100388"/>
            <a:chOff x="142859" y="521556"/>
            <a:chExt cx="8689840" cy="41003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570CF7-88F9-4D26-B80C-C1CAA76BC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6171"/>
            <a:stretch/>
          </p:blipFill>
          <p:spPr>
            <a:xfrm>
              <a:off x="142859" y="521556"/>
              <a:ext cx="3719278" cy="410038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DD9ED4-94F5-4C7E-9566-35DC252B2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4650" y="1321272"/>
              <a:ext cx="5848049" cy="265545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9762621-7254-4154-B39F-C69404EB7405}"/>
                    </a:ext>
                  </a:extLst>
                </p14:cNvPr>
                <p14:cNvContentPartPr/>
                <p14:nvPr/>
              </p14:nvContentPartPr>
              <p14:xfrm>
                <a:off x="3741632" y="2597116"/>
                <a:ext cx="2157840" cy="50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9762621-7254-4154-B39F-C69404EB74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05992" y="2525476"/>
                  <a:ext cx="2229480" cy="19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0272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TRANSFORM.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. (2)      </a:t>
            </a:r>
            <a:r>
              <a:rPr lang="en-US" dirty="0">
                <a:solidFill>
                  <a:srgbClr val="0070C0"/>
                </a:solidFill>
                <a:effectLst/>
              </a:rPr>
              <a:t>Filter national to Florida / Drop </a:t>
            </a:r>
            <a:r>
              <a:rPr lang="en-US" dirty="0" err="1">
                <a:solidFill>
                  <a:srgbClr val="0070C0"/>
                </a:solidFill>
                <a:effectLst/>
              </a:rPr>
              <a:t>NaN</a:t>
            </a:r>
            <a:r>
              <a:rPr lang="en-US" dirty="0">
                <a:solidFill>
                  <a:srgbClr val="0070C0"/>
                </a:solidFill>
                <a:effectLst/>
              </a:rPr>
              <a:t> values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87FF3B-7EEB-41A5-AB1D-8B7AB0D292CC}"/>
              </a:ext>
            </a:extLst>
          </p:cNvPr>
          <p:cNvGrpSpPr/>
          <p:nvPr/>
        </p:nvGrpSpPr>
        <p:grpSpPr>
          <a:xfrm>
            <a:off x="294189" y="481759"/>
            <a:ext cx="7783011" cy="4334480"/>
            <a:chOff x="294189" y="481759"/>
            <a:chExt cx="7783011" cy="43344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A01836-5F00-4E14-BA6A-29E4CAF5B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189" y="481759"/>
              <a:ext cx="7783011" cy="433448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350C069-66D5-4E50-A787-C6FD9881C61F}"/>
                    </a:ext>
                  </a:extLst>
                </p14:cNvPr>
                <p14:cNvContentPartPr/>
                <p14:nvPr/>
              </p14:nvContentPartPr>
              <p14:xfrm>
                <a:off x="4126832" y="913756"/>
                <a:ext cx="1482120" cy="48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350C069-66D5-4E50-A787-C6FD9881C61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90832" y="842116"/>
                  <a:ext cx="1553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021467-8E2E-4D71-878F-35E7A0438359}"/>
                    </a:ext>
                  </a:extLst>
                </p14:cNvPr>
                <p14:cNvContentPartPr/>
                <p14:nvPr/>
              </p14:nvContentPartPr>
              <p14:xfrm>
                <a:off x="2718872" y="3011836"/>
                <a:ext cx="641160" cy="56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021467-8E2E-4D71-878F-35E7A043835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3232" y="2940196"/>
                  <a:ext cx="712800" cy="19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0343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971800" indent="-2971800"/>
            <a:r>
              <a:rPr lang="en-US" dirty="0"/>
              <a:t>TRANSFORM.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. (3)       </a:t>
            </a:r>
            <a:r>
              <a:rPr lang="en-US" dirty="0">
                <a:solidFill>
                  <a:srgbClr val="0070C0"/>
                </a:solidFill>
                <a:effectLst/>
              </a:rPr>
              <a:t>Geolocate cities / towns of gun incidents using latitude and longitude with </a:t>
            </a:r>
            <a:r>
              <a:rPr lang="en-US" dirty="0" err="1">
                <a:solidFill>
                  <a:srgbClr val="0070C0"/>
                </a:solidFill>
                <a:effectLst/>
              </a:rPr>
              <a:t>Citipy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71317-ECA6-4DB7-940E-CF95836AE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21" y="717652"/>
            <a:ext cx="6872800" cy="415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76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971800" indent="-2971800"/>
            <a:r>
              <a:rPr lang="en-US" dirty="0"/>
              <a:t>TRANSFORM.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. (4)       </a:t>
            </a:r>
            <a:r>
              <a:rPr lang="en-US" dirty="0">
                <a:solidFill>
                  <a:srgbClr val="0070C0"/>
                </a:solidFill>
                <a:effectLst/>
              </a:rPr>
              <a:t>Add new cities list as a new column in </a:t>
            </a:r>
            <a:r>
              <a:rPr lang="en-US" dirty="0" err="1">
                <a:solidFill>
                  <a:srgbClr val="0070C0"/>
                </a:solidFill>
                <a:effectLst/>
              </a:rPr>
              <a:t>dataframe</a:t>
            </a:r>
            <a:r>
              <a:rPr lang="en-US" dirty="0">
                <a:solidFill>
                  <a:srgbClr val="0070C0"/>
                </a:solidFill>
                <a:effectLst/>
              </a:rPr>
              <a:t> 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&amp; reset index 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FD236-5142-4E86-930E-657D5955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56" y="587796"/>
            <a:ext cx="7100861" cy="41224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4699327-F604-4B2D-BAED-02F7DB5E16D4}"/>
                  </a:ext>
                </a:extLst>
              </p14:cNvPr>
              <p14:cNvContentPartPr/>
              <p14:nvPr/>
            </p14:nvContentPartPr>
            <p14:xfrm>
              <a:off x="1575512" y="709636"/>
              <a:ext cx="1198800" cy="37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4699327-F604-4B2D-BAED-02F7DB5E16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9512" y="637636"/>
                <a:ext cx="12704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5C198A-38E7-403E-AA3B-06A1C977FAD7}"/>
                  </a:ext>
                </a:extLst>
              </p14:cNvPr>
              <p14:cNvContentPartPr/>
              <p14:nvPr/>
            </p14:nvContentPartPr>
            <p14:xfrm>
              <a:off x="2466152" y="3307396"/>
              <a:ext cx="1249920" cy="74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5C198A-38E7-403E-AA3B-06A1C977FA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30152" y="3235396"/>
                <a:ext cx="1321560" cy="2178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CEBFE3-2368-4007-9849-385B9A1B119B}"/>
              </a:ext>
            </a:extLst>
          </p:cNvPr>
          <p:cNvCxnSpPr>
            <a:cxnSpLocks/>
          </p:cNvCxnSpPr>
          <p:nvPr/>
        </p:nvCxnSpPr>
        <p:spPr>
          <a:xfrm>
            <a:off x="3019926" y="747076"/>
            <a:ext cx="4090737" cy="37186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574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TRANSFORM. 2</a:t>
            </a:r>
            <a:r>
              <a:rPr lang="en-US" baseline="30000" dirty="0"/>
              <a:t>nd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INCOME. (1)            </a:t>
            </a:r>
            <a:r>
              <a:rPr lang="en-US" dirty="0">
                <a:solidFill>
                  <a:srgbClr val="0070C0"/>
                </a:solidFill>
                <a:effectLst/>
              </a:rPr>
              <a:t>Select required columns (6 out of 19) 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C560BA-A62D-4E2F-90B6-D059B3FAF480}"/>
              </a:ext>
            </a:extLst>
          </p:cNvPr>
          <p:cNvGrpSpPr/>
          <p:nvPr/>
        </p:nvGrpSpPr>
        <p:grpSpPr>
          <a:xfrm>
            <a:off x="0" y="808389"/>
            <a:ext cx="8964005" cy="3526722"/>
            <a:chOff x="0" y="808389"/>
            <a:chExt cx="8964005" cy="352672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2D1D5D-E631-4733-BD23-8710B0930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08389"/>
              <a:ext cx="3162741" cy="333421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F3FCA3-CE7B-4D24-8475-A610602E5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5048" y="1448633"/>
              <a:ext cx="6858957" cy="288647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AFD3074-F949-4F4F-A4A0-D54DD02C9970}"/>
                    </a:ext>
                  </a:extLst>
                </p14:cNvPr>
                <p14:cNvContentPartPr/>
                <p14:nvPr/>
              </p14:nvContentPartPr>
              <p14:xfrm>
                <a:off x="4355072" y="2742916"/>
                <a:ext cx="1868400" cy="2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AFD3074-F949-4F4F-A4A0-D54DD02C99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19432" y="2670916"/>
                  <a:ext cx="1940040" cy="16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9425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2</a:t>
            </a:r>
            <a:r>
              <a:rPr lang="en-US" baseline="30000" dirty="0"/>
              <a:t>nd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INCOME. (2)            </a:t>
            </a:r>
            <a:r>
              <a:rPr lang="en-US" dirty="0">
                <a:solidFill>
                  <a:srgbClr val="0070C0"/>
                </a:solidFill>
                <a:effectLst/>
              </a:rPr>
              <a:t>Rename columns 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&amp; Filter national data to FL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86BF88-F80D-43BC-A430-D1899F02FFC6}"/>
              </a:ext>
            </a:extLst>
          </p:cNvPr>
          <p:cNvGrpSpPr/>
          <p:nvPr/>
        </p:nvGrpSpPr>
        <p:grpSpPr>
          <a:xfrm>
            <a:off x="645700" y="611241"/>
            <a:ext cx="5991721" cy="4256853"/>
            <a:chOff x="645700" y="611241"/>
            <a:chExt cx="5991721" cy="42568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7DE1C0-41B7-458C-B6EA-F26FFC6D9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700" y="611241"/>
              <a:ext cx="5991721" cy="425685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E8A2B6F-4D21-4376-A5EF-8645A7C54B86}"/>
                    </a:ext>
                  </a:extLst>
                </p14:cNvPr>
                <p14:cNvContentPartPr/>
                <p14:nvPr/>
              </p14:nvContentPartPr>
              <p14:xfrm>
                <a:off x="3681152" y="875596"/>
                <a:ext cx="734760" cy="63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E8A2B6F-4D21-4376-A5EF-8645A7C54B8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45512" y="803956"/>
                  <a:ext cx="806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76465F-D0EB-45AF-AEA0-D6162C9372C1}"/>
                    </a:ext>
                  </a:extLst>
                </p14:cNvPr>
                <p14:cNvContentPartPr/>
                <p14:nvPr/>
              </p14:nvContentPartPr>
              <p14:xfrm>
                <a:off x="4343192" y="3231436"/>
                <a:ext cx="1072440" cy="76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76465F-D0EB-45AF-AEA0-D6162C9372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07552" y="3159436"/>
                  <a:ext cx="11440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95C9A86-37C5-4217-8C67-3C797D181024}"/>
                    </a:ext>
                  </a:extLst>
                </p14:cNvPr>
                <p14:cNvContentPartPr/>
                <p14:nvPr/>
              </p14:nvContentPartPr>
              <p14:xfrm>
                <a:off x="2453912" y="3825076"/>
                <a:ext cx="397800" cy="15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95C9A86-37C5-4217-8C67-3C797D1810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18272" y="3753076"/>
                  <a:ext cx="4694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BB1C2E8-B860-4FED-8205-40216B4F5DE4}"/>
                    </a:ext>
                  </a:extLst>
                </p14:cNvPr>
                <p14:cNvContentPartPr/>
                <p14:nvPr/>
              </p14:nvContentPartPr>
              <p14:xfrm>
                <a:off x="3837752" y="1816636"/>
                <a:ext cx="1271880" cy="21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B1C2E8-B860-4FED-8205-40216B4F5DE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802112" y="1744636"/>
                  <a:ext cx="1343520" cy="16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3542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2</a:t>
            </a:r>
            <a:r>
              <a:rPr lang="en-US" baseline="30000" dirty="0"/>
              <a:t>nd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INCOME. (3)            </a:t>
            </a:r>
            <a:r>
              <a:rPr lang="en-US" dirty="0">
                <a:solidFill>
                  <a:srgbClr val="0070C0"/>
                </a:solidFill>
                <a:effectLst/>
              </a:rPr>
              <a:t>Drop duplicates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&amp; city name in lowercase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5950F2-34B2-43B8-ABA0-EB61E32B3A77}"/>
              </a:ext>
            </a:extLst>
          </p:cNvPr>
          <p:cNvGrpSpPr/>
          <p:nvPr/>
        </p:nvGrpSpPr>
        <p:grpSpPr>
          <a:xfrm>
            <a:off x="637286" y="724141"/>
            <a:ext cx="6373114" cy="4143953"/>
            <a:chOff x="637286" y="724141"/>
            <a:chExt cx="6373114" cy="41439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C800E1-D5D3-4FAB-AC43-1EE3B4D27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286" y="724141"/>
              <a:ext cx="6373114" cy="414395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075AE86-CAA6-4D4A-B6A6-BA1799AD6887}"/>
                    </a:ext>
                  </a:extLst>
                </p14:cNvPr>
                <p14:cNvContentPartPr/>
                <p14:nvPr/>
              </p14:nvContentPartPr>
              <p14:xfrm>
                <a:off x="4499072" y="1779916"/>
                <a:ext cx="304560" cy="7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075AE86-CAA6-4D4A-B6A6-BA1799AD688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63432" y="1708276"/>
                  <a:ext cx="376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5DEC11D-6C63-4DF3-8645-BEB5E54D345B}"/>
                    </a:ext>
                  </a:extLst>
                </p14:cNvPr>
                <p14:cNvContentPartPr/>
                <p14:nvPr/>
              </p14:nvContentPartPr>
              <p14:xfrm>
                <a:off x="4499072" y="3896716"/>
                <a:ext cx="227880" cy="13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5DEC11D-6C63-4DF3-8645-BEB5E54D345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3432" y="3824716"/>
                  <a:ext cx="299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8C2595-A42E-4502-A2E2-07E3532134A6}"/>
                    </a:ext>
                  </a:extLst>
                </p14:cNvPr>
                <p14:cNvContentPartPr/>
                <p14:nvPr/>
              </p14:nvContentPartPr>
              <p14:xfrm>
                <a:off x="1960712" y="2959276"/>
                <a:ext cx="1432440" cy="58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8C2595-A42E-4502-A2E2-07E3532134A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24712" y="2887636"/>
                  <a:ext cx="15040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DB6613C-60E4-40D1-8973-80A9F7399D1F}"/>
                    </a:ext>
                  </a:extLst>
                </p14:cNvPr>
                <p14:cNvContentPartPr/>
                <p14:nvPr/>
              </p14:nvContentPartPr>
              <p14:xfrm>
                <a:off x="4727672" y="3151876"/>
                <a:ext cx="719640" cy="25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DB6613C-60E4-40D1-8973-80A9F7399D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91672" y="3079876"/>
                  <a:ext cx="791280" cy="16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857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192981" cy="23391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</a:t>
            </a:r>
            <a:r>
              <a:rPr kumimoji="0" lang="es-VE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SQL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Resu</a:t>
            </a:r>
            <a:r>
              <a:rPr lang="en-US" altLang="en-US" sz="1600" b="1" kern="0" dirty="0" err="1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lts</a:t>
            </a:r>
            <a:endParaRPr kumimoji="0" lang="es-E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973" y="996532"/>
            <a:ext cx="2872946" cy="818517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6513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2</a:t>
            </a:r>
            <a:r>
              <a:rPr lang="en-US" baseline="30000" dirty="0"/>
              <a:t>nd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INCOME. (4)            </a:t>
            </a:r>
            <a:r>
              <a:rPr lang="en-US" dirty="0">
                <a:solidFill>
                  <a:srgbClr val="0070C0"/>
                </a:solidFill>
                <a:effectLst/>
              </a:rPr>
              <a:t>Reset index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&amp; Merge 1</a:t>
            </a:r>
            <a:r>
              <a:rPr lang="en-US" baseline="30000" dirty="0">
                <a:solidFill>
                  <a:srgbClr val="0070C0"/>
                </a:solidFill>
                <a:effectLst/>
              </a:rPr>
              <a:t>st</a:t>
            </a:r>
            <a:r>
              <a:rPr lang="en-US" dirty="0">
                <a:solidFill>
                  <a:srgbClr val="0070C0"/>
                </a:solidFill>
                <a:effectLst/>
              </a:rPr>
              <a:t> gun dataset with income one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99C25-5C1E-4CCA-9155-D85EC7A79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88" y="823091"/>
            <a:ext cx="6905866" cy="4181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C07E79E-EA54-4B4E-840A-C3812F7257EA}"/>
                  </a:ext>
                </a:extLst>
              </p14:cNvPr>
              <p14:cNvContentPartPr/>
              <p14:nvPr/>
            </p14:nvContentPartPr>
            <p14:xfrm>
              <a:off x="1212272" y="1464556"/>
              <a:ext cx="219960" cy="825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C07E79E-EA54-4B4E-840A-C3812F7257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6632" y="1392556"/>
                <a:ext cx="291600" cy="9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96F6FC8-87DE-42F3-8488-2BC7B109AA5D}"/>
                  </a:ext>
                </a:extLst>
              </p14:cNvPr>
              <p14:cNvContentPartPr/>
              <p14:nvPr/>
            </p14:nvContentPartPr>
            <p14:xfrm>
              <a:off x="2334032" y="2477236"/>
              <a:ext cx="443520" cy="12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96F6FC8-87DE-42F3-8488-2BC7B109AA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98032" y="2405596"/>
                <a:ext cx="515160" cy="1566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457E0F-080B-47BE-918D-2B83D2875CCF}"/>
              </a:ext>
            </a:extLst>
          </p:cNvPr>
          <p:cNvSpPr/>
          <p:nvPr/>
        </p:nvSpPr>
        <p:spPr>
          <a:xfrm>
            <a:off x="6136105" y="2767263"/>
            <a:ext cx="1431758" cy="2374675"/>
          </a:xfrm>
          <a:custGeom>
            <a:avLst/>
            <a:gdLst>
              <a:gd name="connsiteX0" fmla="*/ 0 w 1431758"/>
              <a:gd name="connsiteY0" fmla="*/ 238631 h 2374675"/>
              <a:gd name="connsiteX1" fmla="*/ 238631 w 1431758"/>
              <a:gd name="connsiteY1" fmla="*/ 0 h 2374675"/>
              <a:gd name="connsiteX2" fmla="*/ 734969 w 1431758"/>
              <a:gd name="connsiteY2" fmla="*/ 0 h 2374675"/>
              <a:gd name="connsiteX3" fmla="*/ 1193127 w 1431758"/>
              <a:gd name="connsiteY3" fmla="*/ 0 h 2374675"/>
              <a:gd name="connsiteX4" fmla="*/ 1431758 w 1431758"/>
              <a:gd name="connsiteY4" fmla="*/ 238631 h 2374675"/>
              <a:gd name="connsiteX5" fmla="*/ 1431758 w 1431758"/>
              <a:gd name="connsiteY5" fmla="*/ 675036 h 2374675"/>
              <a:gd name="connsiteX6" fmla="*/ 1431758 w 1431758"/>
              <a:gd name="connsiteY6" fmla="*/ 1187338 h 2374675"/>
              <a:gd name="connsiteX7" fmla="*/ 1431758 w 1431758"/>
              <a:gd name="connsiteY7" fmla="*/ 1623742 h 2374675"/>
              <a:gd name="connsiteX8" fmla="*/ 1431758 w 1431758"/>
              <a:gd name="connsiteY8" fmla="*/ 2136044 h 2374675"/>
              <a:gd name="connsiteX9" fmla="*/ 1193127 w 1431758"/>
              <a:gd name="connsiteY9" fmla="*/ 2374675 h 2374675"/>
              <a:gd name="connsiteX10" fmla="*/ 715879 w 1431758"/>
              <a:gd name="connsiteY10" fmla="*/ 2374675 h 2374675"/>
              <a:gd name="connsiteX11" fmla="*/ 238631 w 1431758"/>
              <a:gd name="connsiteY11" fmla="*/ 2374675 h 2374675"/>
              <a:gd name="connsiteX12" fmla="*/ 0 w 1431758"/>
              <a:gd name="connsiteY12" fmla="*/ 2136044 h 2374675"/>
              <a:gd name="connsiteX13" fmla="*/ 0 w 1431758"/>
              <a:gd name="connsiteY13" fmla="*/ 1661691 h 2374675"/>
              <a:gd name="connsiteX14" fmla="*/ 0 w 1431758"/>
              <a:gd name="connsiteY14" fmla="*/ 1187338 h 2374675"/>
              <a:gd name="connsiteX15" fmla="*/ 0 w 1431758"/>
              <a:gd name="connsiteY15" fmla="*/ 675036 h 2374675"/>
              <a:gd name="connsiteX16" fmla="*/ 0 w 1431758"/>
              <a:gd name="connsiteY16" fmla="*/ 238631 h 237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31758" h="2374675" extrusionOk="0">
                <a:moveTo>
                  <a:pt x="0" y="238631"/>
                </a:moveTo>
                <a:cubicBezTo>
                  <a:pt x="-26804" y="90305"/>
                  <a:pt x="88134" y="7020"/>
                  <a:pt x="238631" y="0"/>
                </a:cubicBezTo>
                <a:cubicBezTo>
                  <a:pt x="484262" y="-40073"/>
                  <a:pt x="572611" y="29128"/>
                  <a:pt x="734969" y="0"/>
                </a:cubicBezTo>
                <a:cubicBezTo>
                  <a:pt x="897327" y="-29128"/>
                  <a:pt x="1086437" y="36463"/>
                  <a:pt x="1193127" y="0"/>
                </a:cubicBezTo>
                <a:cubicBezTo>
                  <a:pt x="1322439" y="-1357"/>
                  <a:pt x="1443125" y="112270"/>
                  <a:pt x="1431758" y="238631"/>
                </a:cubicBezTo>
                <a:cubicBezTo>
                  <a:pt x="1439299" y="339519"/>
                  <a:pt x="1405025" y="584925"/>
                  <a:pt x="1431758" y="675036"/>
                </a:cubicBezTo>
                <a:cubicBezTo>
                  <a:pt x="1458491" y="765148"/>
                  <a:pt x="1419459" y="1034722"/>
                  <a:pt x="1431758" y="1187338"/>
                </a:cubicBezTo>
                <a:cubicBezTo>
                  <a:pt x="1444057" y="1339954"/>
                  <a:pt x="1392717" y="1501866"/>
                  <a:pt x="1431758" y="1623742"/>
                </a:cubicBezTo>
                <a:cubicBezTo>
                  <a:pt x="1470799" y="1745618"/>
                  <a:pt x="1404874" y="2025896"/>
                  <a:pt x="1431758" y="2136044"/>
                </a:cubicBezTo>
                <a:cubicBezTo>
                  <a:pt x="1466490" y="2276187"/>
                  <a:pt x="1302936" y="2371119"/>
                  <a:pt x="1193127" y="2374675"/>
                </a:cubicBezTo>
                <a:cubicBezTo>
                  <a:pt x="985831" y="2418249"/>
                  <a:pt x="811923" y="2344873"/>
                  <a:pt x="715879" y="2374675"/>
                </a:cubicBezTo>
                <a:cubicBezTo>
                  <a:pt x="619835" y="2404477"/>
                  <a:pt x="358933" y="2331628"/>
                  <a:pt x="238631" y="2374675"/>
                </a:cubicBezTo>
                <a:cubicBezTo>
                  <a:pt x="114190" y="2383680"/>
                  <a:pt x="7566" y="2261212"/>
                  <a:pt x="0" y="2136044"/>
                </a:cubicBezTo>
                <a:cubicBezTo>
                  <a:pt x="-34295" y="2015363"/>
                  <a:pt x="914" y="1892534"/>
                  <a:pt x="0" y="1661691"/>
                </a:cubicBezTo>
                <a:cubicBezTo>
                  <a:pt x="-914" y="1430848"/>
                  <a:pt x="28475" y="1384496"/>
                  <a:pt x="0" y="1187338"/>
                </a:cubicBezTo>
                <a:cubicBezTo>
                  <a:pt x="-28475" y="990180"/>
                  <a:pt x="37536" y="902938"/>
                  <a:pt x="0" y="675036"/>
                </a:cubicBezTo>
                <a:cubicBezTo>
                  <a:pt x="-37536" y="447134"/>
                  <a:pt x="39734" y="337309"/>
                  <a:pt x="0" y="238631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925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132D7-2BBA-41C8-9AE2-A1F4A798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0" y="975881"/>
            <a:ext cx="6031473" cy="39644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2</a:t>
            </a:r>
            <a:r>
              <a:rPr lang="en-US" baseline="30000" dirty="0"/>
              <a:t>nd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INCOME. (5)           </a:t>
            </a:r>
            <a:r>
              <a:rPr lang="en-US" dirty="0" err="1">
                <a:solidFill>
                  <a:srgbClr val="0070C0"/>
                </a:solidFill>
                <a:effectLst/>
              </a:rPr>
              <a:t>Dropna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Drop duplicated columns after merging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Rename columns</a:t>
            </a:r>
            <a:br>
              <a:rPr lang="en-US" dirty="0">
                <a:solidFill>
                  <a:srgbClr val="0070C0"/>
                </a:solidFill>
                <a:effectLst/>
              </a:rPr>
            </a:br>
            <a:r>
              <a:rPr lang="en-US" dirty="0">
                <a:solidFill>
                  <a:srgbClr val="0070C0"/>
                </a:solidFill>
                <a:effectLst/>
              </a:rPr>
              <a:t>Reset index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61C5EF1-CBBC-45D1-9727-BF77ACF4A45C}"/>
                  </a:ext>
                </a:extLst>
              </p14:cNvPr>
              <p14:cNvContentPartPr/>
              <p14:nvPr/>
            </p14:nvContentPartPr>
            <p14:xfrm>
              <a:off x="1215152" y="1081876"/>
              <a:ext cx="588600" cy="25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61C5EF1-CBBC-45D1-9727-BF77ACF4A4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9152" y="1009876"/>
                <a:ext cx="6602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F2C9230-BD4C-4A42-A21E-E6B9A5DF60E6}"/>
                  </a:ext>
                </a:extLst>
              </p14:cNvPr>
              <p14:cNvContentPartPr/>
              <p14:nvPr/>
            </p14:nvContentPartPr>
            <p14:xfrm>
              <a:off x="1215152" y="1454836"/>
              <a:ext cx="1713240" cy="84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F2C9230-BD4C-4A42-A21E-E6B9A5DF60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9152" y="1382836"/>
                <a:ext cx="17848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2603CE-0FFD-49A0-8D17-8E795378861C}"/>
                  </a:ext>
                </a:extLst>
              </p14:cNvPr>
              <p14:cNvContentPartPr/>
              <p14:nvPr/>
            </p14:nvContentPartPr>
            <p14:xfrm>
              <a:off x="1227032" y="3632836"/>
              <a:ext cx="1309320" cy="49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2603CE-0FFD-49A0-8D17-8E79537886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91032" y="3560836"/>
                <a:ext cx="13809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CE45570-CA88-4FE9-BDED-64F46ED90F0C}"/>
                  </a:ext>
                </a:extLst>
              </p14:cNvPr>
              <p14:cNvContentPartPr/>
              <p14:nvPr/>
            </p14:nvContentPartPr>
            <p14:xfrm>
              <a:off x="1227032" y="4162396"/>
              <a:ext cx="479520" cy="24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CE45570-CA88-4FE9-BDED-64F46ED90F0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1032" y="4090756"/>
                <a:ext cx="551160" cy="1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6027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3</a:t>
            </a:r>
            <a:r>
              <a:rPr lang="en-US" baseline="30000" dirty="0"/>
              <a:t>rd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POVERTY. (1)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A197C-F0AB-4F42-903E-49CBB131E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37" y="627228"/>
            <a:ext cx="5592741" cy="44138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B9C138-48E6-461A-B715-5CD918D8184B}"/>
              </a:ext>
            </a:extLst>
          </p:cNvPr>
          <p:cNvSpPr txBox="1"/>
          <p:nvPr/>
        </p:nvSpPr>
        <p:spPr>
          <a:xfrm>
            <a:off x="6438901" y="2110085"/>
            <a:ext cx="1359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 national to state data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AB688-9801-4F42-9E71-DC60590B4FBB}"/>
              </a:ext>
            </a:extLst>
          </p:cNvPr>
          <p:cNvSpPr txBox="1"/>
          <p:nvPr/>
        </p:nvSpPr>
        <p:spPr>
          <a:xfrm>
            <a:off x="6438901" y="3947635"/>
            <a:ext cx="23561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 1</a:t>
            </a:r>
            <a:r>
              <a:rPr lang="en-US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row with Florida aggregated data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7BFCBAB-01E0-4A15-A976-1B1B8C383049}"/>
                  </a:ext>
                </a:extLst>
              </p14:cNvPr>
              <p14:cNvContentPartPr/>
              <p14:nvPr/>
            </p14:nvContentPartPr>
            <p14:xfrm>
              <a:off x="2285432" y="2417116"/>
              <a:ext cx="652680" cy="37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7BFCBAB-01E0-4A15-A976-1B1B8C3830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9432" y="2345116"/>
                <a:ext cx="7243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381C06-9F7A-4FE8-9014-F2508C6E3614}"/>
                  </a:ext>
                </a:extLst>
              </p14:cNvPr>
              <p14:cNvContentPartPr/>
              <p14:nvPr/>
            </p14:nvContentPartPr>
            <p14:xfrm>
              <a:off x="1791872" y="2813476"/>
              <a:ext cx="576360" cy="51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381C06-9F7A-4FE8-9014-F2508C6E36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56232" y="2741836"/>
                <a:ext cx="648000" cy="19548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F16479-9DFC-47EC-B93B-F12094532387}"/>
              </a:ext>
            </a:extLst>
          </p:cNvPr>
          <p:cNvCxnSpPr/>
          <p:nvPr/>
        </p:nvCxnSpPr>
        <p:spPr>
          <a:xfrm flipH="1" flipV="1">
            <a:off x="2080052" y="2865316"/>
            <a:ext cx="4140274" cy="154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8AA2E7-8F0A-431C-90D4-C4335FD447EB}"/>
              </a:ext>
            </a:extLst>
          </p:cNvPr>
          <p:cNvCxnSpPr>
            <a:cxnSpLocks/>
          </p:cNvCxnSpPr>
          <p:nvPr/>
        </p:nvCxnSpPr>
        <p:spPr>
          <a:xfrm flipH="1">
            <a:off x="5859378" y="4461140"/>
            <a:ext cx="360948" cy="14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864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B5E841-6EAC-4839-9194-13797C6F8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85" y="717103"/>
            <a:ext cx="6278274" cy="415099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3</a:t>
            </a:r>
            <a:r>
              <a:rPr lang="en-US" baseline="30000" dirty="0"/>
              <a:t>rd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POVERTY. (2)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9C138-48E6-461A-B715-5CD918D8184B}"/>
              </a:ext>
            </a:extLst>
          </p:cNvPr>
          <p:cNvSpPr txBox="1"/>
          <p:nvPr/>
        </p:nvSpPr>
        <p:spPr>
          <a:xfrm>
            <a:off x="6834554" y="833942"/>
            <a:ext cx="1359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needed columns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AB688-9801-4F42-9E71-DC60590B4FBB}"/>
              </a:ext>
            </a:extLst>
          </p:cNvPr>
          <p:cNvSpPr txBox="1"/>
          <p:nvPr/>
        </p:nvSpPr>
        <p:spPr>
          <a:xfrm>
            <a:off x="6691564" y="3109229"/>
            <a:ext cx="23561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 characters after first space to get county name exclusively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5F7CCB0-4CE9-43FA-8EF8-2E619E9688B9}"/>
              </a:ext>
            </a:extLst>
          </p:cNvPr>
          <p:cNvSpPr/>
          <p:nvPr/>
        </p:nvSpPr>
        <p:spPr>
          <a:xfrm>
            <a:off x="1179095" y="1864895"/>
            <a:ext cx="950494" cy="3176212"/>
          </a:xfrm>
          <a:custGeom>
            <a:avLst/>
            <a:gdLst>
              <a:gd name="connsiteX0" fmla="*/ 0 w 950494"/>
              <a:gd name="connsiteY0" fmla="*/ 158419 h 3176212"/>
              <a:gd name="connsiteX1" fmla="*/ 158419 w 950494"/>
              <a:gd name="connsiteY1" fmla="*/ 0 h 3176212"/>
              <a:gd name="connsiteX2" fmla="*/ 487920 w 950494"/>
              <a:gd name="connsiteY2" fmla="*/ 0 h 3176212"/>
              <a:gd name="connsiteX3" fmla="*/ 792075 w 950494"/>
              <a:gd name="connsiteY3" fmla="*/ 0 h 3176212"/>
              <a:gd name="connsiteX4" fmla="*/ 950494 w 950494"/>
              <a:gd name="connsiteY4" fmla="*/ 158419 h 3176212"/>
              <a:gd name="connsiteX5" fmla="*/ 950494 w 950494"/>
              <a:gd name="connsiteY5" fmla="*/ 673106 h 3176212"/>
              <a:gd name="connsiteX6" fmla="*/ 950494 w 950494"/>
              <a:gd name="connsiteY6" fmla="*/ 1302169 h 3176212"/>
              <a:gd name="connsiteX7" fmla="*/ 950494 w 950494"/>
              <a:gd name="connsiteY7" fmla="*/ 1816856 h 3176212"/>
              <a:gd name="connsiteX8" fmla="*/ 950494 w 950494"/>
              <a:gd name="connsiteY8" fmla="*/ 2445918 h 3176212"/>
              <a:gd name="connsiteX9" fmla="*/ 950494 w 950494"/>
              <a:gd name="connsiteY9" fmla="*/ 3017793 h 3176212"/>
              <a:gd name="connsiteX10" fmla="*/ 792075 w 950494"/>
              <a:gd name="connsiteY10" fmla="*/ 3176212 h 3176212"/>
              <a:gd name="connsiteX11" fmla="*/ 468910 w 950494"/>
              <a:gd name="connsiteY11" fmla="*/ 3176212 h 3176212"/>
              <a:gd name="connsiteX12" fmla="*/ 158419 w 950494"/>
              <a:gd name="connsiteY12" fmla="*/ 3176212 h 3176212"/>
              <a:gd name="connsiteX13" fmla="*/ 0 w 950494"/>
              <a:gd name="connsiteY13" fmla="*/ 3017793 h 3176212"/>
              <a:gd name="connsiteX14" fmla="*/ 0 w 950494"/>
              <a:gd name="connsiteY14" fmla="*/ 2445918 h 3176212"/>
              <a:gd name="connsiteX15" fmla="*/ 0 w 950494"/>
              <a:gd name="connsiteY15" fmla="*/ 1816856 h 3176212"/>
              <a:gd name="connsiteX16" fmla="*/ 0 w 950494"/>
              <a:gd name="connsiteY16" fmla="*/ 1244981 h 3176212"/>
              <a:gd name="connsiteX17" fmla="*/ 0 w 950494"/>
              <a:gd name="connsiteY17" fmla="*/ 758888 h 3176212"/>
              <a:gd name="connsiteX18" fmla="*/ 0 w 950494"/>
              <a:gd name="connsiteY18" fmla="*/ 158419 h 3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50494" h="3176212" extrusionOk="0">
                <a:moveTo>
                  <a:pt x="0" y="158419"/>
                </a:moveTo>
                <a:cubicBezTo>
                  <a:pt x="-16561" y="60712"/>
                  <a:pt x="55724" y="5706"/>
                  <a:pt x="158419" y="0"/>
                </a:cubicBezTo>
                <a:cubicBezTo>
                  <a:pt x="293543" y="-27791"/>
                  <a:pt x="357701" y="10585"/>
                  <a:pt x="487920" y="0"/>
                </a:cubicBezTo>
                <a:cubicBezTo>
                  <a:pt x="618139" y="-10585"/>
                  <a:pt x="645934" y="4212"/>
                  <a:pt x="792075" y="0"/>
                </a:cubicBezTo>
                <a:cubicBezTo>
                  <a:pt x="867757" y="-6461"/>
                  <a:pt x="963140" y="76969"/>
                  <a:pt x="950494" y="158419"/>
                </a:cubicBezTo>
                <a:cubicBezTo>
                  <a:pt x="1009527" y="282599"/>
                  <a:pt x="938796" y="566745"/>
                  <a:pt x="950494" y="673106"/>
                </a:cubicBezTo>
                <a:cubicBezTo>
                  <a:pt x="962192" y="779467"/>
                  <a:pt x="880550" y="1008935"/>
                  <a:pt x="950494" y="1302169"/>
                </a:cubicBezTo>
                <a:cubicBezTo>
                  <a:pt x="1020438" y="1595403"/>
                  <a:pt x="940716" y="1625632"/>
                  <a:pt x="950494" y="1816856"/>
                </a:cubicBezTo>
                <a:cubicBezTo>
                  <a:pt x="960272" y="2008080"/>
                  <a:pt x="926384" y="2254705"/>
                  <a:pt x="950494" y="2445918"/>
                </a:cubicBezTo>
                <a:cubicBezTo>
                  <a:pt x="974604" y="2637131"/>
                  <a:pt x="934037" y="2788841"/>
                  <a:pt x="950494" y="3017793"/>
                </a:cubicBezTo>
                <a:cubicBezTo>
                  <a:pt x="931848" y="3104219"/>
                  <a:pt x="885962" y="3158677"/>
                  <a:pt x="792075" y="3176212"/>
                </a:cubicBezTo>
                <a:cubicBezTo>
                  <a:pt x="653000" y="3176599"/>
                  <a:pt x="588119" y="3175409"/>
                  <a:pt x="468910" y="3176212"/>
                </a:cubicBezTo>
                <a:cubicBezTo>
                  <a:pt x="349701" y="3177015"/>
                  <a:pt x="236083" y="3169650"/>
                  <a:pt x="158419" y="3176212"/>
                </a:cubicBezTo>
                <a:cubicBezTo>
                  <a:pt x="82864" y="3161393"/>
                  <a:pt x="-18660" y="3098071"/>
                  <a:pt x="0" y="3017793"/>
                </a:cubicBezTo>
                <a:cubicBezTo>
                  <a:pt x="-68316" y="2822802"/>
                  <a:pt x="37053" y="2645478"/>
                  <a:pt x="0" y="2445918"/>
                </a:cubicBezTo>
                <a:cubicBezTo>
                  <a:pt x="-37053" y="2246358"/>
                  <a:pt x="56342" y="1974711"/>
                  <a:pt x="0" y="1816856"/>
                </a:cubicBezTo>
                <a:cubicBezTo>
                  <a:pt x="-56342" y="1659001"/>
                  <a:pt x="29070" y="1423031"/>
                  <a:pt x="0" y="1244981"/>
                </a:cubicBezTo>
                <a:cubicBezTo>
                  <a:pt x="-29070" y="1066932"/>
                  <a:pt x="4673" y="888368"/>
                  <a:pt x="0" y="758888"/>
                </a:cubicBezTo>
                <a:cubicBezTo>
                  <a:pt x="-4673" y="629408"/>
                  <a:pt x="53657" y="394772"/>
                  <a:pt x="0" y="158419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8A9E3C-F8B8-4E7B-BD00-F2CF94F070E1}"/>
                  </a:ext>
                </a:extLst>
              </p14:cNvPr>
              <p14:cNvContentPartPr/>
              <p14:nvPr/>
            </p14:nvContentPartPr>
            <p14:xfrm>
              <a:off x="3116312" y="3330796"/>
              <a:ext cx="3033360" cy="50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8A9E3C-F8B8-4E7B-BD00-F2CF94F070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0312" y="3258796"/>
                <a:ext cx="3105000" cy="19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1169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8AD100-C984-4B52-93DD-83BD41463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27" y="539496"/>
            <a:ext cx="6249649" cy="43936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F7A48E-F6E2-49E4-B536-785B2B409166}"/>
              </a:ext>
            </a:extLst>
          </p:cNvPr>
          <p:cNvSpPr txBox="1"/>
          <p:nvPr/>
        </p:nvSpPr>
        <p:spPr>
          <a:xfrm>
            <a:off x="7010400" y="1265439"/>
            <a:ext cx="1359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Rename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CDDB3-EF0D-410B-A2B5-84582E7210F5}"/>
              </a:ext>
            </a:extLst>
          </p:cNvPr>
          <p:cNvSpPr txBox="1"/>
          <p:nvPr/>
        </p:nvSpPr>
        <p:spPr>
          <a:xfrm>
            <a:off x="7010400" y="2882100"/>
            <a:ext cx="175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 index</a:t>
            </a:r>
            <a:endParaRPr lang="es-E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C9FFF0-5D93-43FA-B9B5-CDB1D0A08B13}"/>
              </a:ext>
            </a:extLst>
          </p:cNvPr>
          <p:cNvSpPr/>
          <p:nvPr/>
        </p:nvSpPr>
        <p:spPr>
          <a:xfrm>
            <a:off x="998621" y="1491916"/>
            <a:ext cx="240632" cy="2250442"/>
          </a:xfrm>
          <a:custGeom>
            <a:avLst/>
            <a:gdLst>
              <a:gd name="connsiteX0" fmla="*/ 0 w 240632"/>
              <a:gd name="connsiteY0" fmla="*/ 40106 h 2250442"/>
              <a:gd name="connsiteX1" fmla="*/ 40106 w 240632"/>
              <a:gd name="connsiteY1" fmla="*/ 0 h 2250442"/>
              <a:gd name="connsiteX2" fmla="*/ 200526 w 240632"/>
              <a:gd name="connsiteY2" fmla="*/ 0 h 2250442"/>
              <a:gd name="connsiteX3" fmla="*/ 240632 w 240632"/>
              <a:gd name="connsiteY3" fmla="*/ 40106 h 2250442"/>
              <a:gd name="connsiteX4" fmla="*/ 240632 w 240632"/>
              <a:gd name="connsiteY4" fmla="*/ 582664 h 2250442"/>
              <a:gd name="connsiteX5" fmla="*/ 240632 w 240632"/>
              <a:gd name="connsiteY5" fmla="*/ 1103519 h 2250442"/>
              <a:gd name="connsiteX6" fmla="*/ 240632 w 240632"/>
              <a:gd name="connsiteY6" fmla="*/ 1689481 h 2250442"/>
              <a:gd name="connsiteX7" fmla="*/ 240632 w 240632"/>
              <a:gd name="connsiteY7" fmla="*/ 2210336 h 2250442"/>
              <a:gd name="connsiteX8" fmla="*/ 200526 w 240632"/>
              <a:gd name="connsiteY8" fmla="*/ 2250442 h 2250442"/>
              <a:gd name="connsiteX9" fmla="*/ 40106 w 240632"/>
              <a:gd name="connsiteY9" fmla="*/ 2250442 h 2250442"/>
              <a:gd name="connsiteX10" fmla="*/ 0 w 240632"/>
              <a:gd name="connsiteY10" fmla="*/ 2210336 h 2250442"/>
              <a:gd name="connsiteX11" fmla="*/ 0 w 240632"/>
              <a:gd name="connsiteY11" fmla="*/ 1732885 h 2250442"/>
              <a:gd name="connsiteX12" fmla="*/ 0 w 240632"/>
              <a:gd name="connsiteY12" fmla="*/ 1146923 h 2250442"/>
              <a:gd name="connsiteX13" fmla="*/ 0 w 240632"/>
              <a:gd name="connsiteY13" fmla="*/ 647770 h 2250442"/>
              <a:gd name="connsiteX14" fmla="*/ 0 w 240632"/>
              <a:gd name="connsiteY14" fmla="*/ 40106 h 225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0632" h="2250442" extrusionOk="0">
                <a:moveTo>
                  <a:pt x="0" y="40106"/>
                </a:moveTo>
                <a:cubicBezTo>
                  <a:pt x="-4675" y="15073"/>
                  <a:pt x="17392" y="212"/>
                  <a:pt x="40106" y="0"/>
                </a:cubicBezTo>
                <a:cubicBezTo>
                  <a:pt x="80887" y="-15967"/>
                  <a:pt x="132724" y="12768"/>
                  <a:pt x="200526" y="0"/>
                </a:cubicBezTo>
                <a:cubicBezTo>
                  <a:pt x="220740" y="-1473"/>
                  <a:pt x="238105" y="23142"/>
                  <a:pt x="240632" y="40106"/>
                </a:cubicBezTo>
                <a:cubicBezTo>
                  <a:pt x="261100" y="159299"/>
                  <a:pt x="216692" y="333289"/>
                  <a:pt x="240632" y="582664"/>
                </a:cubicBezTo>
                <a:cubicBezTo>
                  <a:pt x="264572" y="832039"/>
                  <a:pt x="190839" y="914020"/>
                  <a:pt x="240632" y="1103519"/>
                </a:cubicBezTo>
                <a:cubicBezTo>
                  <a:pt x="290425" y="1293018"/>
                  <a:pt x="228957" y="1526893"/>
                  <a:pt x="240632" y="1689481"/>
                </a:cubicBezTo>
                <a:cubicBezTo>
                  <a:pt x="252307" y="1852069"/>
                  <a:pt x="226210" y="2038855"/>
                  <a:pt x="240632" y="2210336"/>
                </a:cubicBezTo>
                <a:cubicBezTo>
                  <a:pt x="238526" y="2235971"/>
                  <a:pt x="221745" y="2249362"/>
                  <a:pt x="200526" y="2250442"/>
                </a:cubicBezTo>
                <a:cubicBezTo>
                  <a:pt x="145408" y="2251757"/>
                  <a:pt x="102234" y="2246341"/>
                  <a:pt x="40106" y="2250442"/>
                </a:cubicBezTo>
                <a:cubicBezTo>
                  <a:pt x="20432" y="2254128"/>
                  <a:pt x="224" y="2234810"/>
                  <a:pt x="0" y="2210336"/>
                </a:cubicBezTo>
                <a:cubicBezTo>
                  <a:pt x="-15625" y="2104980"/>
                  <a:pt x="31008" y="1932001"/>
                  <a:pt x="0" y="1732885"/>
                </a:cubicBezTo>
                <a:cubicBezTo>
                  <a:pt x="-31008" y="1533769"/>
                  <a:pt x="33318" y="1438112"/>
                  <a:pt x="0" y="1146923"/>
                </a:cubicBezTo>
                <a:cubicBezTo>
                  <a:pt x="-33318" y="855734"/>
                  <a:pt x="2018" y="822436"/>
                  <a:pt x="0" y="647770"/>
                </a:cubicBezTo>
                <a:cubicBezTo>
                  <a:pt x="-2018" y="473104"/>
                  <a:pt x="50096" y="230743"/>
                  <a:pt x="0" y="40106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8721A60-FA56-4CCF-9910-17E71873ECD1}"/>
                  </a:ext>
                </a:extLst>
              </p14:cNvPr>
              <p14:cNvContentPartPr/>
              <p14:nvPr/>
            </p14:nvContentPartPr>
            <p14:xfrm>
              <a:off x="3681152" y="4125316"/>
              <a:ext cx="1018440" cy="98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8721A60-FA56-4CCF-9910-17E71873EC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5512" y="4053676"/>
                <a:ext cx="1090080" cy="2419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3568329-4D07-454C-BFDD-A9AEB05C9764}"/>
              </a:ext>
            </a:extLst>
          </p:cNvPr>
          <p:cNvSpPr txBox="1"/>
          <p:nvPr/>
        </p:nvSpPr>
        <p:spPr>
          <a:xfrm>
            <a:off x="6887783" y="3840778"/>
            <a:ext cx="18752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 empty space after string so we can merge !!!!!!!</a:t>
            </a:r>
            <a:endParaRPr lang="es-E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18075B-37E6-40D5-87C7-F62C5126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3</a:t>
            </a:r>
            <a:r>
              <a:rPr lang="en-US" baseline="30000" dirty="0"/>
              <a:t>rd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POVERTY. (3)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0770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52D7CB-CE7D-41B3-909C-9CE60AA0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3</a:t>
            </a:r>
            <a:r>
              <a:rPr lang="en-US" baseline="30000" dirty="0"/>
              <a:t>rd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POVERTY. (4)</a:t>
            </a:r>
            <a:endParaRPr lang="es-ES" dirty="0">
              <a:solidFill>
                <a:srgbClr val="0070C0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D621F-BBAE-4ABE-82CD-DE04CC2C900C}"/>
              </a:ext>
            </a:extLst>
          </p:cNvPr>
          <p:cNvSpPr txBox="1"/>
          <p:nvPr/>
        </p:nvSpPr>
        <p:spPr>
          <a:xfrm>
            <a:off x="1275347" y="5942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 gun dataset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income + poverty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717D6A-F61F-49D4-A8A9-B5059D729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02" y="1312125"/>
            <a:ext cx="8446168" cy="355132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F6EFD1-DDD0-4986-9EB0-613A1D1852C9}"/>
              </a:ext>
            </a:extLst>
          </p:cNvPr>
          <p:cNvSpPr/>
          <p:nvPr/>
        </p:nvSpPr>
        <p:spPr>
          <a:xfrm>
            <a:off x="6870032" y="1828804"/>
            <a:ext cx="1812038" cy="3176212"/>
          </a:xfrm>
          <a:custGeom>
            <a:avLst/>
            <a:gdLst>
              <a:gd name="connsiteX0" fmla="*/ 0 w 1812038"/>
              <a:gd name="connsiteY0" fmla="*/ 302012 h 3176212"/>
              <a:gd name="connsiteX1" fmla="*/ 302012 w 1812038"/>
              <a:gd name="connsiteY1" fmla="*/ 0 h 3176212"/>
              <a:gd name="connsiteX2" fmla="*/ 728844 w 1812038"/>
              <a:gd name="connsiteY2" fmla="*/ 0 h 3176212"/>
              <a:gd name="connsiteX3" fmla="*/ 1119435 w 1812038"/>
              <a:gd name="connsiteY3" fmla="*/ 0 h 3176212"/>
              <a:gd name="connsiteX4" fmla="*/ 1510026 w 1812038"/>
              <a:gd name="connsiteY4" fmla="*/ 0 h 3176212"/>
              <a:gd name="connsiteX5" fmla="*/ 1812038 w 1812038"/>
              <a:gd name="connsiteY5" fmla="*/ 302012 h 3176212"/>
              <a:gd name="connsiteX6" fmla="*/ 1812038 w 1812038"/>
              <a:gd name="connsiteY6" fmla="*/ 765006 h 3176212"/>
              <a:gd name="connsiteX7" fmla="*/ 1812038 w 1812038"/>
              <a:gd name="connsiteY7" fmla="*/ 1228000 h 3176212"/>
              <a:gd name="connsiteX8" fmla="*/ 1812038 w 1812038"/>
              <a:gd name="connsiteY8" fmla="*/ 1793881 h 3176212"/>
              <a:gd name="connsiteX9" fmla="*/ 1812038 w 1812038"/>
              <a:gd name="connsiteY9" fmla="*/ 2231153 h 3176212"/>
              <a:gd name="connsiteX10" fmla="*/ 1812038 w 1812038"/>
              <a:gd name="connsiteY10" fmla="*/ 2874200 h 3176212"/>
              <a:gd name="connsiteX11" fmla="*/ 1510026 w 1812038"/>
              <a:gd name="connsiteY11" fmla="*/ 3176212 h 3176212"/>
              <a:gd name="connsiteX12" fmla="*/ 1143595 w 1812038"/>
              <a:gd name="connsiteY12" fmla="*/ 3176212 h 3176212"/>
              <a:gd name="connsiteX13" fmla="*/ 716763 w 1812038"/>
              <a:gd name="connsiteY13" fmla="*/ 3176212 h 3176212"/>
              <a:gd name="connsiteX14" fmla="*/ 302012 w 1812038"/>
              <a:gd name="connsiteY14" fmla="*/ 3176212 h 3176212"/>
              <a:gd name="connsiteX15" fmla="*/ 0 w 1812038"/>
              <a:gd name="connsiteY15" fmla="*/ 2874200 h 3176212"/>
              <a:gd name="connsiteX16" fmla="*/ 0 w 1812038"/>
              <a:gd name="connsiteY16" fmla="*/ 2334041 h 3176212"/>
              <a:gd name="connsiteX17" fmla="*/ 0 w 1812038"/>
              <a:gd name="connsiteY17" fmla="*/ 1896769 h 3176212"/>
              <a:gd name="connsiteX18" fmla="*/ 0 w 1812038"/>
              <a:gd name="connsiteY18" fmla="*/ 1433775 h 3176212"/>
              <a:gd name="connsiteX19" fmla="*/ 0 w 1812038"/>
              <a:gd name="connsiteY19" fmla="*/ 867893 h 3176212"/>
              <a:gd name="connsiteX20" fmla="*/ 0 w 1812038"/>
              <a:gd name="connsiteY20" fmla="*/ 302012 h 3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12038" h="3176212" extrusionOk="0">
                <a:moveTo>
                  <a:pt x="0" y="302012"/>
                </a:moveTo>
                <a:cubicBezTo>
                  <a:pt x="-21431" y="121996"/>
                  <a:pt x="125298" y="3722"/>
                  <a:pt x="302012" y="0"/>
                </a:cubicBezTo>
                <a:cubicBezTo>
                  <a:pt x="509911" y="-17918"/>
                  <a:pt x="600161" y="24081"/>
                  <a:pt x="728844" y="0"/>
                </a:cubicBezTo>
                <a:cubicBezTo>
                  <a:pt x="857527" y="-24081"/>
                  <a:pt x="994853" y="1593"/>
                  <a:pt x="1119435" y="0"/>
                </a:cubicBezTo>
                <a:cubicBezTo>
                  <a:pt x="1244017" y="-1593"/>
                  <a:pt x="1341318" y="42914"/>
                  <a:pt x="1510026" y="0"/>
                </a:cubicBezTo>
                <a:cubicBezTo>
                  <a:pt x="1668801" y="-25837"/>
                  <a:pt x="1817046" y="116682"/>
                  <a:pt x="1812038" y="302012"/>
                </a:cubicBezTo>
                <a:cubicBezTo>
                  <a:pt x="1842881" y="470855"/>
                  <a:pt x="1798480" y="662486"/>
                  <a:pt x="1812038" y="765006"/>
                </a:cubicBezTo>
                <a:cubicBezTo>
                  <a:pt x="1825596" y="867526"/>
                  <a:pt x="1781676" y="1049748"/>
                  <a:pt x="1812038" y="1228000"/>
                </a:cubicBezTo>
                <a:cubicBezTo>
                  <a:pt x="1842400" y="1406252"/>
                  <a:pt x="1801900" y="1637214"/>
                  <a:pt x="1812038" y="1793881"/>
                </a:cubicBezTo>
                <a:cubicBezTo>
                  <a:pt x="1822176" y="1950548"/>
                  <a:pt x="1809425" y="2033074"/>
                  <a:pt x="1812038" y="2231153"/>
                </a:cubicBezTo>
                <a:cubicBezTo>
                  <a:pt x="1814651" y="2429232"/>
                  <a:pt x="1764997" y="2693696"/>
                  <a:pt x="1812038" y="2874200"/>
                </a:cubicBezTo>
                <a:cubicBezTo>
                  <a:pt x="1829895" y="3067579"/>
                  <a:pt x="1677442" y="3182626"/>
                  <a:pt x="1510026" y="3176212"/>
                </a:cubicBezTo>
                <a:cubicBezTo>
                  <a:pt x="1358604" y="3181774"/>
                  <a:pt x="1249010" y="3140837"/>
                  <a:pt x="1143595" y="3176212"/>
                </a:cubicBezTo>
                <a:cubicBezTo>
                  <a:pt x="1038180" y="3211587"/>
                  <a:pt x="856174" y="3149460"/>
                  <a:pt x="716763" y="3176212"/>
                </a:cubicBezTo>
                <a:cubicBezTo>
                  <a:pt x="577352" y="3202964"/>
                  <a:pt x="484320" y="3156015"/>
                  <a:pt x="302012" y="3176212"/>
                </a:cubicBezTo>
                <a:cubicBezTo>
                  <a:pt x="112863" y="3155153"/>
                  <a:pt x="-14731" y="3018976"/>
                  <a:pt x="0" y="2874200"/>
                </a:cubicBezTo>
                <a:cubicBezTo>
                  <a:pt x="-46550" y="2680107"/>
                  <a:pt x="32625" y="2507020"/>
                  <a:pt x="0" y="2334041"/>
                </a:cubicBezTo>
                <a:cubicBezTo>
                  <a:pt x="-32625" y="2161062"/>
                  <a:pt x="44844" y="2003560"/>
                  <a:pt x="0" y="1896769"/>
                </a:cubicBezTo>
                <a:cubicBezTo>
                  <a:pt x="-44844" y="1789978"/>
                  <a:pt x="42243" y="1651671"/>
                  <a:pt x="0" y="1433775"/>
                </a:cubicBezTo>
                <a:cubicBezTo>
                  <a:pt x="-42243" y="1215879"/>
                  <a:pt x="44113" y="1129203"/>
                  <a:pt x="0" y="867893"/>
                </a:cubicBezTo>
                <a:cubicBezTo>
                  <a:pt x="-44113" y="606583"/>
                  <a:pt x="13846" y="470552"/>
                  <a:pt x="0" y="30201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9FB25A3-362C-46C7-953C-4FC96451F26E}"/>
                  </a:ext>
                </a:extLst>
              </p14:cNvPr>
              <p14:cNvContentPartPr/>
              <p14:nvPr/>
            </p14:nvContentPartPr>
            <p14:xfrm>
              <a:off x="2562272" y="1539076"/>
              <a:ext cx="4356000" cy="37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9FB25A3-362C-46C7-953C-4FC96451F2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6272" y="1467436"/>
                <a:ext cx="4427640" cy="1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4983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26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309BBE-4970-44FC-83BB-B9CD9161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>
            <a:normAutofit fontScale="90000"/>
          </a:bodyPr>
          <a:lstStyle/>
          <a:p>
            <a:pPr marL="4054475" indent="-4054475"/>
            <a:r>
              <a:rPr lang="en-US" dirty="0"/>
              <a:t>TRANSFORM. 4</a:t>
            </a:r>
            <a:r>
              <a:rPr lang="en-US" baseline="30000" dirty="0"/>
              <a:t>th</a:t>
            </a:r>
            <a:r>
              <a:rPr lang="en-US" dirty="0"/>
              <a:t>  </a:t>
            </a:r>
            <a:r>
              <a:rPr lang="en-US" dirty="0" err="1"/>
              <a:t>dataframe</a:t>
            </a:r>
            <a:r>
              <a:rPr lang="en-US" dirty="0"/>
              <a:t> UNEMPLOYMENT. (1)      </a:t>
            </a:r>
            <a:r>
              <a:rPr lang="en-US" dirty="0">
                <a:solidFill>
                  <a:schemeClr val="tx1"/>
                </a:solidFill>
                <a:effectLst/>
              </a:rPr>
              <a:t>Pretty similar to poverty one. Synthesis</a:t>
            </a:r>
            <a:endParaRPr lang="es-ES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809EA8-87A2-4F4A-A4EE-FE896B2DD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96" y="547312"/>
            <a:ext cx="5936341" cy="4493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F6DCEA-FCDE-46D8-AC72-2A17A799F3D0}"/>
              </a:ext>
            </a:extLst>
          </p:cNvPr>
          <p:cNvSpPr txBox="1"/>
          <p:nvPr/>
        </p:nvSpPr>
        <p:spPr>
          <a:xfrm>
            <a:off x="6609347" y="547312"/>
            <a:ext cx="14678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 to FL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E59D4-AA26-43CA-B3DB-493F102C9856}"/>
              </a:ext>
            </a:extLst>
          </p:cNvPr>
          <p:cNvSpPr txBox="1"/>
          <p:nvPr/>
        </p:nvSpPr>
        <p:spPr>
          <a:xfrm>
            <a:off x="6609347" y="1034052"/>
            <a:ext cx="2133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 1</a:t>
            </a:r>
            <a:r>
              <a:rPr lang="en-US" sz="1200" b="0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row of aggregated data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9E151-7B02-4648-9726-02A5A501DAE2}"/>
              </a:ext>
            </a:extLst>
          </p:cNvPr>
          <p:cNvSpPr txBox="1"/>
          <p:nvPr/>
        </p:nvSpPr>
        <p:spPr>
          <a:xfrm>
            <a:off x="6609347" y="1729312"/>
            <a:ext cx="2133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 columns. Drop rest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D8069-5C32-4229-BFE2-D0E9D713F3B4}"/>
              </a:ext>
            </a:extLst>
          </p:cNvPr>
          <p:cNvSpPr txBox="1"/>
          <p:nvPr/>
        </p:nvSpPr>
        <p:spPr>
          <a:xfrm>
            <a:off x="6609347" y="2763803"/>
            <a:ext cx="2133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 characters after 1</a:t>
            </a:r>
            <a:r>
              <a:rPr lang="en-US" sz="1200" b="0" baseline="3000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space to get county name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70ECD3-F9E8-4469-9DF5-5297D6D0D9A7}"/>
              </a:ext>
            </a:extLst>
          </p:cNvPr>
          <p:cNvSpPr txBox="1"/>
          <p:nvPr/>
        </p:nvSpPr>
        <p:spPr>
          <a:xfrm>
            <a:off x="6609347" y="3455261"/>
            <a:ext cx="2133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Rename columns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9B9679-7A8C-45CF-80F3-4C689B0BA8AF}"/>
              </a:ext>
            </a:extLst>
          </p:cNvPr>
          <p:cNvSpPr txBox="1"/>
          <p:nvPr/>
        </p:nvSpPr>
        <p:spPr>
          <a:xfrm>
            <a:off x="6609347" y="4219000"/>
            <a:ext cx="2133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 index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B15AC-B36C-4531-8467-22CEE6987092}"/>
              </a:ext>
            </a:extLst>
          </p:cNvPr>
          <p:cNvSpPr txBox="1"/>
          <p:nvPr/>
        </p:nvSpPr>
        <p:spPr>
          <a:xfrm>
            <a:off x="6609347" y="4729594"/>
            <a:ext cx="2133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242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DEFINITIVE DATAFRAME READY TO BE LOADED AS SQL in Postgres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EBBBE2-0C48-4E75-96CB-42C79C159C91}"/>
              </a:ext>
            </a:extLst>
          </p:cNvPr>
          <p:cNvGrpSpPr/>
          <p:nvPr/>
        </p:nvGrpSpPr>
        <p:grpSpPr>
          <a:xfrm>
            <a:off x="348918" y="1190203"/>
            <a:ext cx="8515067" cy="2221878"/>
            <a:chOff x="72188" y="1190203"/>
            <a:chExt cx="8515067" cy="22218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9664779-DA0C-4676-8261-59302775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6300" y="1353758"/>
              <a:ext cx="2500955" cy="205832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E06687B-8D9D-41C2-BA50-04928C3F6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88" y="1190203"/>
              <a:ext cx="5991726" cy="21978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1511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192981" cy="23391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</a:t>
            </a:r>
            <a:r>
              <a:rPr kumimoji="0" lang="es-VE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SQL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Results</a:t>
            </a:r>
            <a:endParaRPr kumimoji="0" lang="es-E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7042" y="2571750"/>
            <a:ext cx="2872946" cy="397729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2565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1313D-AA57-4E10-A80D-5C27A41AE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09352"/>
            <a:ext cx="7039957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0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BB4BB-3EAB-431C-9F3C-3BEC6F02B0ED}"/>
              </a:ext>
            </a:extLst>
          </p:cNvPr>
          <p:cNvSpPr txBox="1"/>
          <p:nvPr/>
        </p:nvSpPr>
        <p:spPr>
          <a:xfrm>
            <a:off x="784630" y="596377"/>
            <a:ext cx="7574739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20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Project Description</a:t>
            </a:r>
            <a:endParaRPr lang="en-US" sz="1200" kern="100" dirty="0">
              <a:solidFill>
                <a:srgbClr val="FF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1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85750" marR="0" indent="-285750" algn="just" latinLnBrk="1">
              <a:spcBef>
                <a:spcPts val="0"/>
              </a:spcBef>
              <a:spcAft>
                <a:spcPts val="1200"/>
              </a:spcAft>
              <a:buBlip>
                <a:blip r:embed="rId2"/>
              </a:buBlip>
            </a:pPr>
            <a:r>
              <a:rPr lang="en-US" sz="18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Perform an analysis of incidents of gun violence according to national official statistics throughout the country (239,677)</a:t>
            </a:r>
          </a:p>
          <a:p>
            <a:pPr marL="285750" marR="0" indent="-285750" algn="just" latinLnBrk="1">
              <a:spcBef>
                <a:spcPts val="0"/>
              </a:spcBef>
              <a:spcAft>
                <a:spcPts val="1200"/>
              </a:spcAft>
              <a:buBlip>
                <a:blip r:embed="rId2"/>
              </a:buBlip>
            </a:pPr>
            <a:r>
              <a:rPr lang="en-US" kern="100" dirty="0"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</a:t>
            </a:r>
            <a:r>
              <a:rPr lang="en-US" sz="18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ilter them for the state of Florida (15,029) </a:t>
            </a:r>
          </a:p>
          <a:p>
            <a:pPr marL="285750" marR="0" indent="-285750" algn="just" latinLnBrk="1">
              <a:spcBef>
                <a:spcPts val="0"/>
              </a:spcBef>
              <a:spcAft>
                <a:spcPts val="1200"/>
              </a:spcAft>
              <a:buBlip>
                <a:blip r:embed="rId2"/>
              </a:buBlip>
            </a:pPr>
            <a:r>
              <a:rPr lang="en-US" kern="100" dirty="0"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</a:t>
            </a:r>
            <a:r>
              <a:rPr lang="en-US" sz="18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elate them geospatially (cities, towns and counties) to variables such as income, unemployment and poverty.</a:t>
            </a:r>
            <a:endParaRPr lang="en-US" sz="12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635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New table ‘</a:t>
            </a:r>
            <a:r>
              <a:rPr lang="es-ES" dirty="0" err="1"/>
              <a:t>gunsfl</a:t>
            </a:r>
            <a:r>
              <a:rPr lang="es-ES" dirty="0"/>
              <a:t>’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gun_FL_db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filled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info</a:t>
            </a:r>
            <a:r>
              <a:rPr lang="es-ES" dirty="0"/>
              <a:t> from </a:t>
            </a:r>
            <a:r>
              <a:rPr lang="es-ES" dirty="0" err="1"/>
              <a:t>dataframe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EDA4E73C-7A94-44D4-A65F-F6EB5CEC5634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B46F0-08ED-434F-852E-10B75F257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6" y="738102"/>
            <a:ext cx="7136372" cy="38233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6023E1F-A9FB-4FD8-B4FA-D9CFB0C1EFA5}"/>
                  </a:ext>
                </a:extLst>
              </p14:cNvPr>
              <p14:cNvContentPartPr/>
              <p14:nvPr/>
            </p14:nvContentPartPr>
            <p14:xfrm>
              <a:off x="914040" y="1664621"/>
              <a:ext cx="659520" cy="68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6023E1F-A9FB-4FD8-B4FA-D9CFB0C1EF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6040" y="1628981"/>
                <a:ext cx="695160" cy="1400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EA4B1A-FCD4-4DAF-A607-5915E738CF94}"/>
              </a:ext>
            </a:extLst>
          </p:cNvPr>
          <p:cNvSpPr/>
          <p:nvPr/>
        </p:nvSpPr>
        <p:spPr>
          <a:xfrm>
            <a:off x="1189408" y="3740102"/>
            <a:ext cx="1182532" cy="821355"/>
          </a:xfrm>
          <a:custGeom>
            <a:avLst/>
            <a:gdLst>
              <a:gd name="connsiteX0" fmla="*/ 0 w 1182532"/>
              <a:gd name="connsiteY0" fmla="*/ 136895 h 821355"/>
              <a:gd name="connsiteX1" fmla="*/ 136895 w 1182532"/>
              <a:gd name="connsiteY1" fmla="*/ 0 h 821355"/>
              <a:gd name="connsiteX2" fmla="*/ 609441 w 1182532"/>
              <a:gd name="connsiteY2" fmla="*/ 0 h 821355"/>
              <a:gd name="connsiteX3" fmla="*/ 1045637 w 1182532"/>
              <a:gd name="connsiteY3" fmla="*/ 0 h 821355"/>
              <a:gd name="connsiteX4" fmla="*/ 1182532 w 1182532"/>
              <a:gd name="connsiteY4" fmla="*/ 136895 h 821355"/>
              <a:gd name="connsiteX5" fmla="*/ 1182532 w 1182532"/>
              <a:gd name="connsiteY5" fmla="*/ 684460 h 821355"/>
              <a:gd name="connsiteX6" fmla="*/ 1045637 w 1182532"/>
              <a:gd name="connsiteY6" fmla="*/ 821355 h 821355"/>
              <a:gd name="connsiteX7" fmla="*/ 591266 w 1182532"/>
              <a:gd name="connsiteY7" fmla="*/ 821355 h 821355"/>
              <a:gd name="connsiteX8" fmla="*/ 136895 w 1182532"/>
              <a:gd name="connsiteY8" fmla="*/ 821355 h 821355"/>
              <a:gd name="connsiteX9" fmla="*/ 0 w 1182532"/>
              <a:gd name="connsiteY9" fmla="*/ 684460 h 821355"/>
              <a:gd name="connsiteX10" fmla="*/ 0 w 1182532"/>
              <a:gd name="connsiteY10" fmla="*/ 136895 h 82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2532" h="821355" extrusionOk="0">
                <a:moveTo>
                  <a:pt x="0" y="136895"/>
                </a:moveTo>
                <a:cubicBezTo>
                  <a:pt x="-11417" y="54248"/>
                  <a:pt x="57560" y="1400"/>
                  <a:pt x="136895" y="0"/>
                </a:cubicBezTo>
                <a:cubicBezTo>
                  <a:pt x="248454" y="-49650"/>
                  <a:pt x="401582" y="42509"/>
                  <a:pt x="609441" y="0"/>
                </a:cubicBezTo>
                <a:cubicBezTo>
                  <a:pt x="817300" y="-42509"/>
                  <a:pt x="892169" y="14988"/>
                  <a:pt x="1045637" y="0"/>
                </a:cubicBezTo>
                <a:cubicBezTo>
                  <a:pt x="1103876" y="-9501"/>
                  <a:pt x="1188651" y="64214"/>
                  <a:pt x="1182532" y="136895"/>
                </a:cubicBezTo>
                <a:cubicBezTo>
                  <a:pt x="1227070" y="361288"/>
                  <a:pt x="1168773" y="501288"/>
                  <a:pt x="1182532" y="684460"/>
                </a:cubicBezTo>
                <a:cubicBezTo>
                  <a:pt x="1187535" y="751923"/>
                  <a:pt x="1110497" y="830797"/>
                  <a:pt x="1045637" y="821355"/>
                </a:cubicBezTo>
                <a:cubicBezTo>
                  <a:pt x="824221" y="843429"/>
                  <a:pt x="690218" y="784276"/>
                  <a:pt x="591266" y="821355"/>
                </a:cubicBezTo>
                <a:cubicBezTo>
                  <a:pt x="492314" y="858434"/>
                  <a:pt x="362757" y="769631"/>
                  <a:pt x="136895" y="821355"/>
                </a:cubicBezTo>
                <a:cubicBezTo>
                  <a:pt x="59051" y="821227"/>
                  <a:pt x="5032" y="746267"/>
                  <a:pt x="0" y="684460"/>
                </a:cubicBezTo>
                <a:cubicBezTo>
                  <a:pt x="-49125" y="482656"/>
                  <a:pt x="26779" y="310584"/>
                  <a:pt x="0" y="136895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0669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SQL table ‘</a:t>
            </a:r>
            <a:r>
              <a:rPr lang="es-ES" dirty="0" err="1"/>
              <a:t>gunsfl</a:t>
            </a:r>
            <a:r>
              <a:rPr lang="es-ES" dirty="0"/>
              <a:t>’ </a:t>
            </a:r>
            <a:r>
              <a:rPr lang="es-ES" dirty="0" err="1"/>
              <a:t>inside</a:t>
            </a:r>
            <a:r>
              <a:rPr lang="es-ES" dirty="0"/>
              <a:t> </a:t>
            </a:r>
            <a:r>
              <a:rPr lang="es-ES" dirty="0" err="1"/>
              <a:t>gun_FL_db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has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records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dataframe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EDA4E73C-7A94-44D4-A65F-F6EB5CEC5634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18DCF-1A57-4CEB-B05C-59876A54C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773" y="909972"/>
            <a:ext cx="4268493" cy="34796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A1356B-BE66-42AA-9CF2-AF96E316D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00" y="1330518"/>
            <a:ext cx="2838846" cy="72400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EA4B1A-FCD4-4DAF-A607-5915E738CF94}"/>
              </a:ext>
            </a:extLst>
          </p:cNvPr>
          <p:cNvSpPr/>
          <p:nvPr/>
        </p:nvSpPr>
        <p:spPr>
          <a:xfrm>
            <a:off x="1554056" y="1317193"/>
            <a:ext cx="1646343" cy="737326"/>
          </a:xfrm>
          <a:custGeom>
            <a:avLst/>
            <a:gdLst>
              <a:gd name="connsiteX0" fmla="*/ 0 w 1646343"/>
              <a:gd name="connsiteY0" fmla="*/ 122890 h 737326"/>
              <a:gd name="connsiteX1" fmla="*/ 122890 w 1646343"/>
              <a:gd name="connsiteY1" fmla="*/ 0 h 737326"/>
              <a:gd name="connsiteX2" fmla="*/ 617756 w 1646343"/>
              <a:gd name="connsiteY2" fmla="*/ 0 h 737326"/>
              <a:gd name="connsiteX3" fmla="*/ 1070604 w 1646343"/>
              <a:gd name="connsiteY3" fmla="*/ 0 h 737326"/>
              <a:gd name="connsiteX4" fmla="*/ 1523453 w 1646343"/>
              <a:gd name="connsiteY4" fmla="*/ 0 h 737326"/>
              <a:gd name="connsiteX5" fmla="*/ 1646343 w 1646343"/>
              <a:gd name="connsiteY5" fmla="*/ 122890 h 737326"/>
              <a:gd name="connsiteX6" fmla="*/ 1646343 w 1646343"/>
              <a:gd name="connsiteY6" fmla="*/ 614436 h 737326"/>
              <a:gd name="connsiteX7" fmla="*/ 1523453 w 1646343"/>
              <a:gd name="connsiteY7" fmla="*/ 737326 h 737326"/>
              <a:gd name="connsiteX8" fmla="*/ 1084610 w 1646343"/>
              <a:gd name="connsiteY8" fmla="*/ 737326 h 737326"/>
              <a:gd name="connsiteX9" fmla="*/ 617756 w 1646343"/>
              <a:gd name="connsiteY9" fmla="*/ 737326 h 737326"/>
              <a:gd name="connsiteX10" fmla="*/ 122890 w 1646343"/>
              <a:gd name="connsiteY10" fmla="*/ 737326 h 737326"/>
              <a:gd name="connsiteX11" fmla="*/ 0 w 1646343"/>
              <a:gd name="connsiteY11" fmla="*/ 614436 h 737326"/>
              <a:gd name="connsiteX12" fmla="*/ 0 w 1646343"/>
              <a:gd name="connsiteY12" fmla="*/ 122890 h 73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46343" h="737326" extrusionOk="0">
                <a:moveTo>
                  <a:pt x="0" y="122890"/>
                </a:moveTo>
                <a:cubicBezTo>
                  <a:pt x="-5739" y="51480"/>
                  <a:pt x="43645" y="4269"/>
                  <a:pt x="122890" y="0"/>
                </a:cubicBezTo>
                <a:cubicBezTo>
                  <a:pt x="306051" y="-48513"/>
                  <a:pt x="463673" y="11688"/>
                  <a:pt x="617756" y="0"/>
                </a:cubicBezTo>
                <a:cubicBezTo>
                  <a:pt x="771839" y="-11688"/>
                  <a:pt x="914010" y="2177"/>
                  <a:pt x="1070604" y="0"/>
                </a:cubicBezTo>
                <a:cubicBezTo>
                  <a:pt x="1227198" y="-2177"/>
                  <a:pt x="1390097" y="41932"/>
                  <a:pt x="1523453" y="0"/>
                </a:cubicBezTo>
                <a:cubicBezTo>
                  <a:pt x="1587987" y="-10746"/>
                  <a:pt x="1651260" y="36824"/>
                  <a:pt x="1646343" y="122890"/>
                </a:cubicBezTo>
                <a:cubicBezTo>
                  <a:pt x="1650847" y="325605"/>
                  <a:pt x="1641549" y="440413"/>
                  <a:pt x="1646343" y="614436"/>
                </a:cubicBezTo>
                <a:cubicBezTo>
                  <a:pt x="1644938" y="668907"/>
                  <a:pt x="1587250" y="742986"/>
                  <a:pt x="1523453" y="737326"/>
                </a:cubicBezTo>
                <a:cubicBezTo>
                  <a:pt x="1307346" y="740242"/>
                  <a:pt x="1239733" y="733625"/>
                  <a:pt x="1084610" y="737326"/>
                </a:cubicBezTo>
                <a:cubicBezTo>
                  <a:pt x="929487" y="741027"/>
                  <a:pt x="809163" y="726882"/>
                  <a:pt x="617756" y="737326"/>
                </a:cubicBezTo>
                <a:cubicBezTo>
                  <a:pt x="426349" y="747770"/>
                  <a:pt x="246566" y="736905"/>
                  <a:pt x="122890" y="737326"/>
                </a:cubicBezTo>
                <a:cubicBezTo>
                  <a:pt x="69356" y="723160"/>
                  <a:pt x="8861" y="676592"/>
                  <a:pt x="0" y="614436"/>
                </a:cubicBezTo>
                <a:cubicBezTo>
                  <a:pt x="-40098" y="422540"/>
                  <a:pt x="15445" y="254647"/>
                  <a:pt x="0" y="12289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0EF1DC-E719-41FC-8AA9-E35B4266598F}"/>
              </a:ext>
            </a:extLst>
          </p:cNvPr>
          <p:cNvSpPr/>
          <p:nvPr/>
        </p:nvSpPr>
        <p:spPr>
          <a:xfrm>
            <a:off x="5797810" y="2203938"/>
            <a:ext cx="2620290" cy="211016"/>
          </a:xfrm>
          <a:custGeom>
            <a:avLst/>
            <a:gdLst>
              <a:gd name="connsiteX0" fmla="*/ 0 w 2620290"/>
              <a:gd name="connsiteY0" fmla="*/ 35170 h 211016"/>
              <a:gd name="connsiteX1" fmla="*/ 35170 w 2620290"/>
              <a:gd name="connsiteY1" fmla="*/ 0 h 211016"/>
              <a:gd name="connsiteX2" fmla="*/ 596159 w 2620290"/>
              <a:gd name="connsiteY2" fmla="*/ 0 h 211016"/>
              <a:gd name="connsiteX3" fmla="*/ 1080650 w 2620290"/>
              <a:gd name="connsiteY3" fmla="*/ 0 h 211016"/>
              <a:gd name="connsiteX4" fmla="*/ 1539641 w 2620290"/>
              <a:gd name="connsiteY4" fmla="*/ 0 h 211016"/>
              <a:gd name="connsiteX5" fmla="*/ 2075130 w 2620290"/>
              <a:gd name="connsiteY5" fmla="*/ 0 h 211016"/>
              <a:gd name="connsiteX6" fmla="*/ 2585120 w 2620290"/>
              <a:gd name="connsiteY6" fmla="*/ 0 h 211016"/>
              <a:gd name="connsiteX7" fmla="*/ 2620290 w 2620290"/>
              <a:gd name="connsiteY7" fmla="*/ 35170 h 211016"/>
              <a:gd name="connsiteX8" fmla="*/ 2620290 w 2620290"/>
              <a:gd name="connsiteY8" fmla="*/ 175846 h 211016"/>
              <a:gd name="connsiteX9" fmla="*/ 2585120 w 2620290"/>
              <a:gd name="connsiteY9" fmla="*/ 211016 h 211016"/>
              <a:gd name="connsiteX10" fmla="*/ 2075130 w 2620290"/>
              <a:gd name="connsiteY10" fmla="*/ 211016 h 211016"/>
              <a:gd name="connsiteX11" fmla="*/ 1590640 w 2620290"/>
              <a:gd name="connsiteY11" fmla="*/ 211016 h 211016"/>
              <a:gd name="connsiteX12" fmla="*/ 1029651 w 2620290"/>
              <a:gd name="connsiteY12" fmla="*/ 211016 h 211016"/>
              <a:gd name="connsiteX13" fmla="*/ 468662 w 2620290"/>
              <a:gd name="connsiteY13" fmla="*/ 211016 h 211016"/>
              <a:gd name="connsiteX14" fmla="*/ 35170 w 2620290"/>
              <a:gd name="connsiteY14" fmla="*/ 211016 h 211016"/>
              <a:gd name="connsiteX15" fmla="*/ 0 w 2620290"/>
              <a:gd name="connsiteY15" fmla="*/ 175846 h 211016"/>
              <a:gd name="connsiteX16" fmla="*/ 0 w 2620290"/>
              <a:gd name="connsiteY16" fmla="*/ 35170 h 21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20290" h="211016" extrusionOk="0">
                <a:moveTo>
                  <a:pt x="0" y="35170"/>
                </a:moveTo>
                <a:cubicBezTo>
                  <a:pt x="-755" y="15280"/>
                  <a:pt x="11727" y="1508"/>
                  <a:pt x="35170" y="0"/>
                </a:cubicBezTo>
                <a:cubicBezTo>
                  <a:pt x="218639" y="-5054"/>
                  <a:pt x="384328" y="66131"/>
                  <a:pt x="596159" y="0"/>
                </a:cubicBezTo>
                <a:cubicBezTo>
                  <a:pt x="807990" y="-66131"/>
                  <a:pt x="898582" y="51166"/>
                  <a:pt x="1080650" y="0"/>
                </a:cubicBezTo>
                <a:cubicBezTo>
                  <a:pt x="1262718" y="-51166"/>
                  <a:pt x="1397189" y="37174"/>
                  <a:pt x="1539641" y="0"/>
                </a:cubicBezTo>
                <a:cubicBezTo>
                  <a:pt x="1682093" y="-37174"/>
                  <a:pt x="1819272" y="46093"/>
                  <a:pt x="2075130" y="0"/>
                </a:cubicBezTo>
                <a:cubicBezTo>
                  <a:pt x="2330988" y="-46093"/>
                  <a:pt x="2421584" y="1770"/>
                  <a:pt x="2585120" y="0"/>
                </a:cubicBezTo>
                <a:cubicBezTo>
                  <a:pt x="2607374" y="-4605"/>
                  <a:pt x="2619940" y="16053"/>
                  <a:pt x="2620290" y="35170"/>
                </a:cubicBezTo>
                <a:cubicBezTo>
                  <a:pt x="2620427" y="80733"/>
                  <a:pt x="2607352" y="111991"/>
                  <a:pt x="2620290" y="175846"/>
                </a:cubicBezTo>
                <a:cubicBezTo>
                  <a:pt x="2624073" y="196180"/>
                  <a:pt x="2603972" y="210923"/>
                  <a:pt x="2585120" y="211016"/>
                </a:cubicBezTo>
                <a:cubicBezTo>
                  <a:pt x="2346604" y="264762"/>
                  <a:pt x="2293803" y="195666"/>
                  <a:pt x="2075130" y="211016"/>
                </a:cubicBezTo>
                <a:cubicBezTo>
                  <a:pt x="1856457" y="226366"/>
                  <a:pt x="1769563" y="156828"/>
                  <a:pt x="1590640" y="211016"/>
                </a:cubicBezTo>
                <a:cubicBezTo>
                  <a:pt x="1411717" y="265204"/>
                  <a:pt x="1238445" y="164041"/>
                  <a:pt x="1029651" y="211016"/>
                </a:cubicBezTo>
                <a:cubicBezTo>
                  <a:pt x="820857" y="257991"/>
                  <a:pt x="585068" y="175367"/>
                  <a:pt x="468662" y="211016"/>
                </a:cubicBezTo>
                <a:cubicBezTo>
                  <a:pt x="352256" y="246665"/>
                  <a:pt x="152977" y="205786"/>
                  <a:pt x="35170" y="211016"/>
                </a:cubicBezTo>
                <a:cubicBezTo>
                  <a:pt x="13062" y="208487"/>
                  <a:pt x="-2738" y="191177"/>
                  <a:pt x="0" y="175846"/>
                </a:cubicBezTo>
                <a:cubicBezTo>
                  <a:pt x="-4718" y="117792"/>
                  <a:pt x="13540" y="73709"/>
                  <a:pt x="0" y="3517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98229C2-DC9F-4737-9381-AA5795E0EE6D}"/>
                  </a:ext>
                </a:extLst>
              </p14:cNvPr>
              <p14:cNvContentPartPr/>
              <p14:nvPr/>
            </p14:nvContentPartPr>
            <p14:xfrm>
              <a:off x="4571474" y="2953025"/>
              <a:ext cx="546840" cy="12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98229C2-DC9F-4737-9381-AA5795E0EE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5834" y="2881025"/>
                <a:ext cx="6184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B7B96DF-2894-4A95-B0F1-C69F90076E2F}"/>
                  </a:ext>
                </a:extLst>
              </p14:cNvPr>
              <p14:cNvContentPartPr/>
              <p14:nvPr/>
            </p14:nvContentPartPr>
            <p14:xfrm>
              <a:off x="7759994" y="2250305"/>
              <a:ext cx="350280" cy="87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B7B96DF-2894-4A95-B0F1-C69F90076E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24354" y="2178665"/>
                <a:ext cx="4219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43813AB-202E-430C-B6E9-33E16D593149}"/>
                  </a:ext>
                </a:extLst>
              </p14:cNvPr>
              <p14:cNvContentPartPr/>
              <p14:nvPr/>
            </p14:nvContentPartPr>
            <p14:xfrm>
              <a:off x="1722794" y="1815785"/>
              <a:ext cx="362160" cy="26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43813AB-202E-430C-B6E9-33E16D5931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87154" y="1743785"/>
                <a:ext cx="4338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6A60245-0B36-4EB7-8B9C-88C618CED045}"/>
                  </a:ext>
                </a:extLst>
              </p14:cNvPr>
              <p14:cNvContentPartPr/>
              <p14:nvPr/>
            </p14:nvContentPartPr>
            <p14:xfrm>
              <a:off x="7361474" y="1066625"/>
              <a:ext cx="515160" cy="35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6A60245-0B36-4EB7-8B9C-88C618CED0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25474" y="994625"/>
                <a:ext cx="586800" cy="17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7930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2ACE-5610-435E-A0B9-78219CA1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Why chosen SQL Postgres over MongoDB in this project</a:t>
            </a:r>
            <a:endParaRPr lang="es-E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216B0-A3BA-4B96-86A0-D4B105E8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E8A74-796B-4764-BD16-B80844EFB73D}"/>
              </a:ext>
            </a:extLst>
          </p:cNvPr>
          <p:cNvSpPr txBox="1"/>
          <p:nvPr/>
        </p:nvSpPr>
        <p:spPr>
          <a:xfrm>
            <a:off x="907171" y="1195117"/>
            <a:ext cx="71579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rgbClr val="0070C0"/>
              </a:buClr>
              <a:buFont typeface="+mj-lt"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raw data was mostly structured in tables already, not document oriented or complex unstructured data,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Clr>
                <a:srgbClr val="0070C0"/>
              </a:buClr>
              <a:buFont typeface="+mj-lt"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Easier to handle with GUI tools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pgAdmin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Clr>
                <a:srgbClr val="0070C0"/>
              </a:buClr>
              <a:buFont typeface="+mj-lt"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integrity is assured</a:t>
            </a:r>
          </a:p>
          <a:p>
            <a:pPr marL="342900" indent="-342900">
              <a:spcAft>
                <a:spcPts val="1200"/>
              </a:spcAft>
              <a:buClr>
                <a:srgbClr val="0070C0"/>
              </a:buClr>
              <a:buFont typeface="+mj-lt"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Flexibility or scalability were not critical factors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98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SOURCES (1)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9D5B4-DA98-4080-9536-BF4D1AEE003A}"/>
              </a:ext>
            </a:extLst>
          </p:cNvPr>
          <p:cNvSpPr txBox="1"/>
          <p:nvPr/>
        </p:nvSpPr>
        <p:spPr>
          <a:xfrm>
            <a:off x="1154874" y="730134"/>
            <a:ext cx="6834252" cy="404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1000" b="1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Datasets used obtained from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900" u="sng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Kaggle</a:t>
            </a: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0800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2"/>
              </a:rPr>
              <a:t>https://www.kaggle.com/gunviolencearchive/gun-violence-database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0800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3"/>
              </a:rPr>
              <a:t>https://www.kaggle.com/ericking310/us-gun-violence</a:t>
            </a:r>
            <a:endParaRPr lang="en-US" sz="800" u="sng" kern="100" dirty="0">
              <a:solidFill>
                <a:srgbClr val="0000FF"/>
              </a:solidFill>
              <a:effectLst/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0800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800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  <a:hlinkClick r:id="rId4"/>
              </a:rPr>
              <a:t>https://www.gunviolencearchive.org</a:t>
            </a:r>
            <a:endParaRPr lang="en-US" sz="1000" u="sng" kern="100" dirty="0">
              <a:solidFill>
                <a:srgbClr val="0000FF"/>
              </a:solidFill>
              <a:latin typeface="Arial" panose="020B06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08000" marR="0" algn="just" latinLnBrk="0">
              <a:spcBef>
                <a:spcPts val="0"/>
              </a:spcBef>
              <a:spcAft>
                <a:spcPts val="0"/>
              </a:spcAft>
            </a:pP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900" u="sng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US Census Bureau: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0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971800" marR="0" indent="-2463800" algn="l" latinLnBrk="0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Median </a:t>
            </a:r>
            <a:r>
              <a:rPr lang="en-US" sz="900" kern="1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Household Income</a:t>
            </a: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by Town:</a:t>
            </a:r>
            <a:r>
              <a:rPr lang="en-US" sz="8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5"/>
              </a:rPr>
              <a:t>http://data.ctdata.org/dataset/median-household-income-by-town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3028950" marR="0" indent="-2520950" algn="l" latinLnBrk="0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971800" marR="0" indent="-2463800" algn="l" latinLnBrk="0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l" latinLnBrk="0">
              <a:spcBef>
                <a:spcPts val="0"/>
              </a:spcBef>
              <a:spcAft>
                <a:spcPts val="0"/>
              </a:spcAft>
            </a:pPr>
            <a:r>
              <a:rPr lang="en-US" sz="900" u="sng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U.S. DEPARTMENT OF AGRICULTURE, Economic Research Service: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l" latinLnBrk="0">
              <a:spcBef>
                <a:spcPts val="0"/>
              </a:spcBef>
              <a:spcAft>
                <a:spcPts val="0"/>
              </a:spcAft>
            </a:pPr>
            <a:r>
              <a:rPr lang="en-US" sz="900" u="none" strike="noStrike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l" latinLnBrk="0">
              <a:spcBef>
                <a:spcPts val="0"/>
              </a:spcBef>
              <a:spcAft>
                <a:spcPts val="0"/>
              </a:spcAft>
            </a:pP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971800" marR="0" indent="-2463800" algn="l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Poverty</a:t>
            </a: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Statistics: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50800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6"/>
              </a:rPr>
              <a:t>https://www.ers.usda.gov/webdocs/DataFiles/48747/PovertyEstimates.xls?v=1975.4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971800" indent="-2463800" latinLnBrk="1"/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7"/>
              </a:rPr>
              <a:t>https://www.ers.usda.gov/data-products/county-level-data-sets/download-data/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971800" marR="0" indent="-2463800" algn="l" latinLnBrk="1">
              <a:spcBef>
                <a:spcPts val="0"/>
              </a:spcBef>
              <a:spcAft>
                <a:spcPts val="0"/>
              </a:spcAft>
            </a:pPr>
            <a:r>
              <a:rPr lang="en-US" sz="8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5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971800" marR="0" indent="-2463800" algn="l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900" u="sng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U.S. DEPARTMENT OF LABOR, Bureau of Labor Statistics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17145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Unemployment</a:t>
            </a: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Labor force data by county, 2019: 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50800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8"/>
              </a:rPr>
              <a:t>https://www.bls.gov/lau/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50800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9"/>
              </a:rPr>
              <a:t>https://www.bls.gov/lau/#tables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50800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800" u="sng" kern="100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https://www.ers.usda.gov/webdocs/DataFiles/48747/Unemployment.xls?v=1975.4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50800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indent="508000" algn="just" latinLnBrk="1">
              <a:spcBef>
                <a:spcPts val="0"/>
              </a:spcBef>
              <a:spcAft>
                <a:spcPts val="0"/>
              </a:spcAft>
            </a:pPr>
            <a:r>
              <a:rPr lang="en-US" sz="900" kern="100" dirty="0">
                <a:effectLst/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US" sz="600" kern="100" dirty="0"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42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SOURCES (2). Final datasets used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23C4AB-805F-402D-913C-7D1417F5F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81355"/>
            <a:ext cx="8188806" cy="2388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490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7863C23B-044C-439D-AD7D-182930483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195513"/>
            <a:ext cx="2303463" cy="4873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VE" altLang="en-US" sz="1400" b="0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EAEEC25-86F5-4EF9-ABDA-ED451EB9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037" y="90611"/>
            <a:ext cx="3749675" cy="346075"/>
          </a:xfrm>
        </p:spPr>
        <p:txBody>
          <a:bodyPr/>
          <a:lstStyle/>
          <a:p>
            <a:pPr algn="ctr" eaLnBrk="1" hangingPunct="1"/>
            <a:r>
              <a:rPr lang="es-V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AGENDA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340" name="Slide Number Placeholder 16">
            <a:extLst>
              <a:ext uri="{FF2B5EF4-FFF2-40B4-BE49-F238E27FC236}">
                <a16:creationId xmlns:a16="http://schemas.microsoft.com/office/drawing/2014/main" id="{AD737F08-B4E7-4B45-B37C-EC30E92AC4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6CD2D-0ABF-47FB-B40B-94A07E0DAB6A}" type="slidenum"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sym typeface="Mul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sym typeface="Muli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3F6B737-4C10-47DD-8B3A-38875469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04" y="1025962"/>
            <a:ext cx="4192981" cy="23391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1714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s-VE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Project </a:t>
            </a:r>
            <a:r>
              <a:rPr kumimoji="0" lang="es-VE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description</a:t>
            </a:r>
            <a:endParaRPr kumimoji="0" lang="es-VE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Sources</a:t>
            </a:r>
            <a:endParaRPr kumimoji="0" lang="es-VE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EXTRACTION</a:t>
            </a:r>
            <a:endParaRPr kumimoji="0" lang="es-ES" altLang="en-US" sz="12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TRANSFORMATION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LOAD</a:t>
            </a:r>
            <a:endParaRPr kumimoji="0" lang="es-ES" altLang="en-US" sz="1600" b="0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110000"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SQL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E1E1E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/>
                <a:sym typeface="Arial"/>
              </a:rPr>
              <a:t>Resu</a:t>
            </a:r>
            <a:r>
              <a:rPr lang="en-US" altLang="en-US" sz="1600" b="1" kern="0" dirty="0" err="1">
                <a:solidFill>
                  <a:srgbClr val="1E1E1E">
                    <a:lumMod val="50000"/>
                  </a:srgbClr>
                </a:solidFill>
                <a:ea typeface="Verdana" panose="020B0604030504040204" pitchFamily="34" charset="0"/>
                <a:cs typeface="Arial"/>
                <a:sym typeface="Arial"/>
              </a:rPr>
              <a:t>lts</a:t>
            </a:r>
            <a:endParaRPr kumimoji="0" lang="es-ES" altLang="en-US" sz="1600" b="1" i="0" u="none" strike="noStrike" kern="0" cap="none" spc="0" normalizeH="0" baseline="0" noProof="0" dirty="0">
              <a:ln>
                <a:noFill/>
              </a:ln>
              <a:solidFill>
                <a:srgbClr val="1E1E1E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020BB8-52F6-42E8-BAD9-1A279A632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973" y="1783080"/>
            <a:ext cx="2872946" cy="397729"/>
          </a:xfrm>
          <a:prstGeom prst="roundRect">
            <a:avLst>
              <a:gd name="adj" fmla="val 16667"/>
            </a:avLst>
          </a:prstGeom>
          <a:solidFill>
            <a:srgbClr val="FFFF00">
              <a:alpha val="25098"/>
            </a:srgbClr>
          </a:solidFill>
          <a:ln w="5080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spcBef>
                <a:spcPct val="50000"/>
              </a:spcBef>
              <a:buClr>
                <a:schemeClr val="bg2"/>
              </a:buClr>
              <a:buFont typeface="Lucida Grande"/>
              <a:buChar char="●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buClr>
                <a:schemeClr val="bg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buClr>
                <a:schemeClr val="bg2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9499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EXTRACTION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248A2C-D4F9-40B7-897B-BC1F67AF4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770021"/>
            <a:ext cx="6446222" cy="302824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783796-B0C4-4B93-A2E3-DD862CD4C969}"/>
              </a:ext>
            </a:extLst>
          </p:cNvPr>
          <p:cNvSpPr/>
          <p:nvPr/>
        </p:nvSpPr>
        <p:spPr>
          <a:xfrm>
            <a:off x="1519417" y="2000680"/>
            <a:ext cx="1409413" cy="327511"/>
          </a:xfrm>
          <a:custGeom>
            <a:avLst/>
            <a:gdLst>
              <a:gd name="connsiteX0" fmla="*/ 0 w 1409413"/>
              <a:gd name="connsiteY0" fmla="*/ 54586 h 327511"/>
              <a:gd name="connsiteX1" fmla="*/ 54586 w 1409413"/>
              <a:gd name="connsiteY1" fmla="*/ 0 h 327511"/>
              <a:gd name="connsiteX2" fmla="*/ 514004 w 1409413"/>
              <a:gd name="connsiteY2" fmla="*/ 0 h 327511"/>
              <a:gd name="connsiteX3" fmla="*/ 934416 w 1409413"/>
              <a:gd name="connsiteY3" fmla="*/ 0 h 327511"/>
              <a:gd name="connsiteX4" fmla="*/ 1354827 w 1409413"/>
              <a:gd name="connsiteY4" fmla="*/ 0 h 327511"/>
              <a:gd name="connsiteX5" fmla="*/ 1409413 w 1409413"/>
              <a:gd name="connsiteY5" fmla="*/ 54586 h 327511"/>
              <a:gd name="connsiteX6" fmla="*/ 1409413 w 1409413"/>
              <a:gd name="connsiteY6" fmla="*/ 272925 h 327511"/>
              <a:gd name="connsiteX7" fmla="*/ 1354827 w 1409413"/>
              <a:gd name="connsiteY7" fmla="*/ 327511 h 327511"/>
              <a:gd name="connsiteX8" fmla="*/ 947418 w 1409413"/>
              <a:gd name="connsiteY8" fmla="*/ 327511 h 327511"/>
              <a:gd name="connsiteX9" fmla="*/ 514004 w 1409413"/>
              <a:gd name="connsiteY9" fmla="*/ 327511 h 327511"/>
              <a:gd name="connsiteX10" fmla="*/ 54586 w 1409413"/>
              <a:gd name="connsiteY10" fmla="*/ 327511 h 327511"/>
              <a:gd name="connsiteX11" fmla="*/ 0 w 1409413"/>
              <a:gd name="connsiteY11" fmla="*/ 272925 h 327511"/>
              <a:gd name="connsiteX12" fmla="*/ 0 w 1409413"/>
              <a:gd name="connsiteY12" fmla="*/ 54586 h 32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9413" h="327511" extrusionOk="0">
                <a:moveTo>
                  <a:pt x="0" y="54586"/>
                </a:moveTo>
                <a:cubicBezTo>
                  <a:pt x="-1817" y="23318"/>
                  <a:pt x="16780" y="2875"/>
                  <a:pt x="54586" y="0"/>
                </a:cubicBezTo>
                <a:cubicBezTo>
                  <a:pt x="231748" y="-48677"/>
                  <a:pt x="417526" y="20516"/>
                  <a:pt x="514004" y="0"/>
                </a:cubicBezTo>
                <a:cubicBezTo>
                  <a:pt x="610482" y="-20516"/>
                  <a:pt x="788773" y="7947"/>
                  <a:pt x="934416" y="0"/>
                </a:cubicBezTo>
                <a:cubicBezTo>
                  <a:pt x="1080059" y="-7947"/>
                  <a:pt x="1239993" y="32658"/>
                  <a:pt x="1354827" y="0"/>
                </a:cubicBezTo>
                <a:cubicBezTo>
                  <a:pt x="1382470" y="-8066"/>
                  <a:pt x="1411125" y="18103"/>
                  <a:pt x="1409413" y="54586"/>
                </a:cubicBezTo>
                <a:cubicBezTo>
                  <a:pt x="1421699" y="152529"/>
                  <a:pt x="1398996" y="223053"/>
                  <a:pt x="1409413" y="272925"/>
                </a:cubicBezTo>
                <a:cubicBezTo>
                  <a:pt x="1408823" y="297447"/>
                  <a:pt x="1381856" y="331844"/>
                  <a:pt x="1354827" y="327511"/>
                </a:cubicBezTo>
                <a:cubicBezTo>
                  <a:pt x="1229007" y="349010"/>
                  <a:pt x="1078839" y="303419"/>
                  <a:pt x="947418" y="327511"/>
                </a:cubicBezTo>
                <a:cubicBezTo>
                  <a:pt x="815997" y="351603"/>
                  <a:pt x="680511" y="300417"/>
                  <a:pt x="514004" y="327511"/>
                </a:cubicBezTo>
                <a:cubicBezTo>
                  <a:pt x="347497" y="354605"/>
                  <a:pt x="175491" y="291641"/>
                  <a:pt x="54586" y="327511"/>
                </a:cubicBezTo>
                <a:cubicBezTo>
                  <a:pt x="24909" y="327046"/>
                  <a:pt x="1700" y="301976"/>
                  <a:pt x="0" y="272925"/>
                </a:cubicBezTo>
                <a:cubicBezTo>
                  <a:pt x="-11195" y="197216"/>
                  <a:pt x="15474" y="126932"/>
                  <a:pt x="0" y="5458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FBC72A-0211-4F4B-846D-76CD2B9106F9}"/>
              </a:ext>
            </a:extLst>
          </p:cNvPr>
          <p:cNvCxnSpPr/>
          <p:nvPr/>
        </p:nvCxnSpPr>
        <p:spPr>
          <a:xfrm>
            <a:off x="2928830" y="2158809"/>
            <a:ext cx="17256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0FBE83-BEC6-4612-906A-7F865735BDDA}"/>
              </a:ext>
            </a:extLst>
          </p:cNvPr>
          <p:cNvSpPr txBox="1"/>
          <p:nvPr/>
        </p:nvSpPr>
        <p:spPr>
          <a:xfrm>
            <a:off x="4654502" y="1849393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Instalation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needed to later use: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pd.read_excel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FF1B2CE-06B6-4FDB-A075-5140678373A2}"/>
              </a:ext>
            </a:extLst>
          </p:cNvPr>
          <p:cNvSpPr/>
          <p:nvPr/>
        </p:nvSpPr>
        <p:spPr>
          <a:xfrm>
            <a:off x="6614662" y="2375407"/>
            <a:ext cx="191841" cy="1419489"/>
          </a:xfrm>
          <a:custGeom>
            <a:avLst/>
            <a:gdLst>
              <a:gd name="connsiteX0" fmla="*/ 0 w 191841"/>
              <a:gd name="connsiteY0" fmla="*/ 0 h 1419489"/>
              <a:gd name="connsiteX1" fmla="*/ 95921 w 191841"/>
              <a:gd name="connsiteY1" fmla="*/ 151679 h 1419489"/>
              <a:gd name="connsiteX2" fmla="*/ 95921 w 191841"/>
              <a:gd name="connsiteY2" fmla="*/ 558065 h 1419489"/>
              <a:gd name="connsiteX3" fmla="*/ 191842 w 191841"/>
              <a:gd name="connsiteY3" fmla="*/ 709744 h 1419489"/>
              <a:gd name="connsiteX4" fmla="*/ 95921 w 191841"/>
              <a:gd name="connsiteY4" fmla="*/ 861423 h 1419489"/>
              <a:gd name="connsiteX5" fmla="*/ 95921 w 191841"/>
              <a:gd name="connsiteY5" fmla="*/ 1267810 h 1419489"/>
              <a:gd name="connsiteX6" fmla="*/ 0 w 191841"/>
              <a:gd name="connsiteY6" fmla="*/ 1419489 h 1419489"/>
              <a:gd name="connsiteX7" fmla="*/ 0 w 191841"/>
              <a:gd name="connsiteY7" fmla="*/ 917936 h 1419489"/>
              <a:gd name="connsiteX8" fmla="*/ 0 w 191841"/>
              <a:gd name="connsiteY8" fmla="*/ 473163 h 1419489"/>
              <a:gd name="connsiteX9" fmla="*/ 0 w 191841"/>
              <a:gd name="connsiteY9" fmla="*/ 0 h 1419489"/>
              <a:gd name="connsiteX0" fmla="*/ 0 w 191841"/>
              <a:gd name="connsiteY0" fmla="*/ 0 h 1419489"/>
              <a:gd name="connsiteX1" fmla="*/ 95921 w 191841"/>
              <a:gd name="connsiteY1" fmla="*/ 151679 h 1419489"/>
              <a:gd name="connsiteX2" fmla="*/ 95921 w 191841"/>
              <a:gd name="connsiteY2" fmla="*/ 558065 h 1419489"/>
              <a:gd name="connsiteX3" fmla="*/ 191842 w 191841"/>
              <a:gd name="connsiteY3" fmla="*/ 709744 h 1419489"/>
              <a:gd name="connsiteX4" fmla="*/ 95921 w 191841"/>
              <a:gd name="connsiteY4" fmla="*/ 861423 h 1419489"/>
              <a:gd name="connsiteX5" fmla="*/ 95921 w 191841"/>
              <a:gd name="connsiteY5" fmla="*/ 1267810 h 1419489"/>
              <a:gd name="connsiteX6" fmla="*/ 0 w 191841"/>
              <a:gd name="connsiteY6" fmla="*/ 1419489 h 141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841" h="1419489" stroke="0" extrusionOk="0">
                <a:moveTo>
                  <a:pt x="0" y="0"/>
                </a:moveTo>
                <a:cubicBezTo>
                  <a:pt x="35052" y="-11056"/>
                  <a:pt x="87230" y="71171"/>
                  <a:pt x="95921" y="151679"/>
                </a:cubicBezTo>
                <a:cubicBezTo>
                  <a:pt x="107324" y="298014"/>
                  <a:pt x="67759" y="411076"/>
                  <a:pt x="95921" y="558065"/>
                </a:cubicBezTo>
                <a:cubicBezTo>
                  <a:pt x="94741" y="640938"/>
                  <a:pt x="135989" y="715649"/>
                  <a:pt x="191842" y="709744"/>
                </a:cubicBezTo>
                <a:cubicBezTo>
                  <a:pt x="139127" y="730178"/>
                  <a:pt x="94177" y="772035"/>
                  <a:pt x="95921" y="861423"/>
                </a:cubicBezTo>
                <a:cubicBezTo>
                  <a:pt x="136423" y="1002021"/>
                  <a:pt x="54307" y="1070266"/>
                  <a:pt x="95921" y="1267810"/>
                </a:cubicBezTo>
                <a:cubicBezTo>
                  <a:pt x="92912" y="1354413"/>
                  <a:pt x="52855" y="1418339"/>
                  <a:pt x="0" y="1419489"/>
                </a:cubicBezTo>
                <a:cubicBezTo>
                  <a:pt x="-31192" y="1305740"/>
                  <a:pt x="26779" y="1155657"/>
                  <a:pt x="0" y="917936"/>
                </a:cubicBezTo>
                <a:cubicBezTo>
                  <a:pt x="-26779" y="680215"/>
                  <a:pt x="17219" y="595688"/>
                  <a:pt x="0" y="473163"/>
                </a:cubicBezTo>
                <a:cubicBezTo>
                  <a:pt x="-17219" y="350638"/>
                  <a:pt x="25677" y="206359"/>
                  <a:pt x="0" y="0"/>
                </a:cubicBezTo>
                <a:close/>
              </a:path>
              <a:path w="191841" h="1419489" fill="none" extrusionOk="0">
                <a:moveTo>
                  <a:pt x="0" y="0"/>
                </a:moveTo>
                <a:cubicBezTo>
                  <a:pt x="36724" y="669"/>
                  <a:pt x="98489" y="63279"/>
                  <a:pt x="95921" y="151679"/>
                </a:cubicBezTo>
                <a:cubicBezTo>
                  <a:pt x="120025" y="299891"/>
                  <a:pt x="80140" y="390486"/>
                  <a:pt x="95921" y="558065"/>
                </a:cubicBezTo>
                <a:cubicBezTo>
                  <a:pt x="99579" y="649078"/>
                  <a:pt x="136722" y="710875"/>
                  <a:pt x="191842" y="709744"/>
                </a:cubicBezTo>
                <a:cubicBezTo>
                  <a:pt x="141171" y="696563"/>
                  <a:pt x="90785" y="777362"/>
                  <a:pt x="95921" y="861423"/>
                </a:cubicBezTo>
                <a:cubicBezTo>
                  <a:pt x="109697" y="998566"/>
                  <a:pt x="61854" y="1079878"/>
                  <a:pt x="95921" y="1267810"/>
                </a:cubicBezTo>
                <a:cubicBezTo>
                  <a:pt x="97158" y="1355492"/>
                  <a:pt x="62245" y="1422733"/>
                  <a:pt x="0" y="1419489"/>
                </a:cubicBezTo>
              </a:path>
              <a:path w="191841" h="1419489" fill="none" stroke="0" extrusionOk="0">
                <a:moveTo>
                  <a:pt x="0" y="0"/>
                </a:moveTo>
                <a:cubicBezTo>
                  <a:pt x="59646" y="20718"/>
                  <a:pt x="100706" y="63181"/>
                  <a:pt x="95921" y="151679"/>
                </a:cubicBezTo>
                <a:cubicBezTo>
                  <a:pt x="133563" y="314626"/>
                  <a:pt x="80067" y="366137"/>
                  <a:pt x="95921" y="558065"/>
                </a:cubicBezTo>
                <a:cubicBezTo>
                  <a:pt x="99153" y="626633"/>
                  <a:pt x="133745" y="710585"/>
                  <a:pt x="191842" y="709744"/>
                </a:cubicBezTo>
                <a:cubicBezTo>
                  <a:pt x="123205" y="698938"/>
                  <a:pt x="83247" y="776753"/>
                  <a:pt x="95921" y="861423"/>
                </a:cubicBezTo>
                <a:cubicBezTo>
                  <a:pt x="107795" y="990494"/>
                  <a:pt x="76420" y="1171090"/>
                  <a:pt x="95921" y="1267810"/>
                </a:cubicBezTo>
                <a:cubicBezTo>
                  <a:pt x="100137" y="1350724"/>
                  <a:pt x="55018" y="1419821"/>
                  <a:pt x="0" y="1419489"/>
                </a:cubicBezTo>
              </a:path>
            </a:pathLst>
          </a:custGeom>
          <a:ln w="31750"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>
                      <a:gd name="adj1" fmla="val 79065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E4D320-9716-47CB-BED4-5CC980B8FEF7}"/>
              </a:ext>
            </a:extLst>
          </p:cNvPr>
          <p:cNvSpPr txBox="1"/>
          <p:nvPr/>
        </p:nvSpPr>
        <p:spPr>
          <a:xfrm>
            <a:off x="6934519" y="2786534"/>
            <a:ext cx="213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Rest of dependencies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90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EXTRACTION 1</a:t>
            </a:r>
            <a:r>
              <a:rPr lang="en-US" baseline="30000" dirty="0"/>
              <a:t>st</a:t>
            </a:r>
            <a:r>
              <a:rPr lang="en-US" dirty="0"/>
              <a:t> file. Gun violence data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1B0D25-5981-424B-846F-3A39A8086DA2}"/>
              </a:ext>
            </a:extLst>
          </p:cNvPr>
          <p:cNvGrpSpPr/>
          <p:nvPr/>
        </p:nvGrpSpPr>
        <p:grpSpPr>
          <a:xfrm>
            <a:off x="381000" y="462858"/>
            <a:ext cx="7245902" cy="4311333"/>
            <a:chOff x="381000" y="462858"/>
            <a:chExt cx="7245902" cy="43113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54C3B6-C749-4AAE-8199-D60D78C3C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462858"/>
              <a:ext cx="7245902" cy="314248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F16C9A-BB00-42BE-871F-4A60605D8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785" y="3699249"/>
              <a:ext cx="6576117" cy="107494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6024F4C-EC71-422D-B294-BE5028FCD4CF}"/>
                    </a:ext>
                  </a:extLst>
                </p14:cNvPr>
                <p14:cNvContentPartPr/>
                <p14:nvPr/>
              </p14:nvContentPartPr>
              <p14:xfrm>
                <a:off x="2020978" y="707021"/>
                <a:ext cx="1973520" cy="50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6024F4C-EC71-422D-B294-BE5028FCD4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02978" y="671021"/>
                  <a:ext cx="20091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3A2CC2-786C-4B41-B5F9-94918AFD0B7D}"/>
                    </a:ext>
                  </a:extLst>
                </p14:cNvPr>
                <p14:cNvContentPartPr/>
                <p14:nvPr/>
              </p14:nvContentPartPr>
              <p14:xfrm>
                <a:off x="1141138" y="4546781"/>
                <a:ext cx="1116360" cy="39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3A2CC2-786C-4B41-B5F9-94918AFD0B7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3138" y="4510781"/>
                  <a:ext cx="1152000" cy="11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2260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EXTRACTION 2</a:t>
            </a:r>
            <a:r>
              <a:rPr lang="en-US" baseline="30000" dirty="0"/>
              <a:t>nd </a:t>
            </a:r>
            <a:r>
              <a:rPr lang="en-US" dirty="0"/>
              <a:t> file. Income data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9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E331AA-B768-4209-856D-74F50740AECF}"/>
              </a:ext>
            </a:extLst>
          </p:cNvPr>
          <p:cNvGrpSpPr/>
          <p:nvPr/>
        </p:nvGrpSpPr>
        <p:grpSpPr>
          <a:xfrm>
            <a:off x="381000" y="561379"/>
            <a:ext cx="7562088" cy="4020742"/>
            <a:chOff x="381000" y="561379"/>
            <a:chExt cx="7562088" cy="402074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D18A71C-EC88-4278-A9D0-86AA80D0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561379"/>
              <a:ext cx="7562088" cy="402074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4166937-5C4E-45D4-AFB6-21FBB296F206}"/>
                    </a:ext>
                  </a:extLst>
                </p14:cNvPr>
                <p14:cNvContentPartPr/>
                <p14:nvPr/>
              </p14:nvContentPartPr>
              <p14:xfrm>
                <a:off x="2038464" y="767952"/>
                <a:ext cx="1283400" cy="55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4166937-5C4E-45D4-AFB6-21FBB296F20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20824" y="731952"/>
                  <a:ext cx="1319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222F76-2993-400F-AF57-C7D7A892B3FC}"/>
                    </a:ext>
                  </a:extLst>
                </p14:cNvPr>
                <p14:cNvContentPartPr/>
                <p14:nvPr/>
              </p14:nvContentPartPr>
              <p14:xfrm>
                <a:off x="1174104" y="4441752"/>
                <a:ext cx="1177560" cy="47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222F76-2993-400F-AF57-C7D7A892B3F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56104" y="4406112"/>
                  <a:ext cx="1213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C4AF8B-4141-49FE-8C1D-F505B099731A}"/>
                    </a:ext>
                  </a:extLst>
                </p14:cNvPr>
                <p14:cNvContentPartPr/>
                <p14:nvPr/>
              </p14:nvContentPartPr>
              <p14:xfrm>
                <a:off x="1800864" y="1023552"/>
                <a:ext cx="1063080" cy="83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C4AF8B-4141-49FE-8C1D-F505B099731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82864" y="987912"/>
                  <a:ext cx="1098720" cy="15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4569219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F9178E7-896F-48F9-9DCE-A6FE33C08BD2}" vid="{C73EB215-C1E7-46C3-A823-DB99007BA4F2}"/>
    </a:ext>
  </a:extLst>
</a:theme>
</file>

<file path=ppt/theme/theme2.xml><?xml version="1.0" encoding="utf-8"?>
<a:theme xmlns:a="http://schemas.openxmlformats.org/drawingml/2006/main" name="Tradeshift Master Template">
  <a:themeElements>
    <a:clrScheme name="Custom 3">
      <a:dk1>
        <a:srgbClr val="1E1E1E"/>
      </a:dk1>
      <a:lt1>
        <a:srgbClr val="FFFFFF"/>
      </a:lt1>
      <a:dk2>
        <a:srgbClr val="5C5C5C"/>
      </a:dk2>
      <a:lt2>
        <a:srgbClr val="F9F9F9"/>
      </a:lt2>
      <a:accent1>
        <a:srgbClr val="36DDFF"/>
      </a:accent1>
      <a:accent2>
        <a:srgbClr val="FFAA42"/>
      </a:accent2>
      <a:accent3>
        <a:srgbClr val="FF3352"/>
      </a:accent3>
      <a:accent4>
        <a:srgbClr val="6141E3"/>
      </a:accent4>
      <a:accent5>
        <a:srgbClr val="0A37F0"/>
      </a:accent5>
      <a:accent6>
        <a:srgbClr val="38EBBC"/>
      </a:accent6>
      <a:hlink>
        <a:srgbClr val="0A37F0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218</TotalTime>
  <Words>784</Words>
  <Application>Microsoft Office PowerPoint</Application>
  <PresentationFormat>On-screen Show (16:9)</PresentationFormat>
  <Paragraphs>149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Malgun Gothic</vt:lpstr>
      <vt:lpstr>Arial</vt:lpstr>
      <vt:lpstr>Calibri</vt:lpstr>
      <vt:lpstr>IBM Plex Sans</vt:lpstr>
      <vt:lpstr>Inter</vt:lpstr>
      <vt:lpstr>Maven Pro</vt:lpstr>
      <vt:lpstr>Muli</vt:lpstr>
      <vt:lpstr>Muli Regular</vt:lpstr>
      <vt:lpstr>Nunito</vt:lpstr>
      <vt:lpstr>Open Sans</vt:lpstr>
      <vt:lpstr>Open Sans ExtraBold</vt:lpstr>
      <vt:lpstr>blank</vt:lpstr>
      <vt:lpstr>Tradeshift Master Template</vt:lpstr>
      <vt:lpstr>Momentum</vt:lpstr>
      <vt:lpstr>Florida Gun Violence incidents by city / county and income, unemployment and poverty statistics  </vt:lpstr>
      <vt:lpstr>AGENDA</vt:lpstr>
      <vt:lpstr>PowerPoint Presentation</vt:lpstr>
      <vt:lpstr>SOURCES (1)</vt:lpstr>
      <vt:lpstr>SOURCES (2). Final datasets used</vt:lpstr>
      <vt:lpstr>AGENDA</vt:lpstr>
      <vt:lpstr>EXTRACTION</vt:lpstr>
      <vt:lpstr>EXTRACTION 1st file. Gun violence data</vt:lpstr>
      <vt:lpstr>EXTRACTION 2nd  file. Income data</vt:lpstr>
      <vt:lpstr>EXTRACTION 3rd file. Unemployment data</vt:lpstr>
      <vt:lpstr>EXTRACTION 4th file. Poverty data</vt:lpstr>
      <vt:lpstr>AGENDA</vt:lpstr>
      <vt:lpstr>TRANSFORM. 1st dataframe. (1)            Select required columns (8 out of 25) </vt:lpstr>
      <vt:lpstr>TRANSFORM. 1st dataframe. (2)      Filter national to Florida / Drop NaN values</vt:lpstr>
      <vt:lpstr>TRANSFORM. 1st dataframe. (3)       Geolocate cities / towns of gun incidents using latitude and longitude with Citipy</vt:lpstr>
      <vt:lpstr>TRANSFORM. 1st dataframe. (4)       Add new cities list as a new column in dataframe  &amp; reset index </vt:lpstr>
      <vt:lpstr>TRANSFORM. 2nd  dataframe INCOME. (1)            Select required columns (6 out of 19) </vt:lpstr>
      <vt:lpstr>TRANSFORM. 2nd  dataframe INCOME. (2)            Rename columns  &amp; Filter national data to FL</vt:lpstr>
      <vt:lpstr>TRANSFORM. 2nd  dataframe INCOME. (3)            Drop duplicates &amp; city name in lowercase</vt:lpstr>
      <vt:lpstr>TRANSFORM. 2nd  dataframe INCOME. (4)            Reset index &amp; Merge 1st gun dataset with income one</vt:lpstr>
      <vt:lpstr>TRANSFORM. 2nd  dataframe INCOME. (5)           Dropna Drop duplicated columns after merging Rename columns Reset index</vt:lpstr>
      <vt:lpstr>TRANSFORM. 3rd  dataframe POVERTY. (1)</vt:lpstr>
      <vt:lpstr>TRANSFORM. 3rd  dataframe POVERTY. (2)</vt:lpstr>
      <vt:lpstr>TRANSFORM. 3rd  dataframe POVERTY. (3)</vt:lpstr>
      <vt:lpstr>TRANSFORM. 3rd  dataframe POVERTY. (4)</vt:lpstr>
      <vt:lpstr>TRANSFORM. 4th  dataframe UNEMPLOYMENT. (1)      Pretty similar to poverty one. Synthesis</vt:lpstr>
      <vt:lpstr>DEFINITIVE DATAFRAME READY TO BE LOADED AS SQL in Postgres</vt:lpstr>
      <vt:lpstr>AGENDA</vt:lpstr>
      <vt:lpstr>PowerPoint Presentation</vt:lpstr>
      <vt:lpstr>New table ‘gunsfl’ inside gun_FL_db database filled with our info from dataframe</vt:lpstr>
      <vt:lpstr>SQL table ‘gunsfl’ inside gun_FL_db database has same number of records than dataframe</vt:lpstr>
      <vt:lpstr>Why chosen SQL Postgres over MongoDB in this project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domaica</dc:creator>
  <cp:lastModifiedBy>ignacio domaica</cp:lastModifiedBy>
  <cp:revision>46</cp:revision>
  <dcterms:created xsi:type="dcterms:W3CDTF">2021-04-30T22:30:40Z</dcterms:created>
  <dcterms:modified xsi:type="dcterms:W3CDTF">2021-05-01T13:53:12Z</dcterms:modified>
</cp:coreProperties>
</file>