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6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7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47"/>
  </p:notesMasterIdLst>
  <p:sldIdLst>
    <p:sldId id="256" r:id="rId4"/>
    <p:sldId id="1050" r:id="rId5"/>
    <p:sldId id="626" r:id="rId6"/>
    <p:sldId id="1051" r:id="rId7"/>
    <p:sldId id="627" r:id="rId8"/>
    <p:sldId id="1055" r:id="rId9"/>
    <p:sldId id="628" r:id="rId10"/>
    <p:sldId id="629" r:id="rId11"/>
    <p:sldId id="1052" r:id="rId12"/>
    <p:sldId id="1053" r:id="rId13"/>
    <p:sldId id="1054" r:id="rId14"/>
    <p:sldId id="1056" r:id="rId15"/>
    <p:sldId id="631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632" r:id="rId27"/>
    <p:sldId id="633" r:id="rId28"/>
    <p:sldId id="634" r:id="rId29"/>
    <p:sldId id="635" r:id="rId30"/>
    <p:sldId id="1076" r:id="rId31"/>
    <p:sldId id="636" r:id="rId32"/>
    <p:sldId id="625" r:id="rId33"/>
    <p:sldId id="1077" r:id="rId34"/>
    <p:sldId id="1078" r:id="rId35"/>
    <p:sldId id="1079" r:id="rId36"/>
    <p:sldId id="1080" r:id="rId37"/>
    <p:sldId id="1082" r:id="rId38"/>
    <p:sldId id="1083" r:id="rId39"/>
    <p:sldId id="1084" r:id="rId40"/>
    <p:sldId id="1086" r:id="rId41"/>
    <p:sldId id="1085" r:id="rId42"/>
    <p:sldId id="1087" r:id="rId43"/>
    <p:sldId id="1088" r:id="rId44"/>
    <p:sldId id="1093" r:id="rId45"/>
    <p:sldId id="1089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1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0 137,'269'2,"282"-5,-386-5,192-3,-213 1,-20 1,469 7,-308 3,-243-3,73-13,-22 1,232 5,-233 11,0-4,147-21,-177 11,0 3,109-2,147 9,178 5,-180 29,-241-23,136 24,37 4,-211-34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07:09.5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1 105,'215'-3,"227"7,-339 12,-76-10,0-1,31 1,472-5,-251-3,-247 0,0-1,38-9,-34 6,45-4,-9 8,-2 0,98-15,204-32,-258 35,82-5,1342 18,-729 3,-777 0,0 1,40 9,-38-6,68 5,288-11,-331-1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7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35,'164'-3,"173"7,-297 1,67 17,21 4,-91-22,563 39,-571-45,0-1,39-10,-35 7,47-4,358 7,-226 5,-160-5,0-2,79-19,39-4,254 22,-85 5,-194-15,29-1,98 17,-216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9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1 155,'250'-8,"276"-44,-428 36,-39 6,83-4,38 15,76-2,-203-6,83-22,-99 21,6-2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2:58.9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0,'1'3,"-1"0,1-1,0 1,0 0,0-1,0 1,0-1,1 0,-1 1,0-1,1 0,0 0,0 0,0 0,0 0,0 0,0-1,0 1,0 0,1-1,-1 0,0 0,1 0,-1 0,1 0,0 0,2 0,9 3,0-1,0 0,25 1,118-1,-90-4,102 12,13 6,314-11,-260-9,514 3,-695-3,69-11,-68 5,64 0,140 12,151-5,-391 0,1 0,24-6,-18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3:0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0 170,'16'1,"1"1,-1 0,27 8,29 5,-31-12,0-1,1-2,-1-2,0-1,0-3,0-1,-1-2,0-1,68-29,-84 29,128-50,-129 53,1 1,-1 1,1 1,45-2,44 9,65-3,-84-16,-70 10,1 2,34-3,355 6,-194 3,21 15,-26 0,-146-19,86-13,30-2,269 16,-408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05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67,'267'2,"300"-5,-341-13,114-2,1779 19,-2081-2,73-14,-76 8,0 3,59-2,112 23,34 1,563-20,-790 2,-1-1,0 0,0-1,0 0,13-5,-4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1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74,'15'-1,"0"-1,0-1,0 0,0-1,0-1,24-11,-22 9,1 0,0 2,0 0,19-3,21 3,-1 3,82 6,113 26,-221-26,55 12,-51-9,0-1,40 1,98 10,-111-9,70 1,-67-6,0 3,80 18,-72-10,95 4,-46-16,-92-3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4.8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1 213,'323'-20,"-196"8,62-10,-18-1,-78 12,56-1,217 10,-173 4,307-2,-477-1,-1-2,0-1,0 0,0-2,0-1,27-11,-19 6,1 2,40-9,1 11,0 2,84 5,35-1,-158-3,-5-2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7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1,'37'-1,"-1"3,1 1,66 14,-53-9,0-1,1-3,-1-3,62-4,-1 0,280-11,-315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41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0,'884'0,"-673"17,8 1,1699-20,-1663 22,-210-14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5.1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51,'93'4,"120"21,48 4,-250-30,0 0,0-1,0 0,0-1,-1 0,1 0,-1-1,0-1,0 0,0 0,10-8,-6 5,-1 0,1 1,1 1,29-10,-9 11,0 2,0 1,65 4,-17 1,81 7,7-1,-22 2,-6-1,48-21,-8 0,-54 9,199 5,-257 4,-52-4,-1 0,1-2,0 0,0-2,0 0,20-4,0-1,64-3,23-3,-93 6,-5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0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1,'738'0,"-726"0,0 1,1 0,-1 1,0 0,13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36,'26'0,"20"1,1-2,0-2,69-14,-72 10,-1 1,2 3,77 4,-56 0,-37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21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1,'38'12,"-5"1,53 3,28 7,220 14,-288-35,45 10,25 2,353-9,176 13,-600-13,0-3,0-1,64-7,246-13,-186 14,81-9,178-4,101 19,-497-1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51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0,'478'21,"-110"13,310-20,-424-16,-209 2,-14 1,1-1,47-7,-45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3.9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74,'40'42,"65"89,-88-106,-1 1,-1 1,-2 0,-1 1,13 42,-15-25,-2 0,-1 1,-1 55,8 54,-4-60,-6 185,-6-150,1-102,-2 0,-9 41,7-50,1 1,1-1,1 1,1 0,0 0,5 38,6 0,-2 0,-3 0,-2 1,-3 0,-10 86,6-100,5-34,-2 1,0-1,0 1,-1-1,0 0,-1 0,0 1,-7 13,10-24,0-1,-1 0,1 1,0-1,0 0,0 0,-1 0,1 1,0-1,0 0,-1 0,1 0,0 0,0 1,-1-1,1 0,0 0,0 0,-1 0,1 0,0 0,-1 0,1 0,0 0,-1 0,1 0,0 0,0 0,-1 0,1 0,0 0,-1 0,1 0,0 0,-1 0,1-1,0 1,0 0,-1 0,1 0,-12-15,-5-21,-4-22,2-2,-16-90,-5-129,-19-92,24 235,12 56,4 0,3-2,-7-118,23-176,1 153,6 167,-7 55,0 0,1 0,-1 0,0 0,1 0,-1 0,1 0,-1 0,1 0,-1 0,1 0,0 1,-1-1,1 0,0 0,0 1,0-1,1-1,-1 2,0 0,0 1,0-1,0 0,0 0,0 1,-1-1,1 0,0 1,0-1,0 1,0-1,-1 1,1-1,0 1,0 0,-1-1,1 1,0 0,-1 0,1 0,-1-1,1 1,-1 0,1 2,4 5,-1 0,-1 0,0 0,0 1,0-1,-1 1,0 0,1 14,-1 79,-2-62,-22 410,17-401,2 0,4 59,1-87,0 1,2-1,0 0,2 0,0 0,1-1,15 30,-15-36,-1-1,-1 1,0 0,0 0,-1 0,-1 1,-1-1,0 1,-1 0,0-1,-1 1,-3 24,-4-3,-1 0,-2-1,-27 65,25-64,1-1,-9 67,5-28,-9 95,-1 1,23-165,0 4,0-1,1 1,0 0,0-1,1 17,0-22,1 0,0 0,0 0,0 0,0-1,0 1,0 0,1-1,0 1,-1-1,1 1,0-1,0 0,0 1,0-1,1 0,-1-1,1 1,-1 0,5 2,9 5,-10-5,0 0,1 0,0-1,-1 0,13 4,-18-7,0 0,0 1,1-1,-1 0,0 0,0 0,1 0,-1 0,0-1,0 1,1 0,-1-1,0 1,0 0,0-1,1 1,-1-1,0 0,0 1,0-1,0 0,0 0,0 0,0 0,-1 0,1 0,0 0,0 0,-1 0,1 0,0 0,-1 0,1 0,-1 0,0-1,1 1,-1 0,0-2,2-9,0 1,-1-1,0 0,-1 0,0 1,-1-1,0 0,-4-11,-26-93,26 102,-99-281,42 125,54 139,0 0,3 0,0-1,0-58,-5-34,-62-325,71 444,-16-138,15 123,2 0,0 0,2 0,0 1,6-25,1 17,2 0,1 1,1 0,20-28,-9 14,-6 8,-2 0,0-1,-3-1,13-45,-25 73,1 1,0-1,0 1,1-1,0 1,0 0,7-10,-9 14,0 0,-1 0,1 0,0 0,0 0,1 0,-1 1,0-1,0 0,0 1,0-1,1 0,-1 1,0 0,1-1,-1 1,0 0,1 0,-1-1,0 1,1 0,-1 0,0 1,1-1,-1 0,0 0,1 1,-1-1,0 1,0-1,1 1,-1-1,0 1,0 0,0 0,0-1,0 1,0 0,0 0,0 0,1 2,7 6,-2 0,1 1,-1 0,-1 1,0 0,8 18,24 78,-24-65,15 62,-4 0,17 177,-17-100,-8-74,3 10,-4 1,-1 135,-16-212,-2 1,-1-1,-3 1,-1-2,-2 1,-1-1,-2-1,-36 73,-19 14,52-94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2,'37'2,"58"10,-2 0,330-4,-298-9,-101 0,1-2,38-8,26-4,132 11,-219 4,32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4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69,'46'-2,"77"-14,-76 8,73-2,649 11,-744-2,0-2,44-10,-42 7,0 1,32-1,209 7,-239-1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8.0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0 203,'153'-2,"170"5,-198 12,9 1,3-16,188-24,-192 15,139 9,16 0,-249-4,0-2,-1-1,1-2,-1-2,45-19,-35 16,0 2,2 2,61-4,-59 8,258-26,-257 24,61-9,185-5,13 44,-163-9,-3 2,120 4,141-1,-236-7,-115-8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2.9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0 134,'11'0,"0"-2,-1 1,1-2,19-6,30-5,309 7,-200 10,153 23,-318-26,131 10,167-10,-123-3,527 3,-621-2,0-4,0-4,-1-4,140-42,-219 55,27-10,0 2,0 1,0 1,50-3,242 10,-142 2,-149-2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7.9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1,'200'17,"-134"-8,72-1,462-9,-553 3,69 13,13 1,-94-15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0,-1-1,1 1,-1 0,1 0,0 0,0 0,-1 0,1-1,0 1,0 0,0-1,0 1,0 0,0-1,0 1,0-1,0 0,0 1,0-1,0 0,1 1,37 7,-25-5,67 12,130 9,-174-21,282 17,-258-15,1-2,-1-3,104-14,-68 6,-1 3,0 5,120 14,94 1,-105-17,682 4,-639 10,90 1,-1315-14,751 14,4 1,-835-15,1019-1,-47-8,-14-1,-41-3,88 7,0 2,-62 3,25 15,62-8,-45 3,39-8,21-1,-1 1,0 1,-23 4,19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36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0 103,'7'-1,"-1"1,0-1,1-1,-1 1,11-5,14-3,67-9,0 4,130-2,43 0,-3-1,-70 15,233 6,-403-1,49 12,-69-14,19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4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1 105,'16'1,"0"1,1 0,26 8,29 5,324-9,-218-9,-82 6,-51-1,1-1,0-3,55-8,100-49,-84 24,-54 14,-44 16,0 1,0 1,0 1,24 0,-15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1:32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0 105,'107'-1,"39"0,198 23,-212-10,227-8,-191-7,-60 3,197-26,-102-11,199-28,-256 55,153 12,-94 1,811-3,-614 34,-21 1,-193-35,234 11,645 11,-706-24,-357 2,482-20,-372 8,-1 6,162 11,-35 27,-149-16,118 3,-194-20,1 0,-1-1,1-1,27-9,-38 11,17-6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4:5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1 170,'11'1,"1"1,0 0,0 0,16 6,36 7,286 9,169-10,-359-16,-132 4,0 1,42 9,36 4,405-13,-264-5,-225 3,0-1,0-1,0-1,0-1,0 0,-1-2,0-1,1 0,24-12,7-4,1 3,0 2,103-17,-97 22,-59 11,37-8,-27 3,-27 2,-176 2,115 3,-117-12,147 4,-421-52,-6 35,-198 25,629 2,0 1,0 2,-54 16,50-10,-1-3,-56 4,81-10,-1 0,-32 10,49-11,-16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24:1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68,'8'-1,"0"0,-1 0,1-1,-1 0,10-4,25-7,35 6,0 3,78 5,-48 1,2911-1,-2719-18,14 0,1256 18,-1519 1,71 13,-69-7,60 1,544-9,-298-1,-117 18,-3 1,675-20,-860 5,69 11,-67-6,69 2,1764-10,-834-2,-767-17,-282 18,54-5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2:33:40.6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36,'5'4,"-1"0,1-1,1 1,-1-1,0 0,1 0,-1-1,1 1,0-1,0-1,0 1,10 0,8 1,48-2,3 1,29 7,109-3,-124 3,-66-5,46 2,290 22,16 1,-333-28,45 9,-54-6,-1 0,1-2,36-3,-66 1,-1-1,1 1,-1 0,1-1,-1 0,0 0,1 0,-1 0,0 0,1 0,-1 0,0-1,0 1,0-1,0 0,0 1,0-1,-1 0,1 0,-1 0,1 0,-1-1,1-1,-1 2,-1 1,0-1,0 1,0 0,1-1,-2 1,1-1,0 1,0-1,0 1,-1-1,1 1,-1-1,1 1,-1 0,1-1,-1 1,0 0,0-1,0 1,1 0,-1 0,-1 0,1 0,0 0,0 0,0 0,0 0,-1 1,1-1,0 0,-1 1,1-1,0 1,-1-1,1 1,-1-1,1 1,-3 0,-42-10,-1 2,-62-3,53 7,-64-14,92 14,0 0,-55 2,-17-2,-115-24,78 18,44 5,-3 2,-1 4,1 4,-103 19,58-7,114-16,21-1,0 0,0 0,0 0,0 1,0-1,0 2,0-1,1 1,-1-1,-10 6,18-5,-1 0,1-1,0 1,0-1,0 0,0 0,0 1,1-1,-1 0,0-1,0 1,1 0,3 0,90 19,137 10,-100-26,167-15,5-1,-153 0,-90 5,64-9,-56 6,99-2,-153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06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35,'23'-1,"0"-1,26-5,20-3,811-5,-561 17,-306-2,1 0,-1 0,1 1,-1 1,0 1,1-1,20 9,-8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0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1,'228'17,"4"0,-192-18,99 5,-121-2,0 1,0 1,0 1,-1 0,29 13,-18-7,0-1,47 9,-55-14,-10-4,22 7,-27-2,-18 4,-2-5,0 0,-1-1,-31 5,0-1,30-4,-44 11,-1-2,-1-3,-99 3,101-15,32 0,-1 1,1 2,-49 7,50-1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2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34,'0'1,"0"0,0 0,0 0,0 0,1 0,-1 0,0 0,1-1,-1 1,1 0,-1 0,1 0,-1-1,1 1,0 0,-1 0,1-1,0 1,0-1,-1 1,1 0,0-1,0 0,0 1,0-1,0 1,1-1,29 6,-27-5,137 9,185-9,-152-4,131 3,-299-3,-13-4,-16-4,-28-3,0 3,0 2,-1 2,-92 0,-80 9,191-2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0,'326'8,"445"69,-689-69,140-3,-220-6,25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4.9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82,'139'10,"-29"0,738-3,-508-9,3-11,-15 0,-266 11,89-15,-81 11,0 2,79 6,-37 0,-24 0,-41 1,0-3,0-1,75-13,-96 3,-26 11,1 0,-1-1,0 1,0 0,1 0,-1-1,0 1,0 0,1 0,-1-1,0 1,0 0,0-1,1 1,-1 0,0-1,0 1,0-1,0 1,0 0,0-1,0 1,0 0,0-1,0 1,0 0,0-1,0 1,0-1,0 1,0 0,-1-1,1 1,0-1,-2 0,0-1,0 0,0 1,0-1,0 1,-1 0,1 0,0 0,-1 0,1 0,-1 0,1 1,-1-1,1 1,-4 0,-71-6,-131 6,87 3,-32-4,-147 4,-58 37,-502-4,543-21,251-7,-185 16,205-22,-1-3,1-1,-67-13,49 1,28 6,-1 1,0 1,-39 0,60 9,17-1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25.1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3,'118'-1,"19"-1,176 21,-83-6,-157-12,114 15,-75 0,139 2,117-19,-150-1,-110 3,-1 1,128-15,-50-1,223 11,-204 5,97 11,18 0,-135-16,253 6,-289 8,129 3,226 5,-467-16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32.4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3,'162'-3,"174"6,-223 9,58 2,42-16,176 4,-230 10,103 3,-198-16,1-1,-1 3,101 15,-141-14,1 0,-1-2,0-1,0-1,25-5,6 1,20-2,265-15,484 24,-774-3,49-9,51-2,206 26,-115-1,-197-10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2.1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26,'433'0,"-416"-1,-1-1,0 0,19-6,34-4,-49 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3.4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2,'49'0,"-11"-2,-1 3,1 1,65 12,190 59,-271-67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17:44.9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1,'89'2,"103"15,72 30,-240-42,0-2,0-1,40-2,-60 0,18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1:33.8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0,1 0,-1 0,1 0,0 0,0 0,-1 0,1 0,0 0,0 0,0 0,0-1,0 1,0 0,0-1,0 1,0-1,0 1,0-1,0 0,0 1,1-1,-1 0,0 0,2 1,39 3,-38-4,311 27,141 23,-357-39,99 4,669-16,-806-2,120-23,-31 3,-81 16,167-11,-71 16,142 6,-18 31,-165-17,205 5,376-24,-675-1,55-9,-55 5,54-1,67 7,-129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28.9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52,'540'0,"-513"1,-1 1,29 7,-27-3,50 1,703-5,-371-4,-133-11,19 0,-267 11,58-9,-57 6,51-3,122-4,-5 0,-64 11,-78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43.1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51,'484'0,"-447"-2,53-9,31-2,78 1,40-1,680 13,-761 13,6 1,73-15,-193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2:48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77,'29'1,"1"-3,0 0,43-10,-42 7,1 1,0 2,63 3,36-1,-62-13,-50 9,0 1,27-2,101 6,61-3,-138-10,-51 8,0 0,25-1,-22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4:04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50,'353'-19,"152"11,-292 10,-59 1,166-6,-246-9,13 0,381 12,-342 10,136 5,706-16,-774 14,-33-1,409-10,-297-4,-251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7:0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0 127,'515'16,"-392"-9,-71-6,0 2,62 13,232 29,-282-39,546 5,-368-13,-16-12,9 1,-216 14,0-1,0-1,0-1,0 0,0-2,-1 0,1-1,-1-1,0-1,0 0,-1-1,0-1,16-12,8 1,-37 19,1-1,0 0,0 0,-1 0,1 0,-1-1,1 0,-1 0,0 0,0 0,-1-1,4-4,-7 8,1-1,-1 1,0-1,0 1,0-1,0 1,0-1,0 1,0-1,0 1,0-1,0 1,-1-1,1 1,0-1,0 1,0-1,0 1,-1 0,1-1,0 1,-1-1,1 1,0 0,-1-1,1 1,0 0,-1-1,1 1,-1 0,1-1,-1 1,1 0,0 0,-1 0,1-1,-1 1,1 0,-1 0,1 0,-1 0,1 0,-2 0,-27-5,23 4,-159-21,-255-4,384 26,-119 5,134-2,0 0,0 2,0 0,0 1,-24 12,26-11,1-1,-1 0,-1-1,1-1,0-1,-25 1,-122-5,75-2,-1358 3,1435 0,0 2,0 0,-18 5,16-3,-5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4:12.8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60,'1'-2,"-1"1,1-1,0 0,0 1,0-1,0 1,0-1,0 1,0 0,0-1,0 1,1 0,-1 0,1 0,-1 0,1 0,2-1,30-15,-8 12,0 0,0 1,0 2,0 1,0 0,37 6,17-2,3532-3,-3491 4,202 34,-143-17,330-7,-399-14,171 24,-88-4,-118-15,-14-3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27:32.8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25,'29'-1,"53"-10,14-2,348 14,-324 11,33 1,648-14,-758 3,60 10,-20-1,-66-9,411 24,-191-13,-22-1,-193-11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1:58.3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79,'82'2,"117"16,-128-6,-27-5,-1-1,52 1,-44-7,0-2,0-3,-1-1,98-27,-100 18,0-1,0 2,1 2,1 2,51-3,559 9,-342 7,980-3,-1272 1,0 2,29 6,43 3,78 14,-155-26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2:00.5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2,'43'0,"0"1,75 14,-96-11,1 0,-1-2,1-1,0 0,-1-2,1-1,0 0,36-10,-41 8,1 1,35-2,-33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1:34.6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77,'55'2,"1"-4,0-2,96-19,-100 14,0 2,0 2,96 4,21-1,-64-10,-60 6,56-1,1550 8,-1638 0,1 0,-1 1,20 6,0-1,-15-3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5.0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33,'125'-2,"133"4,-232 2,0 1,0 0,31 12,-36-10,1-1,0-1,0 0,1-2,24 2,-22-6,0-2,-1 0,1-1,-1-1,0-1,25-9,11-3,67-16,-109 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6.3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81,'17'0,"0"-2,30-6,-30 5,2 0,21-1,17 3,-1 0,74-9,-18-12,-68 12,51-5,-74 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35:07.8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58,'147'-10,"-36"1,631-17,-600 17,-96 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40:17.1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0 113,'60'1,"-22"0,-1-1,1-1,-1-3,45-9,-53 5,0 0,0 1,1 2,45-4,-57 7,0 0,0-1,0-1,28-10,-28 8,1 0,1 2,34-5,63 10,20-2,-116-3,-5-1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40:19.7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1,'1042'0,"-1019"0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1.7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76,'52'-12,"-5"1,191 7,-153 5,105-10,-97-3,173-17,-196 29,0 3,116 20,-84-9,-72-10,58 9,0-4,1-4,110-9,568-14,-563 19,4-13,-27 0,271 12,63-1,-450-3,-15-2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51:45.9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81,'276'20,"-217"-14,21 4,-27-3,67 1,-87-6,50 8,22 2,-85-12,447 0,-428-4,73-17,-78 12,1 3,66-5,-27 11,-28 1,0-1,-1-3,47-9,-23 1,87-2,-18 2,226-37,-282 41,136 7,-89 3,-126-3,593 20,-179-11,-244-12,-23 3,-97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0:51:52.0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12,'619'45,"-542"-38,122-7,-90-2,-57-1,65-11,-68 7,22-5,-42 6,-1 2,33-1,-8 0,-34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7.2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20,'12'2,"0"-1,-1 2,1 0,-1 0,22 10,-4-2,91 26,0-5,3-6,141 13,-118-31,257-20,-99-1,-88 13,255-10,-94-7,-374 17,0 0,-1 0,1 0,0-1,0 1,0-1,-1 1,1-1,0 0,-1-1,1 1,3-2,-6 3,0-1,0 1,1 0,-1 0,0-1,0 1,0 0,0 0,0-1,0 1,0 0,0-1,0 1,0 0,0 0,0-1,0 1,0 0,0-1,0 1,0 0,0 0,0-1,0 1,-1 0,1 0,0-1,0 1,0 0,0 0,0 0,-1-1,1 1,0 0,0 0,-1 0,1-1,-22-10,-33-4,0 2,0 3,-70-5,59 8,-396-29,381 36,5 1,-139-16,198 13,0 0,0 1,0 1,-1 1,1 1,0 0,0 1,1 1,-1 0,1 1,0 1,0 0,-19 12,14-9,-1 0,0-2,-1 0,0-1,0-2,-38 4,-144-8,103-3,23 4,6 0,0-3,-84-14,149 15,0 0,-1 0,1 0,-1 1,1 1,-1-1,1 1,0 1,-1-1,1 1,0 1,0 0,-14 7,10-5,0-1,0-1,0 0,-1 0,-20 1,12-3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2.8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0 288,'621'0,"-290"29,-183-10,-51-8,-21-1,84 0,-154-10,64 0,0-2,0-3,118-24,231-42,-305 57,252-17,-23 3,-279 17,-39 6,48-4,72 9,-78 2,1-3,102-15,-106 6,-65 10,1 0,0 0,0 0,0 0,-1 0,1 0,0 0,0 0,-1 0,1 0,0-1,0 1,0 0,-1 0,1 0,0 0,0 0,0 0,-1 0,1 0,0-1,0 1,0 0,0 0,0 0,-1 0,1-1,0 1,0 0,0 0,0 0,0-1,0 1,0 0,0 0,0 0,0-1,-1 1,1 0,0 0,0-1,1 1,-1 0,0 0,0 0,0-1,0 1,0 0,0 0,0 0,0-1,0 1,0 0,0 0,1 0,-1-1,0 1,0 0,0 0,0 0,0 0,1 0,-1-1,0 1,0 0,1 0,-22-6,-65-3,0 4,-92 7,56 0,-742-31,778 21,41 3,-1 1,0 3,-72 6,58 4,-1-3,1-3,-1-2,0-2,-92-16,55 2,-144-6,-101 19,-197-15,500 11,10 2,1 1,-57 2,85 0,0 1,0 0,0 0,0 0,0 0,0 0,0 0,0 0,0 1,0-1,0 0,0 0,1 1,-1-1,0 1,0-1,0 1,0-1,0 1,1-1,-1 1,-1 1,17 9,40 7,111 12,222 12,-251-38,190-17,0-2,-172 14,144 4,45 25,-71-4,24 11,-168-17,184 4,-102-24,-1324 2,1060 3,-1 2,-55 13,51-7,-82 3,-322-29,289 4,-79-18,135 13,-54-2,-173 6,192 12,131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9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151 104,'19'1,"-1"1,35 7,-33-4,0-2,27 2,505-3,-264-4,-229-1,110-21,-76 9,43-7,-52 6,141-6,-110 10,-9 0,528 10,-318 4,-308-2,0 0,0 1,0 0,0 1,12 3,-19-5,0 1,0-1,0 0,0 0,0 1,0-1,0 1,0-1,-1 1,1-1,0 1,0 0,0-1,-1 1,1 0,0 0,-1-1,1 1,-1 0,1 0,-1 0,1 0,-1 0,1 0,-1 0,0 0,0 0,1 0,-1 0,0 0,0 0,0 0,0 0,0 0,0 0,-1 0,1 0,0 0,0 0,-1 0,1-1,0 1,-1 0,1 0,-1 0,0 0,1 0,-1-1,1 1,-1 0,0 0,0-1,0 1,1-1,-3 2,-4 5,-2 0,1-1,-1 0,0 0,0-1,-1 0,0 0,1-1,-1 0,-1-1,1-1,-21 4,-11-1,-80-2,108-3,-1857-1,1696 14,5 0,66-17,1-5,-104-22,81 10,98 16,18 3,-1 0,0 0,0 1,-14 1,60 14,20-6,0-2,1-2,99-7,-39 0,-58 3,14 1,0-3,107-17,-52 1,0 6,1 6,154 11,32 26,-112-8,360 0,-542-25,0 0,0-2,0 0,-1-1,1-2,20-8,13-5,-26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0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73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1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35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61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02-May-21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8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11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3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1857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52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2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customXml" Target="../ink/ink27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3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customXml" Target="../ink/ink44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1" Type="http://schemas.openxmlformats.org/officeDocument/2006/relationships/image" Target="../media/image76.png"/><Relationship Id="rId5" Type="http://schemas.openxmlformats.org/officeDocument/2006/relationships/image" Target="../media/image6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48.xml"/><Relationship Id="rId1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customXml" Target="../ink/ink51.xml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8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customXml" Target="../ink/ink59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customXml" Target="../ink/ink56.xml"/><Relationship Id="rId10" Type="http://schemas.openxmlformats.org/officeDocument/2006/relationships/customXml" Target="../ink/ink58.xml"/><Relationship Id="rId4" Type="http://schemas.openxmlformats.org/officeDocument/2006/relationships/image" Target="../media/image93.png"/><Relationship Id="rId9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s.gov/lau/" TargetMode="External"/><Relationship Id="rId3" Type="http://schemas.openxmlformats.org/officeDocument/2006/relationships/hyperlink" Target="https://www.kaggle.com/ericking310/us-gun-violence" TargetMode="External"/><Relationship Id="rId7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rs.usda.gov/webdocs/DataFiles/48747/PovertyEstimates.xls?v=1975.4" TargetMode="External"/><Relationship Id="rId5" Type="http://schemas.openxmlformats.org/officeDocument/2006/relationships/hyperlink" Target="http://data.ctdata.org/dataset/median-household-income-by-town" TargetMode="External"/><Relationship Id="rId4" Type="http://schemas.openxmlformats.org/officeDocument/2006/relationships/hyperlink" Target="https://www.gunviolencearchive.org/" TargetMode="External"/><Relationship Id="rId9" Type="http://schemas.openxmlformats.org/officeDocument/2006/relationships/hyperlink" Target="https://www.bls.gov/lau/#table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customXml" Target="../ink/ink61.xml"/><Relationship Id="rId4" Type="http://schemas.openxmlformats.org/officeDocument/2006/relationships/image" Target="../media/image10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6887" y="1613813"/>
            <a:ext cx="6854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Florida Gun Violence incidents by city / county and income, unemployment and poverty statistics 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7813" y="3561924"/>
            <a:ext cx="3974882" cy="52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Ignacio Domaica, Jason Amaya, Andr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Sosa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603994" y="708144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 –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ETL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3</a:t>
            </a:r>
            <a:r>
              <a:rPr lang="en-US" baseline="30000" dirty="0"/>
              <a:t>rd</a:t>
            </a:r>
            <a:r>
              <a:rPr lang="en-US" dirty="0"/>
              <a:t> file. Unemployment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95F961-8F76-46AA-877F-F5DDDF1F1771}"/>
              </a:ext>
            </a:extLst>
          </p:cNvPr>
          <p:cNvGrpSpPr/>
          <p:nvPr/>
        </p:nvGrpSpPr>
        <p:grpSpPr>
          <a:xfrm>
            <a:off x="381000" y="489060"/>
            <a:ext cx="7488673" cy="4379034"/>
            <a:chOff x="381000" y="489060"/>
            <a:chExt cx="7488673" cy="43790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C722C-B637-4464-BA21-C8E02EB9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89060"/>
              <a:ext cx="7488673" cy="437903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14:cNvPr>
                <p14:cNvContentPartPr/>
                <p14:nvPr/>
              </p14:nvContentPartPr>
              <p14:xfrm>
                <a:off x="2239704" y="758952"/>
                <a:ext cx="156096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2064" y="722952"/>
                  <a:ext cx="159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14:cNvPr>
                <p14:cNvContentPartPr/>
                <p14:nvPr/>
              </p14:nvContentPartPr>
              <p14:xfrm>
                <a:off x="1343664" y="4582512"/>
                <a:ext cx="973800" cy="7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5664" y="4546512"/>
                  <a:ext cx="100944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4</a:t>
            </a:r>
            <a:r>
              <a:rPr lang="en-US" baseline="30000" dirty="0"/>
              <a:t>th</a:t>
            </a:r>
            <a:r>
              <a:rPr lang="en-US" dirty="0"/>
              <a:t> file. Poverty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64F0-6833-4674-A0AD-74C6C8E75542}"/>
              </a:ext>
            </a:extLst>
          </p:cNvPr>
          <p:cNvGrpSpPr/>
          <p:nvPr/>
        </p:nvGrpSpPr>
        <p:grpSpPr>
          <a:xfrm>
            <a:off x="274320" y="539304"/>
            <a:ext cx="8119872" cy="4219390"/>
            <a:chOff x="274320" y="539304"/>
            <a:chExt cx="8119872" cy="42193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64BBA-6960-47E1-BF91-CC0F3350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539304"/>
              <a:ext cx="8119872" cy="42193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14:cNvPr>
                <p14:cNvContentPartPr/>
                <p14:nvPr/>
              </p14:nvContentPartPr>
              <p14:xfrm>
                <a:off x="2093544" y="736992"/>
                <a:ext cx="1351800" cy="13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5544" y="700992"/>
                  <a:ext cx="138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14:cNvPr>
                <p14:cNvContentPartPr/>
                <p14:nvPr/>
              </p14:nvContentPartPr>
              <p14:xfrm>
                <a:off x="1143504" y="4461192"/>
                <a:ext cx="1146960" cy="5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504" y="4425552"/>
                  <a:ext cx="11826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9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0" y="2195513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11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(8 out of 25)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888AF8-6D8D-43C5-AD26-6549698C97B5}"/>
              </a:ext>
            </a:extLst>
          </p:cNvPr>
          <p:cNvGrpSpPr/>
          <p:nvPr/>
        </p:nvGrpSpPr>
        <p:grpSpPr>
          <a:xfrm>
            <a:off x="227083" y="605780"/>
            <a:ext cx="8689840" cy="4100388"/>
            <a:chOff x="142859" y="521556"/>
            <a:chExt cx="8689840" cy="410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70CF7-88F9-4D26-B80C-C1CAA76B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171"/>
            <a:stretch/>
          </p:blipFill>
          <p:spPr>
            <a:xfrm>
              <a:off x="142859" y="521556"/>
              <a:ext cx="3719278" cy="41003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D9ED4-94F5-4C7E-9566-35DC252B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650" y="1321272"/>
              <a:ext cx="5848049" cy="26554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14:cNvPr>
                <p14:cNvContentPartPr/>
                <p14:nvPr/>
              </p14:nvContentPartPr>
              <p14:xfrm>
                <a:off x="3741632" y="2597116"/>
                <a:ext cx="2157840" cy="5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5992" y="2525476"/>
                  <a:ext cx="22294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(2)      </a:t>
            </a:r>
            <a:r>
              <a:rPr lang="en-US" dirty="0">
                <a:solidFill>
                  <a:srgbClr val="0070C0"/>
                </a:solidFill>
                <a:effectLst/>
              </a:rPr>
              <a:t>Filter national to Florida / Drop </a:t>
            </a:r>
            <a:r>
              <a:rPr lang="en-US" dirty="0" err="1">
                <a:solidFill>
                  <a:srgbClr val="0070C0"/>
                </a:solidFill>
                <a:effectLst/>
              </a:rPr>
              <a:t>NaN</a:t>
            </a:r>
            <a:r>
              <a:rPr lang="en-US" dirty="0">
                <a:solidFill>
                  <a:srgbClr val="0070C0"/>
                </a:solidFill>
                <a:effectLst/>
              </a:rPr>
              <a:t> values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7FF3B-7EEB-41A5-AB1D-8B7AB0D292CC}"/>
              </a:ext>
            </a:extLst>
          </p:cNvPr>
          <p:cNvGrpSpPr/>
          <p:nvPr/>
        </p:nvGrpSpPr>
        <p:grpSpPr>
          <a:xfrm>
            <a:off x="294189" y="481759"/>
            <a:ext cx="7783011" cy="4334480"/>
            <a:chOff x="294189" y="481759"/>
            <a:chExt cx="7783011" cy="4334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01836-5F00-4E14-BA6A-29E4CAF5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89" y="481759"/>
              <a:ext cx="7783011" cy="43344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14:cNvPr>
                <p14:cNvContentPartPr/>
                <p14:nvPr/>
              </p14:nvContentPartPr>
              <p14:xfrm>
                <a:off x="4126832" y="913756"/>
                <a:ext cx="1482120" cy="4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0832" y="842116"/>
                  <a:ext cx="155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14:cNvPr>
                <p14:cNvContentPartPr/>
                <p14:nvPr/>
              </p14:nvContentPartPr>
              <p14:xfrm>
                <a:off x="2718872" y="3011836"/>
                <a:ext cx="64116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3232" y="2940196"/>
                  <a:ext cx="71280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34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(3)       </a:t>
            </a:r>
            <a:r>
              <a:rPr lang="en-US" dirty="0">
                <a:solidFill>
                  <a:srgbClr val="0070C0"/>
                </a:solidFill>
                <a:effectLst/>
              </a:rPr>
              <a:t>Geolocate cities / towns of gun incidents using latitude and longitude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Citipy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1317-ECA6-4DB7-940E-CF95836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1" y="717652"/>
            <a:ext cx="687280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(4)       </a:t>
            </a:r>
            <a:r>
              <a:rPr lang="en-US" dirty="0">
                <a:solidFill>
                  <a:srgbClr val="0070C0"/>
                </a:solidFill>
                <a:effectLst/>
              </a:rPr>
              <a:t>Add new cities list as a new column in </a:t>
            </a:r>
            <a:r>
              <a:rPr lang="en-US" dirty="0" err="1">
                <a:solidFill>
                  <a:srgbClr val="0070C0"/>
                </a:solidFill>
                <a:effectLst/>
              </a:rPr>
              <a:t>dataframe</a:t>
            </a:r>
            <a:r>
              <a:rPr lang="en-US" dirty="0">
                <a:solidFill>
                  <a:srgbClr val="0070C0"/>
                </a:solidFill>
                <a:effectLst/>
              </a:rPr>
              <a:t>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reset index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D236-5142-4E86-930E-657D595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6" y="587796"/>
            <a:ext cx="7100861" cy="4122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14:cNvPr>
              <p14:cNvContentPartPr/>
              <p14:nvPr/>
            </p14:nvContentPartPr>
            <p14:xfrm>
              <a:off x="1575512" y="709636"/>
              <a:ext cx="1198800" cy="3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512" y="637636"/>
                <a:ext cx="1270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14:cNvPr>
              <p14:cNvContentPartPr/>
              <p14:nvPr/>
            </p14:nvContentPartPr>
            <p14:xfrm>
              <a:off x="2466152" y="3307396"/>
              <a:ext cx="12499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152" y="3235396"/>
                <a:ext cx="132156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EBFE3-2368-4007-9849-385B9A1B119B}"/>
              </a:ext>
            </a:extLst>
          </p:cNvPr>
          <p:cNvCxnSpPr>
            <a:cxnSpLocks/>
          </p:cNvCxnSpPr>
          <p:nvPr/>
        </p:nvCxnSpPr>
        <p:spPr>
          <a:xfrm>
            <a:off x="3019926" y="747076"/>
            <a:ext cx="4090737" cy="3718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(6 out of 19)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560BA-A62D-4E2F-90B6-D059B3FAF480}"/>
              </a:ext>
            </a:extLst>
          </p:cNvPr>
          <p:cNvGrpSpPr/>
          <p:nvPr/>
        </p:nvGrpSpPr>
        <p:grpSpPr>
          <a:xfrm>
            <a:off x="0" y="808389"/>
            <a:ext cx="8964005" cy="3526722"/>
            <a:chOff x="0" y="808389"/>
            <a:chExt cx="8964005" cy="352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D1D5D-E631-4733-BD23-8710B09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389"/>
              <a:ext cx="3162741" cy="333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3FCA3-CE7B-4D24-8475-A610602E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48" y="1448633"/>
              <a:ext cx="6858957" cy="288647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14:cNvPr>
                <p14:cNvContentPartPr/>
                <p14:nvPr/>
              </p14:nvContentPartPr>
              <p14:xfrm>
                <a:off x="4355072" y="2742916"/>
                <a:ext cx="186840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432" y="2670916"/>
                  <a:ext cx="194004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(2)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Rename columns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Filter national data to FL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6BF88-F80D-43BC-A430-D1899F02FFC6}"/>
              </a:ext>
            </a:extLst>
          </p:cNvPr>
          <p:cNvGrpSpPr/>
          <p:nvPr/>
        </p:nvGrpSpPr>
        <p:grpSpPr>
          <a:xfrm>
            <a:off x="645700" y="611241"/>
            <a:ext cx="5991721" cy="4256853"/>
            <a:chOff x="645700" y="611241"/>
            <a:chExt cx="5991721" cy="425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DE1C0-41B7-458C-B6EA-F26FFC6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" y="611241"/>
              <a:ext cx="5991721" cy="42568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14:cNvPr>
                <p14:cNvContentPartPr/>
                <p14:nvPr/>
              </p14:nvContentPartPr>
              <p14:xfrm>
                <a:off x="3681152" y="875596"/>
                <a:ext cx="734760" cy="6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5512" y="803956"/>
                  <a:ext cx="80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14:cNvPr>
                <p14:cNvContentPartPr/>
                <p14:nvPr/>
              </p14:nvContentPartPr>
              <p14:xfrm>
                <a:off x="4343192" y="3231436"/>
                <a:ext cx="1072440" cy="7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552" y="3159436"/>
                  <a:ext cx="1144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14:cNvPr>
                <p14:cNvContentPartPr/>
                <p14:nvPr/>
              </p14:nvContentPartPr>
              <p14:xfrm>
                <a:off x="2453912" y="3825076"/>
                <a:ext cx="39780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8272" y="3753076"/>
                  <a:ext cx="46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14:cNvPr>
                <p14:cNvContentPartPr/>
                <p14:nvPr/>
              </p14:nvContentPartPr>
              <p14:xfrm>
                <a:off x="3837752" y="1816636"/>
                <a:ext cx="127188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2112" y="1744636"/>
                  <a:ext cx="13435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(3)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Drop duplicates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city name in lowercase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5950F2-34B2-43B8-ABA0-EB61E32B3A77}"/>
              </a:ext>
            </a:extLst>
          </p:cNvPr>
          <p:cNvGrpSpPr/>
          <p:nvPr/>
        </p:nvGrpSpPr>
        <p:grpSpPr>
          <a:xfrm>
            <a:off x="637286" y="724141"/>
            <a:ext cx="6373114" cy="4143953"/>
            <a:chOff x="637286" y="724141"/>
            <a:chExt cx="6373114" cy="4143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800E1-D5D3-4FAB-AC43-1EE3B4D2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86" y="724141"/>
              <a:ext cx="6373114" cy="4143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14:cNvPr>
                <p14:cNvContentPartPr/>
                <p14:nvPr/>
              </p14:nvContentPartPr>
              <p14:xfrm>
                <a:off x="4499072" y="1779916"/>
                <a:ext cx="304560" cy="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3432" y="1708276"/>
                  <a:ext cx="37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14:cNvPr>
                <p14:cNvContentPartPr/>
                <p14:nvPr/>
              </p14:nvContentPartPr>
              <p14:xfrm>
                <a:off x="4499072" y="3896716"/>
                <a:ext cx="22788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432" y="3824716"/>
                  <a:ext cx="29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14:cNvPr>
                <p14:cNvContentPartPr/>
                <p14:nvPr/>
              </p14:nvContentPartPr>
              <p14:xfrm>
                <a:off x="1960712" y="2959276"/>
                <a:ext cx="1432440" cy="5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12" y="2887636"/>
                  <a:ext cx="150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14:cNvPr>
                <p14:cNvContentPartPr/>
                <p14:nvPr/>
              </p14:nvContentPartPr>
              <p14:xfrm>
                <a:off x="4727672" y="3151876"/>
                <a:ext cx="71964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1672" y="3079876"/>
                  <a:ext cx="79128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lang="en-US" altLang="en-US" sz="1600" b="1" kern="0" dirty="0">
              <a:solidFill>
                <a:srgbClr val="1E1E1E">
                  <a:lumMod val="50000"/>
                </a:srgbClr>
              </a:solidFill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lang="en-US" altLang="en-US" sz="105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lang="es-ES" altLang="en-US" sz="1050" b="1" kern="0" dirty="0">
              <a:solidFill>
                <a:srgbClr val="1E1E1E">
                  <a:lumMod val="50000"/>
                </a:srgbClr>
              </a:solidFill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996532"/>
            <a:ext cx="2872946" cy="818517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1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(4)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Merge 1</a:t>
            </a:r>
            <a:r>
              <a:rPr lang="en-US" baseline="30000" dirty="0">
                <a:solidFill>
                  <a:srgbClr val="0070C0"/>
                </a:solidFill>
                <a:effectLst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</a:rPr>
              <a:t> gun dataset with income one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25-5C1E-4CCA-9155-D85EC7A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" y="823091"/>
            <a:ext cx="6905866" cy="418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14:cNvPr>
              <p14:cNvContentPartPr/>
              <p14:nvPr/>
            </p14:nvContentPartPr>
            <p14:xfrm>
              <a:off x="1212272" y="1464556"/>
              <a:ext cx="219960" cy="82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32" y="1392556"/>
                <a:ext cx="29160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14:cNvPr>
              <p14:cNvContentPartPr/>
              <p14:nvPr/>
            </p14:nvContentPartPr>
            <p14:xfrm>
              <a:off x="2334032" y="2477236"/>
              <a:ext cx="4435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032" y="2405596"/>
                <a:ext cx="51516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57E0F-080B-47BE-918D-2B83D2875CCF}"/>
              </a:ext>
            </a:extLst>
          </p:cNvPr>
          <p:cNvSpPr/>
          <p:nvPr/>
        </p:nvSpPr>
        <p:spPr>
          <a:xfrm>
            <a:off x="6136105" y="2767263"/>
            <a:ext cx="1431758" cy="2374675"/>
          </a:xfrm>
          <a:custGeom>
            <a:avLst/>
            <a:gdLst>
              <a:gd name="connsiteX0" fmla="*/ 0 w 1431758"/>
              <a:gd name="connsiteY0" fmla="*/ 238631 h 2374675"/>
              <a:gd name="connsiteX1" fmla="*/ 238631 w 1431758"/>
              <a:gd name="connsiteY1" fmla="*/ 0 h 2374675"/>
              <a:gd name="connsiteX2" fmla="*/ 734969 w 1431758"/>
              <a:gd name="connsiteY2" fmla="*/ 0 h 2374675"/>
              <a:gd name="connsiteX3" fmla="*/ 1193127 w 1431758"/>
              <a:gd name="connsiteY3" fmla="*/ 0 h 2374675"/>
              <a:gd name="connsiteX4" fmla="*/ 1431758 w 1431758"/>
              <a:gd name="connsiteY4" fmla="*/ 238631 h 2374675"/>
              <a:gd name="connsiteX5" fmla="*/ 1431758 w 1431758"/>
              <a:gd name="connsiteY5" fmla="*/ 675036 h 2374675"/>
              <a:gd name="connsiteX6" fmla="*/ 1431758 w 1431758"/>
              <a:gd name="connsiteY6" fmla="*/ 1187338 h 2374675"/>
              <a:gd name="connsiteX7" fmla="*/ 1431758 w 1431758"/>
              <a:gd name="connsiteY7" fmla="*/ 1623742 h 2374675"/>
              <a:gd name="connsiteX8" fmla="*/ 1431758 w 1431758"/>
              <a:gd name="connsiteY8" fmla="*/ 2136044 h 2374675"/>
              <a:gd name="connsiteX9" fmla="*/ 1193127 w 1431758"/>
              <a:gd name="connsiteY9" fmla="*/ 2374675 h 2374675"/>
              <a:gd name="connsiteX10" fmla="*/ 715879 w 1431758"/>
              <a:gd name="connsiteY10" fmla="*/ 2374675 h 2374675"/>
              <a:gd name="connsiteX11" fmla="*/ 238631 w 1431758"/>
              <a:gd name="connsiteY11" fmla="*/ 2374675 h 2374675"/>
              <a:gd name="connsiteX12" fmla="*/ 0 w 1431758"/>
              <a:gd name="connsiteY12" fmla="*/ 2136044 h 2374675"/>
              <a:gd name="connsiteX13" fmla="*/ 0 w 1431758"/>
              <a:gd name="connsiteY13" fmla="*/ 1661691 h 2374675"/>
              <a:gd name="connsiteX14" fmla="*/ 0 w 1431758"/>
              <a:gd name="connsiteY14" fmla="*/ 1187338 h 2374675"/>
              <a:gd name="connsiteX15" fmla="*/ 0 w 1431758"/>
              <a:gd name="connsiteY15" fmla="*/ 675036 h 2374675"/>
              <a:gd name="connsiteX16" fmla="*/ 0 w 1431758"/>
              <a:gd name="connsiteY16" fmla="*/ 238631 h 23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758" h="2374675" extrusionOk="0">
                <a:moveTo>
                  <a:pt x="0" y="238631"/>
                </a:moveTo>
                <a:cubicBezTo>
                  <a:pt x="-26804" y="90305"/>
                  <a:pt x="88134" y="7020"/>
                  <a:pt x="238631" y="0"/>
                </a:cubicBezTo>
                <a:cubicBezTo>
                  <a:pt x="484262" y="-40073"/>
                  <a:pt x="572611" y="29128"/>
                  <a:pt x="734969" y="0"/>
                </a:cubicBezTo>
                <a:cubicBezTo>
                  <a:pt x="897327" y="-29128"/>
                  <a:pt x="1086437" y="36463"/>
                  <a:pt x="1193127" y="0"/>
                </a:cubicBezTo>
                <a:cubicBezTo>
                  <a:pt x="1322439" y="-1357"/>
                  <a:pt x="1443125" y="112270"/>
                  <a:pt x="1431758" y="238631"/>
                </a:cubicBezTo>
                <a:cubicBezTo>
                  <a:pt x="1439299" y="339519"/>
                  <a:pt x="1405025" y="584925"/>
                  <a:pt x="1431758" y="675036"/>
                </a:cubicBezTo>
                <a:cubicBezTo>
                  <a:pt x="1458491" y="765148"/>
                  <a:pt x="1419459" y="1034722"/>
                  <a:pt x="1431758" y="1187338"/>
                </a:cubicBezTo>
                <a:cubicBezTo>
                  <a:pt x="1444057" y="1339954"/>
                  <a:pt x="1392717" y="1501866"/>
                  <a:pt x="1431758" y="1623742"/>
                </a:cubicBezTo>
                <a:cubicBezTo>
                  <a:pt x="1470799" y="1745618"/>
                  <a:pt x="1404874" y="2025896"/>
                  <a:pt x="1431758" y="2136044"/>
                </a:cubicBezTo>
                <a:cubicBezTo>
                  <a:pt x="1466490" y="2276187"/>
                  <a:pt x="1302936" y="2371119"/>
                  <a:pt x="1193127" y="2374675"/>
                </a:cubicBezTo>
                <a:cubicBezTo>
                  <a:pt x="985831" y="2418249"/>
                  <a:pt x="811923" y="2344873"/>
                  <a:pt x="715879" y="2374675"/>
                </a:cubicBezTo>
                <a:cubicBezTo>
                  <a:pt x="619835" y="2404477"/>
                  <a:pt x="358933" y="2331628"/>
                  <a:pt x="238631" y="2374675"/>
                </a:cubicBezTo>
                <a:cubicBezTo>
                  <a:pt x="114190" y="2383680"/>
                  <a:pt x="7566" y="2261212"/>
                  <a:pt x="0" y="2136044"/>
                </a:cubicBezTo>
                <a:cubicBezTo>
                  <a:pt x="-34295" y="2015363"/>
                  <a:pt x="914" y="1892534"/>
                  <a:pt x="0" y="1661691"/>
                </a:cubicBezTo>
                <a:cubicBezTo>
                  <a:pt x="-914" y="1430848"/>
                  <a:pt x="28475" y="1384496"/>
                  <a:pt x="0" y="1187338"/>
                </a:cubicBezTo>
                <a:cubicBezTo>
                  <a:pt x="-28475" y="990180"/>
                  <a:pt x="37536" y="902938"/>
                  <a:pt x="0" y="675036"/>
                </a:cubicBezTo>
                <a:cubicBezTo>
                  <a:pt x="-37536" y="447134"/>
                  <a:pt x="39734" y="337309"/>
                  <a:pt x="0" y="238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132D7-2BBA-41C8-9AE2-A1F4A79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0" y="975881"/>
            <a:ext cx="6031473" cy="396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(5)           </a:t>
            </a:r>
            <a:r>
              <a:rPr lang="en-US" dirty="0" err="1">
                <a:solidFill>
                  <a:srgbClr val="0070C0"/>
                </a:solidFill>
                <a:effectLst/>
              </a:rPr>
              <a:t>Dropna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Drop duplicated columns after merging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Rename columns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14:cNvPr>
              <p14:cNvContentPartPr/>
              <p14:nvPr/>
            </p14:nvContentPartPr>
            <p14:xfrm>
              <a:off x="1215152" y="1081876"/>
              <a:ext cx="58860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152" y="1009876"/>
                <a:ext cx="660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14:cNvPr>
              <p14:cNvContentPartPr/>
              <p14:nvPr/>
            </p14:nvContentPartPr>
            <p14:xfrm>
              <a:off x="1215152" y="1454836"/>
              <a:ext cx="1713240" cy="8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152" y="1382836"/>
                <a:ext cx="1784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14:cNvPr>
              <p14:cNvContentPartPr/>
              <p14:nvPr/>
            </p14:nvContentPartPr>
            <p14:xfrm>
              <a:off x="1227032" y="3632836"/>
              <a:ext cx="130932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032" y="3560836"/>
                <a:ext cx="138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14:cNvPr>
              <p14:cNvContentPartPr/>
              <p14:nvPr/>
            </p14:nvContentPartPr>
            <p14:xfrm>
              <a:off x="1227032" y="4162396"/>
              <a:ext cx="47952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032" y="4090756"/>
                <a:ext cx="5511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2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(1)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197C-F0AB-4F42-903E-49CBB13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7" y="627228"/>
            <a:ext cx="5592741" cy="441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438901" y="2110085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national to state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438901" y="3947635"/>
            <a:ext cx="235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with Florida aggregated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14:cNvPr>
              <p14:cNvContentPartPr/>
              <p14:nvPr/>
            </p14:nvContentPartPr>
            <p14:xfrm>
              <a:off x="2285432" y="2417116"/>
              <a:ext cx="65268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32" y="2345116"/>
                <a:ext cx="72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14:cNvPr>
              <p14:cNvContentPartPr/>
              <p14:nvPr/>
            </p14:nvContentPartPr>
            <p14:xfrm>
              <a:off x="1791872" y="2813476"/>
              <a:ext cx="576360" cy="5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32" y="2741836"/>
                <a:ext cx="64800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16479-9DFC-47EC-B93B-F12094532387}"/>
              </a:ext>
            </a:extLst>
          </p:cNvPr>
          <p:cNvCxnSpPr/>
          <p:nvPr/>
        </p:nvCxnSpPr>
        <p:spPr>
          <a:xfrm flipH="1" flipV="1">
            <a:off x="2080052" y="2865316"/>
            <a:ext cx="4140274" cy="15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AA2E7-8F0A-431C-90D4-C4335FD447EB}"/>
              </a:ext>
            </a:extLst>
          </p:cNvPr>
          <p:cNvCxnSpPr>
            <a:cxnSpLocks/>
          </p:cNvCxnSpPr>
          <p:nvPr/>
        </p:nvCxnSpPr>
        <p:spPr>
          <a:xfrm flipH="1">
            <a:off x="5859378" y="4461140"/>
            <a:ext cx="360948" cy="1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5E841-6EAC-4839-9194-13797C6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" y="717103"/>
            <a:ext cx="6278274" cy="4150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(2)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834554" y="833942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needed columns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691564" y="3109229"/>
            <a:ext cx="2356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first space to get county name exclusively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7CCB0-4CE9-43FA-8EF8-2E619E9688B9}"/>
              </a:ext>
            </a:extLst>
          </p:cNvPr>
          <p:cNvSpPr/>
          <p:nvPr/>
        </p:nvSpPr>
        <p:spPr>
          <a:xfrm>
            <a:off x="1179095" y="1864895"/>
            <a:ext cx="950494" cy="3176212"/>
          </a:xfrm>
          <a:custGeom>
            <a:avLst/>
            <a:gdLst>
              <a:gd name="connsiteX0" fmla="*/ 0 w 950494"/>
              <a:gd name="connsiteY0" fmla="*/ 158419 h 3176212"/>
              <a:gd name="connsiteX1" fmla="*/ 158419 w 950494"/>
              <a:gd name="connsiteY1" fmla="*/ 0 h 3176212"/>
              <a:gd name="connsiteX2" fmla="*/ 487920 w 950494"/>
              <a:gd name="connsiteY2" fmla="*/ 0 h 3176212"/>
              <a:gd name="connsiteX3" fmla="*/ 792075 w 950494"/>
              <a:gd name="connsiteY3" fmla="*/ 0 h 3176212"/>
              <a:gd name="connsiteX4" fmla="*/ 950494 w 950494"/>
              <a:gd name="connsiteY4" fmla="*/ 158419 h 3176212"/>
              <a:gd name="connsiteX5" fmla="*/ 950494 w 950494"/>
              <a:gd name="connsiteY5" fmla="*/ 673106 h 3176212"/>
              <a:gd name="connsiteX6" fmla="*/ 950494 w 950494"/>
              <a:gd name="connsiteY6" fmla="*/ 1302169 h 3176212"/>
              <a:gd name="connsiteX7" fmla="*/ 950494 w 950494"/>
              <a:gd name="connsiteY7" fmla="*/ 1816856 h 3176212"/>
              <a:gd name="connsiteX8" fmla="*/ 950494 w 950494"/>
              <a:gd name="connsiteY8" fmla="*/ 2445918 h 3176212"/>
              <a:gd name="connsiteX9" fmla="*/ 950494 w 950494"/>
              <a:gd name="connsiteY9" fmla="*/ 3017793 h 3176212"/>
              <a:gd name="connsiteX10" fmla="*/ 792075 w 950494"/>
              <a:gd name="connsiteY10" fmla="*/ 3176212 h 3176212"/>
              <a:gd name="connsiteX11" fmla="*/ 468910 w 950494"/>
              <a:gd name="connsiteY11" fmla="*/ 3176212 h 3176212"/>
              <a:gd name="connsiteX12" fmla="*/ 158419 w 950494"/>
              <a:gd name="connsiteY12" fmla="*/ 3176212 h 3176212"/>
              <a:gd name="connsiteX13" fmla="*/ 0 w 950494"/>
              <a:gd name="connsiteY13" fmla="*/ 3017793 h 3176212"/>
              <a:gd name="connsiteX14" fmla="*/ 0 w 950494"/>
              <a:gd name="connsiteY14" fmla="*/ 2445918 h 3176212"/>
              <a:gd name="connsiteX15" fmla="*/ 0 w 950494"/>
              <a:gd name="connsiteY15" fmla="*/ 1816856 h 3176212"/>
              <a:gd name="connsiteX16" fmla="*/ 0 w 950494"/>
              <a:gd name="connsiteY16" fmla="*/ 1244981 h 3176212"/>
              <a:gd name="connsiteX17" fmla="*/ 0 w 950494"/>
              <a:gd name="connsiteY17" fmla="*/ 758888 h 3176212"/>
              <a:gd name="connsiteX18" fmla="*/ 0 w 950494"/>
              <a:gd name="connsiteY18" fmla="*/ 158419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0494" h="3176212" extrusionOk="0">
                <a:moveTo>
                  <a:pt x="0" y="158419"/>
                </a:moveTo>
                <a:cubicBezTo>
                  <a:pt x="-16561" y="60712"/>
                  <a:pt x="55724" y="5706"/>
                  <a:pt x="158419" y="0"/>
                </a:cubicBezTo>
                <a:cubicBezTo>
                  <a:pt x="293543" y="-27791"/>
                  <a:pt x="357701" y="10585"/>
                  <a:pt x="487920" y="0"/>
                </a:cubicBezTo>
                <a:cubicBezTo>
                  <a:pt x="618139" y="-10585"/>
                  <a:pt x="645934" y="4212"/>
                  <a:pt x="792075" y="0"/>
                </a:cubicBezTo>
                <a:cubicBezTo>
                  <a:pt x="867757" y="-6461"/>
                  <a:pt x="963140" y="76969"/>
                  <a:pt x="950494" y="158419"/>
                </a:cubicBezTo>
                <a:cubicBezTo>
                  <a:pt x="1009527" y="282599"/>
                  <a:pt x="938796" y="566745"/>
                  <a:pt x="950494" y="673106"/>
                </a:cubicBezTo>
                <a:cubicBezTo>
                  <a:pt x="962192" y="779467"/>
                  <a:pt x="880550" y="1008935"/>
                  <a:pt x="950494" y="1302169"/>
                </a:cubicBezTo>
                <a:cubicBezTo>
                  <a:pt x="1020438" y="1595403"/>
                  <a:pt x="940716" y="1625632"/>
                  <a:pt x="950494" y="1816856"/>
                </a:cubicBezTo>
                <a:cubicBezTo>
                  <a:pt x="960272" y="2008080"/>
                  <a:pt x="926384" y="2254705"/>
                  <a:pt x="950494" y="2445918"/>
                </a:cubicBezTo>
                <a:cubicBezTo>
                  <a:pt x="974604" y="2637131"/>
                  <a:pt x="934037" y="2788841"/>
                  <a:pt x="950494" y="3017793"/>
                </a:cubicBezTo>
                <a:cubicBezTo>
                  <a:pt x="931848" y="3104219"/>
                  <a:pt x="885962" y="3158677"/>
                  <a:pt x="792075" y="3176212"/>
                </a:cubicBezTo>
                <a:cubicBezTo>
                  <a:pt x="653000" y="3176599"/>
                  <a:pt x="588119" y="3175409"/>
                  <a:pt x="468910" y="3176212"/>
                </a:cubicBezTo>
                <a:cubicBezTo>
                  <a:pt x="349701" y="3177015"/>
                  <a:pt x="236083" y="3169650"/>
                  <a:pt x="158419" y="3176212"/>
                </a:cubicBezTo>
                <a:cubicBezTo>
                  <a:pt x="82864" y="3161393"/>
                  <a:pt x="-18660" y="3098071"/>
                  <a:pt x="0" y="3017793"/>
                </a:cubicBezTo>
                <a:cubicBezTo>
                  <a:pt x="-68316" y="2822802"/>
                  <a:pt x="37053" y="2645478"/>
                  <a:pt x="0" y="2445918"/>
                </a:cubicBezTo>
                <a:cubicBezTo>
                  <a:pt x="-37053" y="2246358"/>
                  <a:pt x="56342" y="1974711"/>
                  <a:pt x="0" y="1816856"/>
                </a:cubicBezTo>
                <a:cubicBezTo>
                  <a:pt x="-56342" y="1659001"/>
                  <a:pt x="29070" y="1423031"/>
                  <a:pt x="0" y="1244981"/>
                </a:cubicBezTo>
                <a:cubicBezTo>
                  <a:pt x="-29070" y="1066932"/>
                  <a:pt x="4673" y="888368"/>
                  <a:pt x="0" y="758888"/>
                </a:cubicBezTo>
                <a:cubicBezTo>
                  <a:pt x="-4673" y="629408"/>
                  <a:pt x="53657" y="394772"/>
                  <a:pt x="0" y="158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14:cNvPr>
              <p14:cNvContentPartPr/>
              <p14:nvPr/>
            </p14:nvContentPartPr>
            <p14:xfrm>
              <a:off x="3116312" y="3330796"/>
              <a:ext cx="3033360" cy="5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312" y="3258796"/>
                <a:ext cx="310500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6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AD100-C984-4B52-93DD-83BD414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7" y="539496"/>
            <a:ext cx="6249649" cy="4393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7A48E-F6E2-49E4-B536-785B2B409166}"/>
              </a:ext>
            </a:extLst>
          </p:cNvPr>
          <p:cNvSpPr txBox="1"/>
          <p:nvPr/>
        </p:nvSpPr>
        <p:spPr>
          <a:xfrm>
            <a:off x="7010400" y="1265439"/>
            <a:ext cx="135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DB3-EF0D-410B-A2B5-84582E7210F5}"/>
              </a:ext>
            </a:extLst>
          </p:cNvPr>
          <p:cNvSpPr txBox="1"/>
          <p:nvPr/>
        </p:nvSpPr>
        <p:spPr>
          <a:xfrm>
            <a:off x="7010400" y="28821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9FFF0-5D93-43FA-B9B5-CDB1D0A08B13}"/>
              </a:ext>
            </a:extLst>
          </p:cNvPr>
          <p:cNvSpPr/>
          <p:nvPr/>
        </p:nvSpPr>
        <p:spPr>
          <a:xfrm>
            <a:off x="998621" y="1491916"/>
            <a:ext cx="240632" cy="2250442"/>
          </a:xfrm>
          <a:custGeom>
            <a:avLst/>
            <a:gdLst>
              <a:gd name="connsiteX0" fmla="*/ 0 w 240632"/>
              <a:gd name="connsiteY0" fmla="*/ 40106 h 2250442"/>
              <a:gd name="connsiteX1" fmla="*/ 40106 w 240632"/>
              <a:gd name="connsiteY1" fmla="*/ 0 h 2250442"/>
              <a:gd name="connsiteX2" fmla="*/ 200526 w 240632"/>
              <a:gd name="connsiteY2" fmla="*/ 0 h 2250442"/>
              <a:gd name="connsiteX3" fmla="*/ 240632 w 240632"/>
              <a:gd name="connsiteY3" fmla="*/ 40106 h 2250442"/>
              <a:gd name="connsiteX4" fmla="*/ 240632 w 240632"/>
              <a:gd name="connsiteY4" fmla="*/ 582664 h 2250442"/>
              <a:gd name="connsiteX5" fmla="*/ 240632 w 240632"/>
              <a:gd name="connsiteY5" fmla="*/ 1103519 h 2250442"/>
              <a:gd name="connsiteX6" fmla="*/ 240632 w 240632"/>
              <a:gd name="connsiteY6" fmla="*/ 1689481 h 2250442"/>
              <a:gd name="connsiteX7" fmla="*/ 240632 w 240632"/>
              <a:gd name="connsiteY7" fmla="*/ 2210336 h 2250442"/>
              <a:gd name="connsiteX8" fmla="*/ 200526 w 240632"/>
              <a:gd name="connsiteY8" fmla="*/ 2250442 h 2250442"/>
              <a:gd name="connsiteX9" fmla="*/ 40106 w 240632"/>
              <a:gd name="connsiteY9" fmla="*/ 2250442 h 2250442"/>
              <a:gd name="connsiteX10" fmla="*/ 0 w 240632"/>
              <a:gd name="connsiteY10" fmla="*/ 2210336 h 2250442"/>
              <a:gd name="connsiteX11" fmla="*/ 0 w 240632"/>
              <a:gd name="connsiteY11" fmla="*/ 1732885 h 2250442"/>
              <a:gd name="connsiteX12" fmla="*/ 0 w 240632"/>
              <a:gd name="connsiteY12" fmla="*/ 1146923 h 2250442"/>
              <a:gd name="connsiteX13" fmla="*/ 0 w 240632"/>
              <a:gd name="connsiteY13" fmla="*/ 647770 h 2250442"/>
              <a:gd name="connsiteX14" fmla="*/ 0 w 240632"/>
              <a:gd name="connsiteY14" fmla="*/ 40106 h 225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632" h="2250442" extrusionOk="0">
                <a:moveTo>
                  <a:pt x="0" y="40106"/>
                </a:moveTo>
                <a:cubicBezTo>
                  <a:pt x="-4675" y="15073"/>
                  <a:pt x="17392" y="212"/>
                  <a:pt x="40106" y="0"/>
                </a:cubicBezTo>
                <a:cubicBezTo>
                  <a:pt x="80887" y="-15967"/>
                  <a:pt x="132724" y="12768"/>
                  <a:pt x="200526" y="0"/>
                </a:cubicBezTo>
                <a:cubicBezTo>
                  <a:pt x="220740" y="-1473"/>
                  <a:pt x="238105" y="23142"/>
                  <a:pt x="240632" y="40106"/>
                </a:cubicBezTo>
                <a:cubicBezTo>
                  <a:pt x="261100" y="159299"/>
                  <a:pt x="216692" y="333289"/>
                  <a:pt x="240632" y="582664"/>
                </a:cubicBezTo>
                <a:cubicBezTo>
                  <a:pt x="264572" y="832039"/>
                  <a:pt x="190839" y="914020"/>
                  <a:pt x="240632" y="1103519"/>
                </a:cubicBezTo>
                <a:cubicBezTo>
                  <a:pt x="290425" y="1293018"/>
                  <a:pt x="228957" y="1526893"/>
                  <a:pt x="240632" y="1689481"/>
                </a:cubicBezTo>
                <a:cubicBezTo>
                  <a:pt x="252307" y="1852069"/>
                  <a:pt x="226210" y="2038855"/>
                  <a:pt x="240632" y="2210336"/>
                </a:cubicBezTo>
                <a:cubicBezTo>
                  <a:pt x="238526" y="2235971"/>
                  <a:pt x="221745" y="2249362"/>
                  <a:pt x="200526" y="2250442"/>
                </a:cubicBezTo>
                <a:cubicBezTo>
                  <a:pt x="145408" y="2251757"/>
                  <a:pt x="102234" y="2246341"/>
                  <a:pt x="40106" y="2250442"/>
                </a:cubicBezTo>
                <a:cubicBezTo>
                  <a:pt x="20432" y="2254128"/>
                  <a:pt x="224" y="2234810"/>
                  <a:pt x="0" y="2210336"/>
                </a:cubicBezTo>
                <a:cubicBezTo>
                  <a:pt x="-15625" y="2104980"/>
                  <a:pt x="31008" y="1932001"/>
                  <a:pt x="0" y="1732885"/>
                </a:cubicBezTo>
                <a:cubicBezTo>
                  <a:pt x="-31008" y="1533769"/>
                  <a:pt x="33318" y="1438112"/>
                  <a:pt x="0" y="1146923"/>
                </a:cubicBezTo>
                <a:cubicBezTo>
                  <a:pt x="-33318" y="855734"/>
                  <a:pt x="2018" y="822436"/>
                  <a:pt x="0" y="647770"/>
                </a:cubicBezTo>
                <a:cubicBezTo>
                  <a:pt x="-2018" y="473104"/>
                  <a:pt x="50096" y="230743"/>
                  <a:pt x="0" y="4010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14:cNvPr>
              <p14:cNvContentPartPr/>
              <p14:nvPr/>
            </p14:nvContentPartPr>
            <p14:xfrm>
              <a:off x="3681152" y="4125316"/>
              <a:ext cx="1018440" cy="9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512" y="4053676"/>
                <a:ext cx="109008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568329-4D07-454C-BFDD-A9AEB05C9764}"/>
              </a:ext>
            </a:extLst>
          </p:cNvPr>
          <p:cNvSpPr txBox="1"/>
          <p:nvPr/>
        </p:nvSpPr>
        <p:spPr>
          <a:xfrm>
            <a:off x="6887783" y="3840778"/>
            <a:ext cx="1875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empty space after string so we can merge !!!!!!!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8075B-37E6-40D5-87C7-F62C512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(3)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2D7CB-CE7D-41B3-909C-9CE60AA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(4)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21F-BBAE-4ABE-82CD-DE04CC2C900C}"/>
              </a:ext>
            </a:extLst>
          </p:cNvPr>
          <p:cNvSpPr txBox="1"/>
          <p:nvPr/>
        </p:nvSpPr>
        <p:spPr>
          <a:xfrm>
            <a:off x="1275347" y="594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gun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+ poverty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D6A-F61F-49D4-A8A9-B5059D7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1312125"/>
            <a:ext cx="8446168" cy="35513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6EFD1-DDD0-4986-9EB0-613A1D1852C9}"/>
              </a:ext>
            </a:extLst>
          </p:cNvPr>
          <p:cNvSpPr/>
          <p:nvPr/>
        </p:nvSpPr>
        <p:spPr>
          <a:xfrm>
            <a:off x="6870032" y="1828804"/>
            <a:ext cx="1812038" cy="3176212"/>
          </a:xfrm>
          <a:custGeom>
            <a:avLst/>
            <a:gdLst>
              <a:gd name="connsiteX0" fmla="*/ 0 w 1812038"/>
              <a:gd name="connsiteY0" fmla="*/ 302012 h 3176212"/>
              <a:gd name="connsiteX1" fmla="*/ 302012 w 1812038"/>
              <a:gd name="connsiteY1" fmla="*/ 0 h 3176212"/>
              <a:gd name="connsiteX2" fmla="*/ 728844 w 1812038"/>
              <a:gd name="connsiteY2" fmla="*/ 0 h 3176212"/>
              <a:gd name="connsiteX3" fmla="*/ 1119435 w 1812038"/>
              <a:gd name="connsiteY3" fmla="*/ 0 h 3176212"/>
              <a:gd name="connsiteX4" fmla="*/ 1510026 w 1812038"/>
              <a:gd name="connsiteY4" fmla="*/ 0 h 3176212"/>
              <a:gd name="connsiteX5" fmla="*/ 1812038 w 1812038"/>
              <a:gd name="connsiteY5" fmla="*/ 302012 h 3176212"/>
              <a:gd name="connsiteX6" fmla="*/ 1812038 w 1812038"/>
              <a:gd name="connsiteY6" fmla="*/ 765006 h 3176212"/>
              <a:gd name="connsiteX7" fmla="*/ 1812038 w 1812038"/>
              <a:gd name="connsiteY7" fmla="*/ 1228000 h 3176212"/>
              <a:gd name="connsiteX8" fmla="*/ 1812038 w 1812038"/>
              <a:gd name="connsiteY8" fmla="*/ 1793881 h 3176212"/>
              <a:gd name="connsiteX9" fmla="*/ 1812038 w 1812038"/>
              <a:gd name="connsiteY9" fmla="*/ 2231153 h 3176212"/>
              <a:gd name="connsiteX10" fmla="*/ 1812038 w 1812038"/>
              <a:gd name="connsiteY10" fmla="*/ 2874200 h 3176212"/>
              <a:gd name="connsiteX11" fmla="*/ 1510026 w 1812038"/>
              <a:gd name="connsiteY11" fmla="*/ 3176212 h 3176212"/>
              <a:gd name="connsiteX12" fmla="*/ 1143595 w 1812038"/>
              <a:gd name="connsiteY12" fmla="*/ 3176212 h 3176212"/>
              <a:gd name="connsiteX13" fmla="*/ 716763 w 1812038"/>
              <a:gd name="connsiteY13" fmla="*/ 3176212 h 3176212"/>
              <a:gd name="connsiteX14" fmla="*/ 302012 w 1812038"/>
              <a:gd name="connsiteY14" fmla="*/ 3176212 h 3176212"/>
              <a:gd name="connsiteX15" fmla="*/ 0 w 1812038"/>
              <a:gd name="connsiteY15" fmla="*/ 2874200 h 3176212"/>
              <a:gd name="connsiteX16" fmla="*/ 0 w 1812038"/>
              <a:gd name="connsiteY16" fmla="*/ 2334041 h 3176212"/>
              <a:gd name="connsiteX17" fmla="*/ 0 w 1812038"/>
              <a:gd name="connsiteY17" fmla="*/ 1896769 h 3176212"/>
              <a:gd name="connsiteX18" fmla="*/ 0 w 1812038"/>
              <a:gd name="connsiteY18" fmla="*/ 1433775 h 3176212"/>
              <a:gd name="connsiteX19" fmla="*/ 0 w 1812038"/>
              <a:gd name="connsiteY19" fmla="*/ 867893 h 3176212"/>
              <a:gd name="connsiteX20" fmla="*/ 0 w 1812038"/>
              <a:gd name="connsiteY20" fmla="*/ 302012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2038" h="3176212" extrusionOk="0">
                <a:moveTo>
                  <a:pt x="0" y="302012"/>
                </a:moveTo>
                <a:cubicBezTo>
                  <a:pt x="-21431" y="121996"/>
                  <a:pt x="125298" y="3722"/>
                  <a:pt x="302012" y="0"/>
                </a:cubicBezTo>
                <a:cubicBezTo>
                  <a:pt x="509911" y="-17918"/>
                  <a:pt x="600161" y="24081"/>
                  <a:pt x="728844" y="0"/>
                </a:cubicBezTo>
                <a:cubicBezTo>
                  <a:pt x="857527" y="-24081"/>
                  <a:pt x="994853" y="1593"/>
                  <a:pt x="1119435" y="0"/>
                </a:cubicBezTo>
                <a:cubicBezTo>
                  <a:pt x="1244017" y="-1593"/>
                  <a:pt x="1341318" y="42914"/>
                  <a:pt x="1510026" y="0"/>
                </a:cubicBezTo>
                <a:cubicBezTo>
                  <a:pt x="1668801" y="-25837"/>
                  <a:pt x="1817046" y="116682"/>
                  <a:pt x="1812038" y="302012"/>
                </a:cubicBezTo>
                <a:cubicBezTo>
                  <a:pt x="1842881" y="470855"/>
                  <a:pt x="1798480" y="662486"/>
                  <a:pt x="1812038" y="765006"/>
                </a:cubicBezTo>
                <a:cubicBezTo>
                  <a:pt x="1825596" y="867526"/>
                  <a:pt x="1781676" y="1049748"/>
                  <a:pt x="1812038" y="1228000"/>
                </a:cubicBezTo>
                <a:cubicBezTo>
                  <a:pt x="1842400" y="1406252"/>
                  <a:pt x="1801900" y="1637214"/>
                  <a:pt x="1812038" y="1793881"/>
                </a:cubicBezTo>
                <a:cubicBezTo>
                  <a:pt x="1822176" y="1950548"/>
                  <a:pt x="1809425" y="2033074"/>
                  <a:pt x="1812038" y="2231153"/>
                </a:cubicBezTo>
                <a:cubicBezTo>
                  <a:pt x="1814651" y="2429232"/>
                  <a:pt x="1764997" y="2693696"/>
                  <a:pt x="1812038" y="2874200"/>
                </a:cubicBezTo>
                <a:cubicBezTo>
                  <a:pt x="1829895" y="3067579"/>
                  <a:pt x="1677442" y="3182626"/>
                  <a:pt x="1510026" y="3176212"/>
                </a:cubicBezTo>
                <a:cubicBezTo>
                  <a:pt x="1358604" y="3181774"/>
                  <a:pt x="1249010" y="3140837"/>
                  <a:pt x="1143595" y="3176212"/>
                </a:cubicBezTo>
                <a:cubicBezTo>
                  <a:pt x="1038180" y="3211587"/>
                  <a:pt x="856174" y="3149460"/>
                  <a:pt x="716763" y="3176212"/>
                </a:cubicBezTo>
                <a:cubicBezTo>
                  <a:pt x="577352" y="3202964"/>
                  <a:pt x="484320" y="3156015"/>
                  <a:pt x="302012" y="3176212"/>
                </a:cubicBezTo>
                <a:cubicBezTo>
                  <a:pt x="112863" y="3155153"/>
                  <a:pt x="-14731" y="3018976"/>
                  <a:pt x="0" y="2874200"/>
                </a:cubicBezTo>
                <a:cubicBezTo>
                  <a:pt x="-46550" y="2680107"/>
                  <a:pt x="32625" y="2507020"/>
                  <a:pt x="0" y="2334041"/>
                </a:cubicBezTo>
                <a:cubicBezTo>
                  <a:pt x="-32625" y="2161062"/>
                  <a:pt x="44844" y="2003560"/>
                  <a:pt x="0" y="1896769"/>
                </a:cubicBezTo>
                <a:cubicBezTo>
                  <a:pt x="-44844" y="1789978"/>
                  <a:pt x="42243" y="1651671"/>
                  <a:pt x="0" y="1433775"/>
                </a:cubicBezTo>
                <a:cubicBezTo>
                  <a:pt x="-42243" y="1215879"/>
                  <a:pt x="44113" y="1129203"/>
                  <a:pt x="0" y="867893"/>
                </a:cubicBezTo>
                <a:cubicBezTo>
                  <a:pt x="-44113" y="606583"/>
                  <a:pt x="13846" y="470552"/>
                  <a:pt x="0" y="302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14:cNvPr>
              <p14:cNvContentPartPr/>
              <p14:nvPr/>
            </p14:nvContentPartPr>
            <p14:xfrm>
              <a:off x="2562272" y="1539076"/>
              <a:ext cx="435600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72" y="1467436"/>
                <a:ext cx="4427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9BBE-4970-44FC-83BB-B9CD91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UNEMPLOYMENT. (1)      </a:t>
            </a:r>
            <a:r>
              <a:rPr lang="en-US" dirty="0">
                <a:solidFill>
                  <a:schemeClr val="tx1"/>
                </a:solidFill>
                <a:effectLst/>
              </a:rPr>
              <a:t>Pretty similar to poverty one. Synthesis</a:t>
            </a:r>
            <a:endParaRPr lang="es-E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09EA8-87A2-4F4A-A4EE-FE896B2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" y="547312"/>
            <a:ext cx="5936341" cy="449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DCEA-FCDE-46D8-AC72-2A17A799F3D0}"/>
              </a:ext>
            </a:extLst>
          </p:cNvPr>
          <p:cNvSpPr txBox="1"/>
          <p:nvPr/>
        </p:nvSpPr>
        <p:spPr>
          <a:xfrm>
            <a:off x="6609347" y="547312"/>
            <a:ext cx="146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to 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59D4-AA26-43CA-B3DB-493F102C9856}"/>
              </a:ext>
            </a:extLst>
          </p:cNvPr>
          <p:cNvSpPr txBox="1"/>
          <p:nvPr/>
        </p:nvSpPr>
        <p:spPr>
          <a:xfrm>
            <a:off x="6609347" y="103405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of aggregated data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E151-7B02-4648-9726-02A5A501DAE2}"/>
              </a:ext>
            </a:extLst>
          </p:cNvPr>
          <p:cNvSpPr txBox="1"/>
          <p:nvPr/>
        </p:nvSpPr>
        <p:spPr>
          <a:xfrm>
            <a:off x="6609347" y="1729312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columns. Drop rest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8069-5C32-4229-BFE2-D0E9D713F3B4}"/>
              </a:ext>
            </a:extLst>
          </p:cNvPr>
          <p:cNvSpPr txBox="1"/>
          <p:nvPr/>
        </p:nvSpPr>
        <p:spPr>
          <a:xfrm>
            <a:off x="6609347" y="2763803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 to get county name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0ECD3-F9E8-4469-9DF5-5297D6D0D9A7}"/>
              </a:ext>
            </a:extLst>
          </p:cNvPr>
          <p:cNvSpPr txBox="1"/>
          <p:nvPr/>
        </p:nvSpPr>
        <p:spPr>
          <a:xfrm>
            <a:off x="6609347" y="3455261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9679-7A8C-45CF-80F3-4C689B0BA8AF}"/>
              </a:ext>
            </a:extLst>
          </p:cNvPr>
          <p:cNvSpPr txBox="1"/>
          <p:nvPr/>
        </p:nvSpPr>
        <p:spPr>
          <a:xfrm>
            <a:off x="6609347" y="4219000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15AC-B36C-4531-8467-22CEE6987092}"/>
              </a:ext>
            </a:extLst>
          </p:cNvPr>
          <p:cNvSpPr txBox="1"/>
          <p:nvPr/>
        </p:nvSpPr>
        <p:spPr>
          <a:xfrm>
            <a:off x="6609347" y="4729594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DEFINITIVE DATAFRAME READY TO BE LOADED AS SQL in Postgres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EBBBE2-0C48-4E75-96CB-42C79C159C91}"/>
              </a:ext>
            </a:extLst>
          </p:cNvPr>
          <p:cNvGrpSpPr/>
          <p:nvPr/>
        </p:nvGrpSpPr>
        <p:grpSpPr>
          <a:xfrm>
            <a:off x="348918" y="1190203"/>
            <a:ext cx="8515067" cy="2221878"/>
            <a:chOff x="72188" y="1190203"/>
            <a:chExt cx="8515067" cy="2221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664779-DA0C-4676-8261-593027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6300" y="1353758"/>
              <a:ext cx="2500955" cy="2058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6687B-8D9D-41C2-BA50-04928C3F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8" y="1190203"/>
              <a:ext cx="5991726" cy="219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42" y="2571750"/>
            <a:ext cx="2872946" cy="802386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56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313D-AA57-4E10-A80D-5C27A41A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9352"/>
            <a:ext cx="703995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B4BB-3EAB-431C-9F3C-3BEC6F02B0ED}"/>
              </a:ext>
            </a:extLst>
          </p:cNvPr>
          <p:cNvSpPr txBox="1"/>
          <p:nvPr/>
        </p:nvSpPr>
        <p:spPr>
          <a:xfrm>
            <a:off x="784630" y="596377"/>
            <a:ext cx="75747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Description</a:t>
            </a:r>
            <a:endParaRPr lang="en-US" sz="1200" kern="100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 an analysis of incidents of gun violence according to national official statistics throughout the country (239,677)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ilter them for the state of Florida (15,029) 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elate them geospatially (cities, towns and counties) to variables such as income, unemployment and poverty.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New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from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6F0-08ED-434F-852E-10B75F25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6" y="738102"/>
            <a:ext cx="7136372" cy="382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14:cNvPr>
              <p14:cNvContentPartPr/>
              <p14:nvPr/>
            </p14:nvContentPartPr>
            <p14:xfrm>
              <a:off x="914040" y="1664621"/>
              <a:ext cx="6595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1628981"/>
                <a:ext cx="6951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189408" y="3740102"/>
            <a:ext cx="1182532" cy="821355"/>
          </a:xfrm>
          <a:custGeom>
            <a:avLst/>
            <a:gdLst>
              <a:gd name="connsiteX0" fmla="*/ 0 w 1182532"/>
              <a:gd name="connsiteY0" fmla="*/ 136895 h 821355"/>
              <a:gd name="connsiteX1" fmla="*/ 136895 w 1182532"/>
              <a:gd name="connsiteY1" fmla="*/ 0 h 821355"/>
              <a:gd name="connsiteX2" fmla="*/ 609441 w 1182532"/>
              <a:gd name="connsiteY2" fmla="*/ 0 h 821355"/>
              <a:gd name="connsiteX3" fmla="*/ 1045637 w 1182532"/>
              <a:gd name="connsiteY3" fmla="*/ 0 h 821355"/>
              <a:gd name="connsiteX4" fmla="*/ 1182532 w 1182532"/>
              <a:gd name="connsiteY4" fmla="*/ 136895 h 821355"/>
              <a:gd name="connsiteX5" fmla="*/ 1182532 w 1182532"/>
              <a:gd name="connsiteY5" fmla="*/ 684460 h 821355"/>
              <a:gd name="connsiteX6" fmla="*/ 1045637 w 1182532"/>
              <a:gd name="connsiteY6" fmla="*/ 821355 h 821355"/>
              <a:gd name="connsiteX7" fmla="*/ 591266 w 1182532"/>
              <a:gd name="connsiteY7" fmla="*/ 821355 h 821355"/>
              <a:gd name="connsiteX8" fmla="*/ 136895 w 1182532"/>
              <a:gd name="connsiteY8" fmla="*/ 821355 h 821355"/>
              <a:gd name="connsiteX9" fmla="*/ 0 w 1182532"/>
              <a:gd name="connsiteY9" fmla="*/ 684460 h 821355"/>
              <a:gd name="connsiteX10" fmla="*/ 0 w 1182532"/>
              <a:gd name="connsiteY10" fmla="*/ 136895 h 8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532" h="821355" extrusionOk="0">
                <a:moveTo>
                  <a:pt x="0" y="136895"/>
                </a:moveTo>
                <a:cubicBezTo>
                  <a:pt x="-11417" y="54248"/>
                  <a:pt x="57560" y="1400"/>
                  <a:pt x="136895" y="0"/>
                </a:cubicBezTo>
                <a:cubicBezTo>
                  <a:pt x="248454" y="-49650"/>
                  <a:pt x="401582" y="42509"/>
                  <a:pt x="609441" y="0"/>
                </a:cubicBezTo>
                <a:cubicBezTo>
                  <a:pt x="817300" y="-42509"/>
                  <a:pt x="892169" y="14988"/>
                  <a:pt x="1045637" y="0"/>
                </a:cubicBezTo>
                <a:cubicBezTo>
                  <a:pt x="1103876" y="-9501"/>
                  <a:pt x="1188651" y="64214"/>
                  <a:pt x="1182532" y="136895"/>
                </a:cubicBezTo>
                <a:cubicBezTo>
                  <a:pt x="1227070" y="361288"/>
                  <a:pt x="1168773" y="501288"/>
                  <a:pt x="1182532" y="684460"/>
                </a:cubicBezTo>
                <a:cubicBezTo>
                  <a:pt x="1187535" y="751923"/>
                  <a:pt x="1110497" y="830797"/>
                  <a:pt x="1045637" y="821355"/>
                </a:cubicBezTo>
                <a:cubicBezTo>
                  <a:pt x="824221" y="843429"/>
                  <a:pt x="690218" y="784276"/>
                  <a:pt x="591266" y="821355"/>
                </a:cubicBezTo>
                <a:cubicBezTo>
                  <a:pt x="492314" y="858434"/>
                  <a:pt x="362757" y="769631"/>
                  <a:pt x="136895" y="821355"/>
                </a:cubicBezTo>
                <a:cubicBezTo>
                  <a:pt x="59051" y="821227"/>
                  <a:pt x="5032" y="746267"/>
                  <a:pt x="0" y="684460"/>
                </a:cubicBezTo>
                <a:cubicBezTo>
                  <a:pt x="-49125" y="482656"/>
                  <a:pt x="26779" y="310584"/>
                  <a:pt x="0" y="1368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SQL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18DCF-1A57-4CEB-B05C-59876A54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3" y="909972"/>
            <a:ext cx="4268493" cy="347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1356B-BE66-42AA-9CF2-AF96E31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0" y="1330518"/>
            <a:ext cx="2838846" cy="724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554056" y="1317193"/>
            <a:ext cx="1646343" cy="737326"/>
          </a:xfrm>
          <a:custGeom>
            <a:avLst/>
            <a:gdLst>
              <a:gd name="connsiteX0" fmla="*/ 0 w 1646343"/>
              <a:gd name="connsiteY0" fmla="*/ 122890 h 737326"/>
              <a:gd name="connsiteX1" fmla="*/ 122890 w 1646343"/>
              <a:gd name="connsiteY1" fmla="*/ 0 h 737326"/>
              <a:gd name="connsiteX2" fmla="*/ 617756 w 1646343"/>
              <a:gd name="connsiteY2" fmla="*/ 0 h 737326"/>
              <a:gd name="connsiteX3" fmla="*/ 1070604 w 1646343"/>
              <a:gd name="connsiteY3" fmla="*/ 0 h 737326"/>
              <a:gd name="connsiteX4" fmla="*/ 1523453 w 1646343"/>
              <a:gd name="connsiteY4" fmla="*/ 0 h 737326"/>
              <a:gd name="connsiteX5" fmla="*/ 1646343 w 1646343"/>
              <a:gd name="connsiteY5" fmla="*/ 122890 h 737326"/>
              <a:gd name="connsiteX6" fmla="*/ 1646343 w 1646343"/>
              <a:gd name="connsiteY6" fmla="*/ 614436 h 737326"/>
              <a:gd name="connsiteX7" fmla="*/ 1523453 w 1646343"/>
              <a:gd name="connsiteY7" fmla="*/ 737326 h 737326"/>
              <a:gd name="connsiteX8" fmla="*/ 1084610 w 1646343"/>
              <a:gd name="connsiteY8" fmla="*/ 737326 h 737326"/>
              <a:gd name="connsiteX9" fmla="*/ 617756 w 1646343"/>
              <a:gd name="connsiteY9" fmla="*/ 737326 h 737326"/>
              <a:gd name="connsiteX10" fmla="*/ 122890 w 1646343"/>
              <a:gd name="connsiteY10" fmla="*/ 737326 h 737326"/>
              <a:gd name="connsiteX11" fmla="*/ 0 w 1646343"/>
              <a:gd name="connsiteY11" fmla="*/ 614436 h 737326"/>
              <a:gd name="connsiteX12" fmla="*/ 0 w 1646343"/>
              <a:gd name="connsiteY12" fmla="*/ 122890 h 7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343" h="737326" extrusionOk="0">
                <a:moveTo>
                  <a:pt x="0" y="122890"/>
                </a:moveTo>
                <a:cubicBezTo>
                  <a:pt x="-5739" y="51480"/>
                  <a:pt x="43645" y="4269"/>
                  <a:pt x="122890" y="0"/>
                </a:cubicBezTo>
                <a:cubicBezTo>
                  <a:pt x="306051" y="-48513"/>
                  <a:pt x="463673" y="11688"/>
                  <a:pt x="617756" y="0"/>
                </a:cubicBezTo>
                <a:cubicBezTo>
                  <a:pt x="771839" y="-11688"/>
                  <a:pt x="914010" y="2177"/>
                  <a:pt x="1070604" y="0"/>
                </a:cubicBezTo>
                <a:cubicBezTo>
                  <a:pt x="1227198" y="-2177"/>
                  <a:pt x="1390097" y="41932"/>
                  <a:pt x="1523453" y="0"/>
                </a:cubicBezTo>
                <a:cubicBezTo>
                  <a:pt x="1587987" y="-10746"/>
                  <a:pt x="1651260" y="36824"/>
                  <a:pt x="1646343" y="122890"/>
                </a:cubicBezTo>
                <a:cubicBezTo>
                  <a:pt x="1650847" y="325605"/>
                  <a:pt x="1641549" y="440413"/>
                  <a:pt x="1646343" y="614436"/>
                </a:cubicBezTo>
                <a:cubicBezTo>
                  <a:pt x="1644938" y="668907"/>
                  <a:pt x="1587250" y="742986"/>
                  <a:pt x="1523453" y="737326"/>
                </a:cubicBezTo>
                <a:cubicBezTo>
                  <a:pt x="1307346" y="740242"/>
                  <a:pt x="1239733" y="733625"/>
                  <a:pt x="1084610" y="737326"/>
                </a:cubicBezTo>
                <a:cubicBezTo>
                  <a:pt x="929487" y="741027"/>
                  <a:pt x="809163" y="726882"/>
                  <a:pt x="617756" y="737326"/>
                </a:cubicBezTo>
                <a:cubicBezTo>
                  <a:pt x="426349" y="747770"/>
                  <a:pt x="246566" y="736905"/>
                  <a:pt x="122890" y="737326"/>
                </a:cubicBezTo>
                <a:cubicBezTo>
                  <a:pt x="69356" y="723160"/>
                  <a:pt x="8861" y="676592"/>
                  <a:pt x="0" y="614436"/>
                </a:cubicBezTo>
                <a:cubicBezTo>
                  <a:pt x="-40098" y="422540"/>
                  <a:pt x="15445" y="254647"/>
                  <a:pt x="0" y="1228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EF1DC-E719-41FC-8AA9-E35B4266598F}"/>
              </a:ext>
            </a:extLst>
          </p:cNvPr>
          <p:cNvSpPr/>
          <p:nvPr/>
        </p:nvSpPr>
        <p:spPr>
          <a:xfrm>
            <a:off x="5797810" y="2203938"/>
            <a:ext cx="2620290" cy="211016"/>
          </a:xfrm>
          <a:custGeom>
            <a:avLst/>
            <a:gdLst>
              <a:gd name="connsiteX0" fmla="*/ 0 w 2620290"/>
              <a:gd name="connsiteY0" fmla="*/ 35170 h 211016"/>
              <a:gd name="connsiteX1" fmla="*/ 35170 w 2620290"/>
              <a:gd name="connsiteY1" fmla="*/ 0 h 211016"/>
              <a:gd name="connsiteX2" fmla="*/ 596159 w 2620290"/>
              <a:gd name="connsiteY2" fmla="*/ 0 h 211016"/>
              <a:gd name="connsiteX3" fmla="*/ 1080650 w 2620290"/>
              <a:gd name="connsiteY3" fmla="*/ 0 h 211016"/>
              <a:gd name="connsiteX4" fmla="*/ 1539641 w 2620290"/>
              <a:gd name="connsiteY4" fmla="*/ 0 h 211016"/>
              <a:gd name="connsiteX5" fmla="*/ 2075130 w 2620290"/>
              <a:gd name="connsiteY5" fmla="*/ 0 h 211016"/>
              <a:gd name="connsiteX6" fmla="*/ 2585120 w 2620290"/>
              <a:gd name="connsiteY6" fmla="*/ 0 h 211016"/>
              <a:gd name="connsiteX7" fmla="*/ 2620290 w 2620290"/>
              <a:gd name="connsiteY7" fmla="*/ 35170 h 211016"/>
              <a:gd name="connsiteX8" fmla="*/ 2620290 w 2620290"/>
              <a:gd name="connsiteY8" fmla="*/ 175846 h 211016"/>
              <a:gd name="connsiteX9" fmla="*/ 2585120 w 2620290"/>
              <a:gd name="connsiteY9" fmla="*/ 211016 h 211016"/>
              <a:gd name="connsiteX10" fmla="*/ 2075130 w 2620290"/>
              <a:gd name="connsiteY10" fmla="*/ 211016 h 211016"/>
              <a:gd name="connsiteX11" fmla="*/ 1590640 w 2620290"/>
              <a:gd name="connsiteY11" fmla="*/ 211016 h 211016"/>
              <a:gd name="connsiteX12" fmla="*/ 1029651 w 2620290"/>
              <a:gd name="connsiteY12" fmla="*/ 211016 h 211016"/>
              <a:gd name="connsiteX13" fmla="*/ 468662 w 2620290"/>
              <a:gd name="connsiteY13" fmla="*/ 211016 h 211016"/>
              <a:gd name="connsiteX14" fmla="*/ 35170 w 2620290"/>
              <a:gd name="connsiteY14" fmla="*/ 211016 h 211016"/>
              <a:gd name="connsiteX15" fmla="*/ 0 w 2620290"/>
              <a:gd name="connsiteY15" fmla="*/ 175846 h 211016"/>
              <a:gd name="connsiteX16" fmla="*/ 0 w 2620290"/>
              <a:gd name="connsiteY16" fmla="*/ 35170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290" h="211016" extrusionOk="0">
                <a:moveTo>
                  <a:pt x="0" y="35170"/>
                </a:moveTo>
                <a:cubicBezTo>
                  <a:pt x="-755" y="15280"/>
                  <a:pt x="11727" y="1508"/>
                  <a:pt x="35170" y="0"/>
                </a:cubicBezTo>
                <a:cubicBezTo>
                  <a:pt x="218639" y="-5054"/>
                  <a:pt x="384328" y="66131"/>
                  <a:pt x="596159" y="0"/>
                </a:cubicBezTo>
                <a:cubicBezTo>
                  <a:pt x="807990" y="-66131"/>
                  <a:pt x="898582" y="51166"/>
                  <a:pt x="1080650" y="0"/>
                </a:cubicBezTo>
                <a:cubicBezTo>
                  <a:pt x="1262718" y="-51166"/>
                  <a:pt x="1397189" y="37174"/>
                  <a:pt x="1539641" y="0"/>
                </a:cubicBezTo>
                <a:cubicBezTo>
                  <a:pt x="1682093" y="-37174"/>
                  <a:pt x="1819272" y="46093"/>
                  <a:pt x="2075130" y="0"/>
                </a:cubicBezTo>
                <a:cubicBezTo>
                  <a:pt x="2330988" y="-46093"/>
                  <a:pt x="2421584" y="1770"/>
                  <a:pt x="2585120" y="0"/>
                </a:cubicBezTo>
                <a:cubicBezTo>
                  <a:pt x="2607374" y="-4605"/>
                  <a:pt x="2619940" y="16053"/>
                  <a:pt x="2620290" y="35170"/>
                </a:cubicBezTo>
                <a:cubicBezTo>
                  <a:pt x="2620427" y="80733"/>
                  <a:pt x="2607352" y="111991"/>
                  <a:pt x="2620290" y="175846"/>
                </a:cubicBezTo>
                <a:cubicBezTo>
                  <a:pt x="2624073" y="196180"/>
                  <a:pt x="2603972" y="210923"/>
                  <a:pt x="2585120" y="211016"/>
                </a:cubicBezTo>
                <a:cubicBezTo>
                  <a:pt x="2346604" y="264762"/>
                  <a:pt x="2293803" y="195666"/>
                  <a:pt x="2075130" y="211016"/>
                </a:cubicBezTo>
                <a:cubicBezTo>
                  <a:pt x="1856457" y="226366"/>
                  <a:pt x="1769563" y="156828"/>
                  <a:pt x="1590640" y="211016"/>
                </a:cubicBezTo>
                <a:cubicBezTo>
                  <a:pt x="1411717" y="265204"/>
                  <a:pt x="1238445" y="164041"/>
                  <a:pt x="1029651" y="211016"/>
                </a:cubicBezTo>
                <a:cubicBezTo>
                  <a:pt x="820857" y="257991"/>
                  <a:pt x="585068" y="175367"/>
                  <a:pt x="468662" y="211016"/>
                </a:cubicBezTo>
                <a:cubicBezTo>
                  <a:pt x="352256" y="246665"/>
                  <a:pt x="152977" y="205786"/>
                  <a:pt x="35170" y="211016"/>
                </a:cubicBezTo>
                <a:cubicBezTo>
                  <a:pt x="13062" y="208487"/>
                  <a:pt x="-2738" y="191177"/>
                  <a:pt x="0" y="175846"/>
                </a:cubicBezTo>
                <a:cubicBezTo>
                  <a:pt x="-4718" y="117792"/>
                  <a:pt x="13540" y="73709"/>
                  <a:pt x="0" y="351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14:cNvPr>
              <p14:cNvContentPartPr/>
              <p14:nvPr/>
            </p14:nvContentPartPr>
            <p14:xfrm>
              <a:off x="4571474" y="2953025"/>
              <a:ext cx="54684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34" y="2881025"/>
                <a:ext cx="61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14:cNvPr>
              <p14:cNvContentPartPr/>
              <p14:nvPr/>
            </p14:nvContentPartPr>
            <p14:xfrm>
              <a:off x="7759994" y="2250305"/>
              <a:ext cx="35028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354" y="2178665"/>
                <a:ext cx="42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14:cNvPr>
              <p14:cNvContentPartPr/>
              <p14:nvPr/>
            </p14:nvContentPartPr>
            <p14:xfrm>
              <a:off x="1722794" y="1815785"/>
              <a:ext cx="362160" cy="2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154" y="1743785"/>
                <a:ext cx="43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14:cNvPr>
              <p14:cNvContentPartPr/>
              <p14:nvPr/>
            </p14:nvContentPartPr>
            <p14:xfrm>
              <a:off x="7361474" y="1066625"/>
              <a:ext cx="51516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474" y="994625"/>
                <a:ext cx="5868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ACE-5610-435E-A0B9-78219C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Why chosen SQL Postgres over MongoDB in this project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216B0-A3BA-4B96-86A0-D4B105E8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8A74-796B-4764-BD16-B80844EFB73D}"/>
              </a:ext>
            </a:extLst>
          </p:cNvPr>
          <p:cNvSpPr txBox="1"/>
          <p:nvPr/>
        </p:nvSpPr>
        <p:spPr>
          <a:xfrm>
            <a:off x="907171" y="710007"/>
            <a:ext cx="715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raw data was mostly structured in tables already, not document oriented or complex unstructured 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handle with GUI tools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integrity is assured</a:t>
            </a: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or scalability were not critical factors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0EF4C6-5283-4AE6-BA87-624D9D34B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4532"/>
              </p:ext>
            </p:extLst>
          </p:nvPr>
        </p:nvGraphicFramePr>
        <p:xfrm>
          <a:off x="460421" y="3550577"/>
          <a:ext cx="7776408" cy="120777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97768">
                  <a:extLst>
                    <a:ext uri="{9D8B030D-6E8A-4147-A177-3AD203B41FA5}">
                      <a16:colId xmlns:a16="http://schemas.microsoft.com/office/drawing/2014/main" val="4157499469"/>
                    </a:ext>
                  </a:extLst>
                </a:gridCol>
                <a:gridCol w="1465512">
                  <a:extLst>
                    <a:ext uri="{9D8B030D-6E8A-4147-A177-3AD203B41FA5}">
                      <a16:colId xmlns:a16="http://schemas.microsoft.com/office/drawing/2014/main" val="2339789960"/>
                    </a:ext>
                  </a:extLst>
                </a:gridCol>
                <a:gridCol w="1391226">
                  <a:extLst>
                    <a:ext uri="{9D8B030D-6E8A-4147-A177-3AD203B41FA5}">
                      <a16:colId xmlns:a16="http://schemas.microsoft.com/office/drawing/2014/main" val="1283576346"/>
                    </a:ext>
                  </a:extLst>
                </a:gridCol>
                <a:gridCol w="644452">
                  <a:extLst>
                    <a:ext uri="{9D8B030D-6E8A-4147-A177-3AD203B41FA5}">
                      <a16:colId xmlns:a16="http://schemas.microsoft.com/office/drawing/2014/main" val="10021372"/>
                    </a:ext>
                  </a:extLst>
                </a:gridCol>
                <a:gridCol w="1028387">
                  <a:extLst>
                    <a:ext uri="{9D8B030D-6E8A-4147-A177-3AD203B41FA5}">
                      <a16:colId xmlns:a16="http://schemas.microsoft.com/office/drawing/2014/main" val="3511391966"/>
                    </a:ext>
                  </a:extLst>
                </a:gridCol>
                <a:gridCol w="1349063">
                  <a:extLst>
                    <a:ext uri="{9D8B030D-6E8A-4147-A177-3AD203B41FA5}">
                      <a16:colId xmlns:a16="http://schemas.microsoft.com/office/drawing/2014/main" val="2354689123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/ collection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Name in DB</a:t>
                      </a: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Tables / Collections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DB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endParaRPr lang="en-US" sz="100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0029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Florida_Gun_Violence_detail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gundetailfl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incident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02068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Florida_Gun_Violence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gunsfl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county or city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  <a:endParaRPr lang="en-US" sz="1000" b="0" kern="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9008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76559C-E1A4-41A0-8ACA-E11BE174F944}"/>
              </a:ext>
            </a:extLst>
          </p:cNvPr>
          <p:cNvSpPr txBox="1"/>
          <p:nvPr/>
        </p:nvSpPr>
        <p:spPr>
          <a:xfrm>
            <a:off x="381000" y="30692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 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s-E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2980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49" y="3390961"/>
            <a:ext cx="4338535" cy="41148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82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6CB5E-4C84-4CA9-830E-865CF250D581}"/>
              </a:ext>
            </a:extLst>
          </p:cNvPr>
          <p:cNvSpPr txBox="1"/>
          <p:nvPr/>
        </p:nvSpPr>
        <p:spPr>
          <a:xfrm>
            <a:off x="649224" y="606290"/>
            <a:ext cx="3557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r>
              <a:rPr kumimoji="0" lang="fr-F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. 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DBCF1-BF14-4DC1-A586-D0D0E97A17AE}"/>
              </a:ext>
            </a:extLst>
          </p:cNvPr>
          <p:cNvSpPr txBox="1"/>
          <p:nvPr/>
        </p:nvSpPr>
        <p:spPr>
          <a:xfrm>
            <a:off x="633984" y="1128815"/>
            <a:ext cx="744321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Obtaining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table and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inserting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from "gunviolencearchive.org"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gun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 USA.</a:t>
            </a: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converting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df.to_html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marL="285750" indent="-285750">
              <a:spcAft>
                <a:spcPts val="1200"/>
              </a:spcAft>
              <a:buBlip>
                <a:blip r:embed="rId2"/>
              </a:buBlip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webpage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page 'http://www.gunviolencearchive.org/incident/' and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respective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incident_id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"-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New table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gundetailfl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9286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(2)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Jupyter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CCCDD-1F21-4ED3-86A7-72D34EF5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42"/>
          <a:stretch/>
        </p:blipFill>
        <p:spPr>
          <a:xfrm>
            <a:off x="146304" y="713232"/>
            <a:ext cx="6364404" cy="22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7B696-0B29-4207-9757-8C4D7F00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3236840"/>
            <a:ext cx="6364404" cy="1417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740051" y="3668795"/>
            <a:ext cx="1872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data to 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740051" y="890539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source from ‘gunviolencearchive.org’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BCF8C1-8E6F-426C-BF13-C8B2AE7CF96C}"/>
                  </a:ext>
                </a:extLst>
              </p14:cNvPr>
              <p14:cNvContentPartPr/>
              <p14:nvPr/>
            </p14:nvContentPartPr>
            <p14:xfrm>
              <a:off x="1215504" y="995112"/>
              <a:ext cx="1965600" cy="4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BCF8C1-8E6F-426C-BF13-C8B2AE7CF9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504" y="923112"/>
                <a:ext cx="2037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A2460B-9B8B-404E-8029-BE2D4E93409E}"/>
                  </a:ext>
                </a:extLst>
              </p14:cNvPr>
              <p14:cNvContentPartPr/>
              <p14:nvPr/>
            </p14:nvContentPartPr>
            <p14:xfrm>
              <a:off x="2349504" y="3363552"/>
              <a:ext cx="1644480" cy="2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A2460B-9B8B-404E-8029-BE2D4E9340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3504" y="3291552"/>
                <a:ext cx="1716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C21A21-5FA3-413B-BEF2-E8974D1449D3}"/>
                  </a:ext>
                </a:extLst>
              </p14:cNvPr>
              <p14:cNvContentPartPr/>
              <p14:nvPr/>
            </p14:nvContentPartPr>
            <p14:xfrm>
              <a:off x="1782864" y="3721032"/>
              <a:ext cx="21852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C21A21-5FA3-413B-BEF2-E8974D1449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864" y="3649032"/>
                <a:ext cx="290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8DD3FD-A9BC-4679-97C7-3E6D0C1EAE7A}"/>
                  </a:ext>
                </a:extLst>
              </p14:cNvPr>
              <p14:cNvContentPartPr/>
              <p14:nvPr/>
            </p14:nvContentPartPr>
            <p14:xfrm>
              <a:off x="1773864" y="4058712"/>
              <a:ext cx="209160" cy="3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8DD3FD-A9BC-4679-97C7-3E6D0C1EA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7864" y="3986712"/>
                <a:ext cx="280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2021D2-1766-4EA3-83CC-8890D6D28215}"/>
                  </a:ext>
                </a:extLst>
              </p14:cNvPr>
              <p14:cNvContentPartPr/>
              <p14:nvPr/>
            </p14:nvContentPartPr>
            <p14:xfrm>
              <a:off x="1800864" y="4498272"/>
              <a:ext cx="25488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2021D2-1766-4EA3-83CC-8890D6D282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5224" y="4426632"/>
                <a:ext cx="3265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70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(3)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Jupyter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740051" y="4001767"/>
            <a:ext cx="187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 in SQL database</a:t>
            </a: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df.to_sql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740051" y="97351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html created in current working directory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9114D-22D4-4CC0-A1A0-DBEB12C8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58368"/>
            <a:ext cx="6073243" cy="4137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F37AB0-8220-43DB-A5B5-288638BA1247}"/>
                  </a:ext>
                </a:extLst>
              </p14:cNvPr>
              <p14:cNvContentPartPr/>
              <p14:nvPr/>
            </p14:nvContentPartPr>
            <p14:xfrm>
              <a:off x="1462824" y="950472"/>
              <a:ext cx="1809720" cy="4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F37AB0-8220-43DB-A5B5-288638BA1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184" y="878832"/>
                <a:ext cx="1881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E7B9CF-5837-4A87-B56C-1A90E88FAEC7}"/>
                  </a:ext>
                </a:extLst>
              </p14:cNvPr>
              <p14:cNvContentPartPr/>
              <p14:nvPr/>
            </p14:nvContentPartPr>
            <p14:xfrm>
              <a:off x="1170144" y="4251312"/>
              <a:ext cx="1201320" cy="2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E7B9CF-5837-4A87-B56C-1A90E88FA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4144" y="4179312"/>
                <a:ext cx="12729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61E3E-436E-4689-92B8-90A1134A7EAB}"/>
                  </a:ext>
                </a:extLst>
              </p14:cNvPr>
              <p14:cNvContentPartPr/>
              <p14:nvPr/>
            </p14:nvContentPartPr>
            <p14:xfrm>
              <a:off x="2258064" y="4717872"/>
              <a:ext cx="969480" cy="1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61E3E-436E-4689-92B8-90A1134A7E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2424" y="4645872"/>
                <a:ext cx="1041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F3E1FD-9F28-4579-AA7E-69DC72181170}"/>
                  </a:ext>
                </a:extLst>
              </p14:cNvPr>
              <p14:cNvContentPartPr/>
              <p14:nvPr/>
            </p14:nvContentPartPr>
            <p14:xfrm>
              <a:off x="1736784" y="4690152"/>
              <a:ext cx="419760" cy="28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F3E1FD-9F28-4579-AA7E-69DC721811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1144" y="4618512"/>
                <a:ext cx="491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BAE595-621F-4BC6-8493-1C12806350CA}"/>
                  </a:ext>
                </a:extLst>
              </p14:cNvPr>
              <p14:cNvContentPartPr/>
              <p14:nvPr/>
            </p14:nvContentPartPr>
            <p14:xfrm>
              <a:off x="1983744" y="1417032"/>
              <a:ext cx="1710360" cy="1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BAE595-621F-4BC6-8493-1C12806350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7744" y="1345392"/>
                <a:ext cx="1782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E76B17-9528-401D-BE82-DF8F57278964}"/>
                  </a:ext>
                </a:extLst>
              </p14:cNvPr>
              <p14:cNvContentPartPr/>
              <p14:nvPr/>
            </p14:nvContentPartPr>
            <p14:xfrm>
              <a:off x="3913344" y="1285992"/>
              <a:ext cx="2098080" cy="49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E76B17-9528-401D-BE82-DF8F572789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7704" y="1213992"/>
                <a:ext cx="216972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5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(4)    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new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html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page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created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from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dataframe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and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6074304" y="3483860"/>
            <a:ext cx="1872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 opened in browser detail with html table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6074304" y="1820273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html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B9BED-2844-4E9A-899A-76B0B5D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636450"/>
            <a:ext cx="4764941" cy="1750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F9A88C-04BC-4232-B029-A0CF52214B60}"/>
                  </a:ext>
                </a:extLst>
              </p14:cNvPr>
              <p14:cNvContentPartPr/>
              <p14:nvPr/>
            </p14:nvContentPartPr>
            <p14:xfrm>
              <a:off x="877536" y="2111760"/>
              <a:ext cx="1034280" cy="3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F9A88C-04BC-4232-B029-A0CF52214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36" y="2039760"/>
                <a:ext cx="1105920" cy="1810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7D48693-2C2F-4BAA-966C-4078F4BC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7" y="2411289"/>
            <a:ext cx="5089186" cy="26298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CD46EF-4443-405E-A9E3-24DBBECB463C}"/>
                  </a:ext>
                </a:extLst>
              </p14:cNvPr>
              <p14:cNvContentPartPr/>
              <p14:nvPr/>
            </p14:nvContentPartPr>
            <p14:xfrm>
              <a:off x="2340504" y="3153312"/>
              <a:ext cx="1406880" cy="47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CD46EF-4443-405E-A9E3-24DBBECB46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504" y="3081672"/>
                <a:ext cx="1478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115E0C-B7AF-4B1F-9F8B-F9F9C31F7E26}"/>
                  </a:ext>
                </a:extLst>
              </p14:cNvPr>
              <p14:cNvContentPartPr/>
              <p14:nvPr/>
            </p14:nvContentPartPr>
            <p14:xfrm>
              <a:off x="584784" y="3144312"/>
              <a:ext cx="20052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115E0C-B7AF-4B1F-9F8B-F9F9C31F7E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784" y="3072672"/>
                <a:ext cx="27216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62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(5)   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gun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incident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example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opened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E3BB-4E4F-491B-BB05-44C78AD9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3" y="608012"/>
            <a:ext cx="4523140" cy="4361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69820E-DAA8-4AFE-9D40-39F20F8C1E22}"/>
                  </a:ext>
                </a:extLst>
              </p14:cNvPr>
              <p14:cNvContentPartPr/>
              <p14:nvPr/>
            </p14:nvContentPartPr>
            <p14:xfrm>
              <a:off x="1243224" y="849672"/>
              <a:ext cx="1014840" cy="2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69820E-DAA8-4AFE-9D40-39F20F8C1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7584" y="778032"/>
                <a:ext cx="108648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32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1. (6)    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SQL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detail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of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 2nd table ‘</a:t>
            </a:r>
            <a:r>
              <a:rPr lang="es-ES" sz="1400" kern="0" dirty="0" err="1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gundetailfl</a:t>
            </a:r>
            <a:r>
              <a:rPr lang="es-ES" sz="1400" kern="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Arial"/>
              </a:rPr>
              <a:t>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F6C20-C33F-4E39-B151-7CD4CA3C9FBD}"/>
              </a:ext>
            </a:extLst>
          </p:cNvPr>
          <p:cNvSpPr txBox="1"/>
          <p:nvPr/>
        </p:nvSpPr>
        <p:spPr>
          <a:xfrm>
            <a:off x="5666109" y="2433250"/>
            <a:ext cx="292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Records shown with query tool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14FCC-FD00-438D-A51D-B3AC4F02671E}"/>
              </a:ext>
            </a:extLst>
          </p:cNvPr>
          <p:cNvSpPr txBox="1"/>
          <p:nvPr/>
        </p:nvSpPr>
        <p:spPr>
          <a:xfrm>
            <a:off x="7010400" y="988375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tables in SQL database ‘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gun_FL_db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19DB5A-57B0-4DDA-A1DF-1A1DF1428771}"/>
              </a:ext>
            </a:extLst>
          </p:cNvPr>
          <p:cNvGrpSpPr/>
          <p:nvPr/>
        </p:nvGrpSpPr>
        <p:grpSpPr>
          <a:xfrm>
            <a:off x="345821" y="646193"/>
            <a:ext cx="5961888" cy="1353536"/>
            <a:chOff x="382603" y="663693"/>
            <a:chExt cx="6740051" cy="169027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230DAB-D38B-4A9C-9537-233BF021B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603" y="663693"/>
              <a:ext cx="6740051" cy="16902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758767-939F-4686-B47F-CDCBF30BD0A0}"/>
                    </a:ext>
                  </a:extLst>
                </p14:cNvPr>
                <p14:cNvContentPartPr/>
                <p14:nvPr/>
              </p14:nvContentPartPr>
              <p14:xfrm>
                <a:off x="897844" y="1875324"/>
                <a:ext cx="438119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758767-939F-4686-B47F-CDCBF30BD0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7164" y="1786074"/>
                  <a:ext cx="519071" cy="220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F1986C-8506-44AD-B18A-60D022D919EB}"/>
                    </a:ext>
                  </a:extLst>
                </p14:cNvPr>
                <p14:cNvContentPartPr/>
                <p14:nvPr/>
              </p14:nvContentPartPr>
              <p14:xfrm>
                <a:off x="2082384" y="1508832"/>
                <a:ext cx="273600" cy="3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F1986C-8506-44AD-B18A-60D022D919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1670" y="1418393"/>
                  <a:ext cx="354621" cy="21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3A77CE-C144-4B9B-BEE3-3C0A329C4797}"/>
                    </a:ext>
                  </a:extLst>
                </p14:cNvPr>
                <p14:cNvContentPartPr/>
                <p14:nvPr/>
              </p14:nvContentPartPr>
              <p14:xfrm>
                <a:off x="2082384" y="1392376"/>
                <a:ext cx="484200" cy="2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3A77CE-C144-4B9B-BEE3-3C0A329C4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2102" y="1303444"/>
                  <a:ext cx="565171" cy="20423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0D9F28B-D410-4EAB-B844-80A9254AC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568" y="1848302"/>
            <a:ext cx="5060604" cy="3224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E83A9F-0701-48C6-AA61-672783E23F39}"/>
                  </a:ext>
                </a:extLst>
              </p14:cNvPr>
              <p14:cNvContentPartPr/>
              <p14:nvPr/>
            </p14:nvContentPartPr>
            <p14:xfrm>
              <a:off x="685224" y="2803032"/>
              <a:ext cx="361800" cy="41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E83A9F-0701-48C6-AA61-672783E23F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224" y="2731392"/>
                <a:ext cx="433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C79EF0-BC42-47F8-B067-410AC8BF4581}"/>
                  </a:ext>
                </a:extLst>
              </p14:cNvPr>
              <p14:cNvContentPartPr/>
              <p14:nvPr/>
            </p14:nvContentPartPr>
            <p14:xfrm>
              <a:off x="932544" y="4662792"/>
              <a:ext cx="3837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C79EF0-BC42-47F8-B067-410AC8BF45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544" y="4591152"/>
                <a:ext cx="455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15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(1)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D5B4-DA98-4080-9536-BF4D1AEE003A}"/>
              </a:ext>
            </a:extLst>
          </p:cNvPr>
          <p:cNvSpPr txBox="1"/>
          <p:nvPr/>
        </p:nvSpPr>
        <p:spPr>
          <a:xfrm>
            <a:off x="1154874" y="730134"/>
            <a:ext cx="68342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Datasets used obtained from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Kaggle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https://www.kaggle.com/ericking310/us-gun-violence</a:t>
            </a:r>
            <a:endParaRPr lang="en-US" sz="800" u="sng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https://www.gunviolencearchive.org</a:t>
            </a:r>
            <a:endParaRPr lang="en-US" sz="1000" u="sng" kern="10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 Census Bureau: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Median </a:t>
            </a: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Household Income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by Town:</a:t>
            </a: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http://data.ctdata.org/dataset/median-household-income-by-town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028950" marR="0" indent="-252095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AGRICULTURE, Economic Research Service: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none" strike="noStrike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Poverty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Statistics: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6"/>
              </a:rPr>
              <a:t>https://www.ers.usda.gov/webdocs/DataFiles/48747/PovertyEstimates.xls?v=1975.4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indent="-2463800" latinLnBrk="1"/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7"/>
              </a:rPr>
              <a:t>https://www.ers.usda.gov/data-products/county-level-data-sets/download-data/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5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LABOR, Bureau of Labor Statistics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17145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Unemployment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Labor force data by county, 2019: 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8"/>
              </a:rPr>
              <a:t>https://www.bls.gov/lau/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9"/>
              </a:rPr>
              <a:t>https://www.bls.gov/lau/#tables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https://www.ers.usda.gov/webdocs/DataFiles/48747/Unemployment.xls?v=1975.4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28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Results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050" y="3777167"/>
            <a:ext cx="4338535" cy="41148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5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2. (1)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B902D-4326-48D0-AFF7-D8350CA58AD3}"/>
              </a:ext>
            </a:extLst>
          </p:cNvPr>
          <p:cNvSpPr txBox="1"/>
          <p:nvPr/>
        </p:nvSpPr>
        <p:spPr>
          <a:xfrm>
            <a:off x="649224" y="606290"/>
            <a:ext cx="3441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673BA-0A48-4B20-8D86-C99A0747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6" y="329184"/>
            <a:ext cx="3775342" cy="48143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3DB944-C55B-4DA4-97DA-B11BDFAD01B2}"/>
              </a:ext>
            </a:extLst>
          </p:cNvPr>
          <p:cNvSpPr txBox="1"/>
          <p:nvPr/>
        </p:nvSpPr>
        <p:spPr>
          <a:xfrm>
            <a:off x="549674" y="1956501"/>
            <a:ext cx="3345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.csv updated as result from our definitive </a:t>
            </a:r>
            <a:r>
              <a:rPr lang="en-US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SQL table 1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6BBFE-56B5-42D6-812A-B78792E78B2B}"/>
              </a:ext>
            </a:extLst>
          </p:cNvPr>
          <p:cNvSpPr txBox="1"/>
          <p:nvPr/>
        </p:nvSpPr>
        <p:spPr>
          <a:xfrm>
            <a:off x="549674" y="2560373"/>
            <a:ext cx="334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 by number of people killed, descending</a:t>
            </a:r>
          </a:p>
          <a:p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1A014-D4F3-4A22-AF2D-A9C85311238E}"/>
              </a:ext>
            </a:extLst>
          </p:cNvPr>
          <p:cNvSpPr txBox="1"/>
          <p:nvPr/>
        </p:nvSpPr>
        <p:spPr>
          <a:xfrm>
            <a:off x="549674" y="3290877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plotting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B4709-0260-4CDB-A7C3-760308642255}"/>
                  </a:ext>
                </a:extLst>
              </p14:cNvPr>
              <p14:cNvContentPartPr/>
              <p14:nvPr/>
            </p14:nvContentPartPr>
            <p14:xfrm>
              <a:off x="6519024" y="2677392"/>
              <a:ext cx="1608840" cy="5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B4709-0260-4CDB-A7C3-760308642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024" y="2605752"/>
                <a:ext cx="1680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3D83AF-A841-4A3D-8CDB-20D3D165EC92}"/>
                  </a:ext>
                </a:extLst>
              </p14:cNvPr>
              <p14:cNvContentPartPr/>
              <p14:nvPr/>
            </p14:nvContentPartPr>
            <p14:xfrm>
              <a:off x="6436584" y="3022272"/>
              <a:ext cx="534240" cy="2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3D83AF-A841-4A3D-8CDB-20D3D165EC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0944" y="2950632"/>
                <a:ext cx="605880" cy="166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5E33A2-ACFE-4BAF-BFA2-2F5F8011C05C}"/>
              </a:ext>
            </a:extLst>
          </p:cNvPr>
          <p:cNvSpPr/>
          <p:nvPr/>
        </p:nvSpPr>
        <p:spPr>
          <a:xfrm>
            <a:off x="6519024" y="3465576"/>
            <a:ext cx="451800" cy="167636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29CBE-4473-47FF-96CB-AE73B8CB2E8A}"/>
              </a:ext>
            </a:extLst>
          </p:cNvPr>
          <p:cNvSpPr txBox="1"/>
          <p:nvPr/>
        </p:nvSpPr>
        <p:spPr>
          <a:xfrm>
            <a:off x="549674" y="4017245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killing gun violence incidents in Florida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2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C93-2F88-4309-96A4-F492A1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BONUS 2. (2)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08A41-3A60-4A8E-A364-6F582F7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B902D-4326-48D0-AFF7-D8350CA58AD3}"/>
              </a:ext>
            </a:extLst>
          </p:cNvPr>
          <p:cNvSpPr txBox="1"/>
          <p:nvPr/>
        </p:nvSpPr>
        <p:spPr>
          <a:xfrm>
            <a:off x="2222508" y="184689"/>
            <a:ext cx="6290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DB944-C55B-4DA4-97DA-B11BDFAD01B2}"/>
              </a:ext>
            </a:extLst>
          </p:cNvPr>
          <p:cNvSpPr txBox="1"/>
          <p:nvPr/>
        </p:nvSpPr>
        <p:spPr>
          <a:xfrm>
            <a:off x="5011946" y="730704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needed column with country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6BBFE-56B5-42D6-812A-B78792E78B2B}"/>
              </a:ext>
            </a:extLst>
          </p:cNvPr>
          <p:cNvSpPr txBox="1"/>
          <p:nvPr/>
        </p:nvSpPr>
        <p:spPr>
          <a:xfrm>
            <a:off x="5011946" y="1157783"/>
            <a:ext cx="3345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1A014-D4F3-4A22-AF2D-A9C85311238E}"/>
              </a:ext>
            </a:extLst>
          </p:cNvPr>
          <p:cNvSpPr txBox="1"/>
          <p:nvPr/>
        </p:nvSpPr>
        <p:spPr>
          <a:xfrm>
            <a:off x="5011946" y="1869560"/>
            <a:ext cx="3345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variables to plot and make a marker layer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4A5F4-D986-456D-988D-61C69DD1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1" y="719946"/>
            <a:ext cx="4004369" cy="40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DA3A2-9457-4B84-B2A3-EFAAC368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52394-6E73-4BB8-856B-058709CB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97" y="841959"/>
            <a:ext cx="5239811" cy="40261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A45F5A-541B-467B-932F-D2501768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Autofit/>
          </a:bodyPr>
          <a:lstStyle/>
          <a:p>
            <a:r>
              <a:rPr lang="es-ES" sz="2000" dirty="0"/>
              <a:t>BONUS 2. (3)</a:t>
            </a:r>
            <a:endParaRPr lang="es-ES" sz="1400" kern="0" dirty="0">
              <a:solidFill>
                <a:srgbClr val="0070C0"/>
              </a:solidFill>
              <a:effectLst/>
              <a:ea typeface="Verdana" panose="020B0604030504040204" pitchFamily="34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A5099-649C-4ACF-A4FE-A97D069F6AF5}"/>
              </a:ext>
            </a:extLst>
          </p:cNvPr>
          <p:cNvSpPr txBox="1"/>
          <p:nvPr/>
        </p:nvSpPr>
        <p:spPr>
          <a:xfrm>
            <a:off x="2222508" y="184689"/>
            <a:ext cx="6290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Plot map with top five shooting incidents in Florida with GMAPS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01758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(2). Final datasets used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C4AB-805F-402D-913C-7D1417F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81355"/>
            <a:ext cx="8188806" cy="2388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BONUS 1. </a:t>
            </a:r>
            <a:r>
              <a:rPr kumimoji="0" lang="fr-F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TABLE 2 </a:t>
            </a:r>
            <a:r>
              <a:rPr kumimoji="0" lang="fr-F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Florida_Gun_Violence_detail</a:t>
            </a:r>
            <a:endParaRPr kumimoji="0" lang="en-U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BONUS 2. </a:t>
            </a:r>
            <a:r>
              <a:rPr kumimoji="0" lang="en-US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Arial"/>
                <a:sym typeface="Arial"/>
              </a:rPr>
              <a:t>Plot_gmaps_with_main_incidents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178308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8A2C-D4F9-40B7-897B-BC1F67A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70021"/>
            <a:ext cx="6446222" cy="30282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83796-B0C4-4B93-A2E3-DD862CD4C969}"/>
              </a:ext>
            </a:extLst>
          </p:cNvPr>
          <p:cNvSpPr/>
          <p:nvPr/>
        </p:nvSpPr>
        <p:spPr>
          <a:xfrm>
            <a:off x="1519417" y="2000680"/>
            <a:ext cx="1409413" cy="327511"/>
          </a:xfrm>
          <a:custGeom>
            <a:avLst/>
            <a:gdLst>
              <a:gd name="connsiteX0" fmla="*/ 0 w 1409413"/>
              <a:gd name="connsiteY0" fmla="*/ 54586 h 327511"/>
              <a:gd name="connsiteX1" fmla="*/ 54586 w 1409413"/>
              <a:gd name="connsiteY1" fmla="*/ 0 h 327511"/>
              <a:gd name="connsiteX2" fmla="*/ 514004 w 1409413"/>
              <a:gd name="connsiteY2" fmla="*/ 0 h 327511"/>
              <a:gd name="connsiteX3" fmla="*/ 934416 w 1409413"/>
              <a:gd name="connsiteY3" fmla="*/ 0 h 327511"/>
              <a:gd name="connsiteX4" fmla="*/ 1354827 w 1409413"/>
              <a:gd name="connsiteY4" fmla="*/ 0 h 327511"/>
              <a:gd name="connsiteX5" fmla="*/ 1409413 w 1409413"/>
              <a:gd name="connsiteY5" fmla="*/ 54586 h 327511"/>
              <a:gd name="connsiteX6" fmla="*/ 1409413 w 1409413"/>
              <a:gd name="connsiteY6" fmla="*/ 272925 h 327511"/>
              <a:gd name="connsiteX7" fmla="*/ 1354827 w 1409413"/>
              <a:gd name="connsiteY7" fmla="*/ 327511 h 327511"/>
              <a:gd name="connsiteX8" fmla="*/ 947418 w 1409413"/>
              <a:gd name="connsiteY8" fmla="*/ 327511 h 327511"/>
              <a:gd name="connsiteX9" fmla="*/ 514004 w 1409413"/>
              <a:gd name="connsiteY9" fmla="*/ 327511 h 327511"/>
              <a:gd name="connsiteX10" fmla="*/ 54586 w 1409413"/>
              <a:gd name="connsiteY10" fmla="*/ 327511 h 327511"/>
              <a:gd name="connsiteX11" fmla="*/ 0 w 1409413"/>
              <a:gd name="connsiteY11" fmla="*/ 272925 h 327511"/>
              <a:gd name="connsiteX12" fmla="*/ 0 w 1409413"/>
              <a:gd name="connsiteY12" fmla="*/ 54586 h 3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9413" h="327511" extrusionOk="0">
                <a:moveTo>
                  <a:pt x="0" y="54586"/>
                </a:moveTo>
                <a:cubicBezTo>
                  <a:pt x="-1817" y="23318"/>
                  <a:pt x="16780" y="2875"/>
                  <a:pt x="54586" y="0"/>
                </a:cubicBezTo>
                <a:cubicBezTo>
                  <a:pt x="231748" y="-48677"/>
                  <a:pt x="417526" y="20516"/>
                  <a:pt x="514004" y="0"/>
                </a:cubicBezTo>
                <a:cubicBezTo>
                  <a:pt x="610482" y="-20516"/>
                  <a:pt x="788773" y="7947"/>
                  <a:pt x="934416" y="0"/>
                </a:cubicBezTo>
                <a:cubicBezTo>
                  <a:pt x="1080059" y="-7947"/>
                  <a:pt x="1239993" y="32658"/>
                  <a:pt x="1354827" y="0"/>
                </a:cubicBezTo>
                <a:cubicBezTo>
                  <a:pt x="1382470" y="-8066"/>
                  <a:pt x="1411125" y="18103"/>
                  <a:pt x="1409413" y="54586"/>
                </a:cubicBezTo>
                <a:cubicBezTo>
                  <a:pt x="1421699" y="152529"/>
                  <a:pt x="1398996" y="223053"/>
                  <a:pt x="1409413" y="272925"/>
                </a:cubicBezTo>
                <a:cubicBezTo>
                  <a:pt x="1408823" y="297447"/>
                  <a:pt x="1381856" y="331844"/>
                  <a:pt x="1354827" y="327511"/>
                </a:cubicBezTo>
                <a:cubicBezTo>
                  <a:pt x="1229007" y="349010"/>
                  <a:pt x="1078839" y="303419"/>
                  <a:pt x="947418" y="327511"/>
                </a:cubicBezTo>
                <a:cubicBezTo>
                  <a:pt x="815997" y="351603"/>
                  <a:pt x="680511" y="300417"/>
                  <a:pt x="514004" y="327511"/>
                </a:cubicBezTo>
                <a:cubicBezTo>
                  <a:pt x="347497" y="354605"/>
                  <a:pt x="175491" y="291641"/>
                  <a:pt x="54586" y="327511"/>
                </a:cubicBezTo>
                <a:cubicBezTo>
                  <a:pt x="24909" y="327046"/>
                  <a:pt x="1700" y="301976"/>
                  <a:pt x="0" y="272925"/>
                </a:cubicBezTo>
                <a:cubicBezTo>
                  <a:pt x="-11195" y="197216"/>
                  <a:pt x="15474" y="126932"/>
                  <a:pt x="0" y="545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/>
          <p:nvPr/>
        </p:nvCxnSpPr>
        <p:spPr>
          <a:xfrm>
            <a:off x="2928830" y="2158809"/>
            <a:ext cx="17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FBE83-BEC6-4612-906A-7F865735BDDA}"/>
              </a:ext>
            </a:extLst>
          </p:cNvPr>
          <p:cNvSpPr txBox="1"/>
          <p:nvPr/>
        </p:nvSpPr>
        <p:spPr>
          <a:xfrm>
            <a:off x="4654502" y="1849393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needed to later use: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pd.read_excel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F1B2CE-06B6-4FDB-A075-5140678373A2}"/>
              </a:ext>
            </a:extLst>
          </p:cNvPr>
          <p:cNvSpPr/>
          <p:nvPr/>
        </p:nvSpPr>
        <p:spPr>
          <a:xfrm>
            <a:off x="6614662" y="2375407"/>
            <a:ext cx="191841" cy="1419489"/>
          </a:xfrm>
          <a:custGeom>
            <a:avLst/>
            <a:gdLst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  <a:gd name="connsiteX7" fmla="*/ 0 w 191841"/>
              <a:gd name="connsiteY7" fmla="*/ 917936 h 1419489"/>
              <a:gd name="connsiteX8" fmla="*/ 0 w 191841"/>
              <a:gd name="connsiteY8" fmla="*/ 473163 h 1419489"/>
              <a:gd name="connsiteX9" fmla="*/ 0 w 191841"/>
              <a:gd name="connsiteY9" fmla="*/ 0 h 1419489"/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41" h="1419489" stroke="0" extrusionOk="0">
                <a:moveTo>
                  <a:pt x="0" y="0"/>
                </a:moveTo>
                <a:cubicBezTo>
                  <a:pt x="35052" y="-11056"/>
                  <a:pt x="87230" y="71171"/>
                  <a:pt x="95921" y="151679"/>
                </a:cubicBezTo>
                <a:cubicBezTo>
                  <a:pt x="107324" y="298014"/>
                  <a:pt x="67759" y="411076"/>
                  <a:pt x="95921" y="558065"/>
                </a:cubicBezTo>
                <a:cubicBezTo>
                  <a:pt x="94741" y="640938"/>
                  <a:pt x="135989" y="715649"/>
                  <a:pt x="191842" y="709744"/>
                </a:cubicBezTo>
                <a:cubicBezTo>
                  <a:pt x="139127" y="730178"/>
                  <a:pt x="94177" y="772035"/>
                  <a:pt x="95921" y="861423"/>
                </a:cubicBezTo>
                <a:cubicBezTo>
                  <a:pt x="136423" y="1002021"/>
                  <a:pt x="54307" y="1070266"/>
                  <a:pt x="95921" y="1267810"/>
                </a:cubicBezTo>
                <a:cubicBezTo>
                  <a:pt x="92912" y="1354413"/>
                  <a:pt x="52855" y="1418339"/>
                  <a:pt x="0" y="1419489"/>
                </a:cubicBezTo>
                <a:cubicBezTo>
                  <a:pt x="-31192" y="1305740"/>
                  <a:pt x="26779" y="1155657"/>
                  <a:pt x="0" y="917936"/>
                </a:cubicBezTo>
                <a:cubicBezTo>
                  <a:pt x="-26779" y="680215"/>
                  <a:pt x="17219" y="595688"/>
                  <a:pt x="0" y="473163"/>
                </a:cubicBezTo>
                <a:cubicBezTo>
                  <a:pt x="-17219" y="350638"/>
                  <a:pt x="25677" y="206359"/>
                  <a:pt x="0" y="0"/>
                </a:cubicBezTo>
                <a:close/>
              </a:path>
              <a:path w="191841" h="1419489" fill="none" extrusionOk="0">
                <a:moveTo>
                  <a:pt x="0" y="0"/>
                </a:moveTo>
                <a:cubicBezTo>
                  <a:pt x="36724" y="669"/>
                  <a:pt x="98489" y="63279"/>
                  <a:pt x="95921" y="151679"/>
                </a:cubicBezTo>
                <a:cubicBezTo>
                  <a:pt x="120025" y="299891"/>
                  <a:pt x="80140" y="390486"/>
                  <a:pt x="95921" y="558065"/>
                </a:cubicBezTo>
                <a:cubicBezTo>
                  <a:pt x="99579" y="649078"/>
                  <a:pt x="136722" y="710875"/>
                  <a:pt x="191842" y="709744"/>
                </a:cubicBezTo>
                <a:cubicBezTo>
                  <a:pt x="141171" y="696563"/>
                  <a:pt x="90785" y="777362"/>
                  <a:pt x="95921" y="861423"/>
                </a:cubicBezTo>
                <a:cubicBezTo>
                  <a:pt x="109697" y="998566"/>
                  <a:pt x="61854" y="1079878"/>
                  <a:pt x="95921" y="1267810"/>
                </a:cubicBezTo>
                <a:cubicBezTo>
                  <a:pt x="97158" y="1355492"/>
                  <a:pt x="62245" y="1422733"/>
                  <a:pt x="0" y="1419489"/>
                </a:cubicBezTo>
              </a:path>
              <a:path w="191841" h="1419489" fill="none" stroke="0" extrusionOk="0">
                <a:moveTo>
                  <a:pt x="0" y="0"/>
                </a:moveTo>
                <a:cubicBezTo>
                  <a:pt x="59646" y="20718"/>
                  <a:pt x="100706" y="63181"/>
                  <a:pt x="95921" y="151679"/>
                </a:cubicBezTo>
                <a:cubicBezTo>
                  <a:pt x="133563" y="314626"/>
                  <a:pt x="80067" y="366137"/>
                  <a:pt x="95921" y="558065"/>
                </a:cubicBezTo>
                <a:cubicBezTo>
                  <a:pt x="99153" y="626633"/>
                  <a:pt x="133745" y="710585"/>
                  <a:pt x="191842" y="709744"/>
                </a:cubicBezTo>
                <a:cubicBezTo>
                  <a:pt x="123205" y="698938"/>
                  <a:pt x="83247" y="776753"/>
                  <a:pt x="95921" y="861423"/>
                </a:cubicBezTo>
                <a:cubicBezTo>
                  <a:pt x="107795" y="990494"/>
                  <a:pt x="76420" y="1171090"/>
                  <a:pt x="95921" y="1267810"/>
                </a:cubicBezTo>
                <a:cubicBezTo>
                  <a:pt x="100137" y="1350724"/>
                  <a:pt x="55018" y="1419821"/>
                  <a:pt x="0" y="1419489"/>
                </a:cubicBezTo>
              </a:path>
            </a:pathLst>
          </a:custGeom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79065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6934519" y="278653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dependencies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1</a:t>
            </a:r>
            <a:r>
              <a:rPr lang="en-US" baseline="30000" dirty="0"/>
              <a:t>st</a:t>
            </a:r>
            <a:r>
              <a:rPr lang="en-US" dirty="0"/>
              <a:t> file. Gun violence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1B0D25-5981-424B-846F-3A39A8086DA2}"/>
              </a:ext>
            </a:extLst>
          </p:cNvPr>
          <p:cNvGrpSpPr/>
          <p:nvPr/>
        </p:nvGrpSpPr>
        <p:grpSpPr>
          <a:xfrm>
            <a:off x="381000" y="462858"/>
            <a:ext cx="7245902" cy="4311333"/>
            <a:chOff x="381000" y="462858"/>
            <a:chExt cx="7245902" cy="4311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4C3B6-C749-4AAE-8199-D60D78C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62858"/>
              <a:ext cx="7245902" cy="31424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F16C9A-BB00-42BE-871F-4A60605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785" y="3699249"/>
              <a:ext cx="6576117" cy="10749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14:cNvPr>
                <p14:cNvContentPartPr/>
                <p14:nvPr/>
              </p14:nvContentPartPr>
              <p14:xfrm>
                <a:off x="2020978" y="707021"/>
                <a:ext cx="197352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978" y="671021"/>
                  <a:ext cx="200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14:cNvPr>
                <p14:cNvContentPartPr/>
                <p14:nvPr/>
              </p14:nvContentPartPr>
              <p14:xfrm>
                <a:off x="1141138" y="4546781"/>
                <a:ext cx="1116360" cy="3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38" y="4510781"/>
                  <a:ext cx="11520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2</a:t>
            </a:r>
            <a:r>
              <a:rPr lang="en-US" baseline="30000" dirty="0"/>
              <a:t>nd </a:t>
            </a:r>
            <a:r>
              <a:rPr lang="en-US" dirty="0"/>
              <a:t> file. Income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E331AA-B768-4209-856D-74F50740AECF}"/>
              </a:ext>
            </a:extLst>
          </p:cNvPr>
          <p:cNvGrpSpPr/>
          <p:nvPr/>
        </p:nvGrpSpPr>
        <p:grpSpPr>
          <a:xfrm>
            <a:off x="381000" y="561379"/>
            <a:ext cx="7562088" cy="4020742"/>
            <a:chOff x="381000" y="561379"/>
            <a:chExt cx="7562088" cy="4020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18A71C-EC88-4278-A9D0-86AA80D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561379"/>
              <a:ext cx="7562088" cy="40207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14:cNvPr>
                <p14:cNvContentPartPr/>
                <p14:nvPr/>
              </p14:nvContentPartPr>
              <p14:xfrm>
                <a:off x="2038464" y="767952"/>
                <a:ext cx="1283400" cy="5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824" y="731952"/>
                  <a:ext cx="131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14:cNvPr>
                <p14:cNvContentPartPr/>
                <p14:nvPr/>
              </p14:nvContentPartPr>
              <p14:xfrm>
                <a:off x="1174104" y="4441752"/>
                <a:ext cx="1177560" cy="4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6104" y="4406112"/>
                  <a:ext cx="12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14:cNvPr>
                <p14:cNvContentPartPr/>
                <p14:nvPr/>
              </p14:nvContentPartPr>
              <p14:xfrm>
                <a:off x="1800864" y="1023552"/>
                <a:ext cx="1063080" cy="8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2864" y="987912"/>
                  <a:ext cx="10987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69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301</TotalTime>
  <Words>1355</Words>
  <Application>Microsoft Office PowerPoint</Application>
  <PresentationFormat>On-screen Show (16:9)</PresentationFormat>
  <Paragraphs>245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Malgun Gothic</vt:lpstr>
      <vt:lpstr>Arial</vt:lpstr>
      <vt:lpstr>Calibri</vt:lpstr>
      <vt:lpstr>Maven Pro</vt:lpstr>
      <vt:lpstr>Muli</vt:lpstr>
      <vt:lpstr>Muli Regular</vt:lpstr>
      <vt:lpstr>Nunito</vt:lpstr>
      <vt:lpstr>Open Sans</vt:lpstr>
      <vt:lpstr>Open Sans ExtraBold</vt:lpstr>
      <vt:lpstr>blank</vt:lpstr>
      <vt:lpstr>Tradeshift Master Template</vt:lpstr>
      <vt:lpstr>Momentum</vt:lpstr>
      <vt:lpstr>Florida Gun Violence incidents by city / county and income, unemployment and poverty statistics  </vt:lpstr>
      <vt:lpstr>AGENDA</vt:lpstr>
      <vt:lpstr>PowerPoint Presentation</vt:lpstr>
      <vt:lpstr>SOURCES (1)</vt:lpstr>
      <vt:lpstr>SOURCES (2). Final datasets used</vt:lpstr>
      <vt:lpstr>AGENDA</vt:lpstr>
      <vt:lpstr>EXTRACTION</vt:lpstr>
      <vt:lpstr>EXTRACTION 1st file. Gun violence data</vt:lpstr>
      <vt:lpstr>EXTRACTION 2nd  file. Income data</vt:lpstr>
      <vt:lpstr>EXTRACTION 3rd file. Unemployment data</vt:lpstr>
      <vt:lpstr>EXTRACTION 4th file. Poverty data</vt:lpstr>
      <vt:lpstr>AGENDA</vt:lpstr>
      <vt:lpstr>TRANSFORM. 1st dataframe. (1)            Select required columns (8 out of 25) </vt:lpstr>
      <vt:lpstr>TRANSFORM. 1st dataframe. (2)      Filter national to Florida / Drop NaN values</vt:lpstr>
      <vt:lpstr>TRANSFORM. 1st dataframe. (3)       Geolocate cities / towns of gun incidents using latitude and longitude with Citipy</vt:lpstr>
      <vt:lpstr>TRANSFORM. 1st dataframe. (4)       Add new cities list as a new column in dataframe  &amp; reset index </vt:lpstr>
      <vt:lpstr>TRANSFORM. 2nd  dataframe INCOME. (1)            Select required columns (6 out of 19) </vt:lpstr>
      <vt:lpstr>TRANSFORM. 2nd  dataframe INCOME. (2)            Rename columns  &amp; Filter national data to FL</vt:lpstr>
      <vt:lpstr>TRANSFORM. 2nd  dataframe INCOME. (3)            Drop duplicates &amp; city name in lowercase</vt:lpstr>
      <vt:lpstr>TRANSFORM. 2nd  dataframe INCOME. (4)            Reset index &amp; Merge 1st gun dataset with income one</vt:lpstr>
      <vt:lpstr>TRANSFORM. 2nd  dataframe INCOME. (5)           Dropna Drop duplicated columns after merging Rename columns Reset index</vt:lpstr>
      <vt:lpstr>TRANSFORM. 3rd  dataframe POVERTY. (1)</vt:lpstr>
      <vt:lpstr>TRANSFORM. 3rd  dataframe POVERTY. (2)</vt:lpstr>
      <vt:lpstr>TRANSFORM. 3rd  dataframe POVERTY. (3)</vt:lpstr>
      <vt:lpstr>TRANSFORM. 3rd  dataframe POVERTY. (4)</vt:lpstr>
      <vt:lpstr>TRANSFORM. 4th  dataframe UNEMPLOYMENT. (1)      Pretty similar to poverty one. Synthesis</vt:lpstr>
      <vt:lpstr>DEFINITIVE DATAFRAME READY TO BE LOADED AS SQL in Postgres</vt:lpstr>
      <vt:lpstr>AGENDA</vt:lpstr>
      <vt:lpstr>PowerPoint Presentation</vt:lpstr>
      <vt:lpstr>New table ‘gunsfl’ inside gun_FL_db database filled with our info from dataframe</vt:lpstr>
      <vt:lpstr>SQL table ‘gunsfl’ inside gun_FL_db database has same number of records than dataframe</vt:lpstr>
      <vt:lpstr>Why chosen SQL Postgres over MongoDB in this project</vt:lpstr>
      <vt:lpstr>AGENDA</vt:lpstr>
      <vt:lpstr>BONUS 1. (1) </vt:lpstr>
      <vt:lpstr>BONUS 1. (2)    Jupyter detail</vt:lpstr>
      <vt:lpstr>BONUS 1. (3)    Jupyter detail</vt:lpstr>
      <vt:lpstr>BONUS 1. (4)    new html page created from dataframe and detail</vt:lpstr>
      <vt:lpstr>BONUS 1. (5)    gun incident detail example opened</vt:lpstr>
      <vt:lpstr>BONUS 1. (6)    SQL detail of 2nd table ‘gundetailfl’</vt:lpstr>
      <vt:lpstr>AGENDA</vt:lpstr>
      <vt:lpstr>BONUS 2. (1)</vt:lpstr>
      <vt:lpstr>BONUS 2. (2)</vt:lpstr>
      <vt:lpstr>BONUS 2. (3)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71</cp:revision>
  <dcterms:created xsi:type="dcterms:W3CDTF">2021-04-30T22:30:40Z</dcterms:created>
  <dcterms:modified xsi:type="dcterms:W3CDTF">2021-05-02T22:29:58Z</dcterms:modified>
</cp:coreProperties>
</file>