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Garamond" panose="02020404030301010803" pitchFamily="18"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We7V5QExg4dqe0EtEsP4+OdNL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979ded477a183d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979ded477a183d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cxnSp>
        <p:nvCxnSpPr>
          <p:cNvPr id="17" name="Google Shape;17;p9"/>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18" name="Google Shape;18;p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20" name="Google Shape;20;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8" name="Google Shape;88;p18"/>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8" name="Google Shape;98;p19"/>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20"/>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20"/>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20"/>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20"/>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22"/>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22"/>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22"/>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22"/>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3"/>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23"/>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2" name="Google Shape;132;p23"/>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4"/>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9" name="Google Shape;139;p2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5"/>
          <p:cNvSpPr txBox="1">
            <a:spLocks noGrp="1"/>
          </p:cNvSpPr>
          <p:nvPr>
            <p:ph type="body" idx="1"/>
          </p:nvPr>
        </p:nvSpPr>
        <p:spPr>
          <a:xfrm rot="5400000">
            <a:off x="2565043" y="-287514"/>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6" name="Google Shape;146;p25"/>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grpSp>
        <p:nvGrpSpPr>
          <p:cNvPr id="24" name="Google Shape;24;p10"/>
          <p:cNvGrpSpPr/>
          <p:nvPr/>
        </p:nvGrpSpPr>
        <p:grpSpPr>
          <a:xfrm>
            <a:off x="-16934" y="0"/>
            <a:ext cx="12231160" cy="6856214"/>
            <a:chOff x="-16934" y="0"/>
            <a:chExt cx="12231160" cy="6856214"/>
          </a:xfrm>
        </p:grpSpPr>
        <p:pic>
          <p:nvPicPr>
            <p:cNvPr id="25" name="Google Shape;25;p10"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6" name="Google Shape;26;p10"/>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7;p10"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8" name="Google Shape;28;p10"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9" name="Google Shape;29;p10"/>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31" name="Google Shape;31;p10"/>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10"/>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11"/>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12"/>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1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12"/>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13"/>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13"/>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13"/>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9" name="Google Shape;59;p1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p1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16"/>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16"/>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1" name="Google Shape;81;p17"/>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8"/>
          <p:cNvGrpSpPr/>
          <p:nvPr/>
        </p:nvGrpSpPr>
        <p:grpSpPr>
          <a:xfrm>
            <a:off x="-15736" y="0"/>
            <a:ext cx="12229962" cy="6856214"/>
            <a:chOff x="-15736" y="0"/>
            <a:chExt cx="12229962" cy="6856214"/>
          </a:xfrm>
        </p:grpSpPr>
        <p:pic>
          <p:nvPicPr>
            <p:cNvPr id="7" name="Google Shape;7;p8"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8"/>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8"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8"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grpSp>
        <p:nvGrpSpPr>
          <p:cNvPr id="151" name="Google Shape;151;p1"/>
          <p:cNvGrpSpPr/>
          <p:nvPr/>
        </p:nvGrpSpPr>
        <p:grpSpPr>
          <a:xfrm>
            <a:off x="-16934" y="0"/>
            <a:ext cx="12231160" cy="6856214"/>
            <a:chOff x="-16934" y="0"/>
            <a:chExt cx="12231160" cy="6856214"/>
          </a:xfrm>
        </p:grpSpPr>
        <p:pic>
          <p:nvPicPr>
            <p:cNvPr id="152" name="Google Shape;152;p1"/>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153" name="Google Shape;153;p1"/>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154" name="Google Shape;154;p1"/>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155" name="Google Shape;155;p1"/>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156" name="Google Shape;156;p1"/>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pic>
        <p:nvPicPr>
          <p:cNvPr id="157" name="Google Shape;157;p1" descr="A group of multi coloured wooden stick figures"/>
          <p:cNvPicPr preferRelativeResize="0"/>
          <p:nvPr/>
        </p:nvPicPr>
        <p:blipFill rotWithShape="1">
          <a:blip r:embed="rId6">
            <a:alphaModFix/>
          </a:blip>
          <a:srcRect t="11766" b="7006"/>
          <a:stretch/>
        </p:blipFill>
        <p:spPr>
          <a:xfrm>
            <a:off x="20" y="1"/>
            <a:ext cx="12191980" cy="6857999"/>
          </a:xfrm>
          <a:prstGeom prst="rect">
            <a:avLst/>
          </a:prstGeom>
          <a:noFill/>
          <a:ln>
            <a:noFill/>
          </a:ln>
        </p:spPr>
      </p:pic>
      <p:sp>
        <p:nvSpPr>
          <p:cNvPr id="158" name="Google Shape;158;p1"/>
          <p:cNvSpPr/>
          <p:nvPr/>
        </p:nvSpPr>
        <p:spPr>
          <a:xfrm>
            <a:off x="2202616" y="1411015"/>
            <a:ext cx="7808159" cy="4103960"/>
          </a:xfrm>
          <a:prstGeom prst="rect">
            <a:avLst/>
          </a:prstGeom>
          <a:blipFill rotWithShape="1">
            <a:blip r:embed="rId7">
              <a:alphaModFix amt="86000"/>
            </a:blip>
            <a:tile tx="0" ty="0" sx="90000" sy="100000" flip="none" algn="ctr"/>
          </a:blipFill>
          <a:ln>
            <a:noFill/>
          </a:ln>
          <a:effectLst>
            <a:outerShdw blurRad="114300" dist="127000" dir="5400000" sx="99000" sy="99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sp>
        <p:nvSpPr>
          <p:cNvPr id="159" name="Google Shape;159;p1"/>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grpSp>
        <p:nvGrpSpPr>
          <p:cNvPr id="160" name="Google Shape;160;p1"/>
          <p:cNvGrpSpPr/>
          <p:nvPr/>
        </p:nvGrpSpPr>
        <p:grpSpPr>
          <a:xfrm>
            <a:off x="0" y="3123631"/>
            <a:ext cx="12231160" cy="659658"/>
            <a:chOff x="-16934" y="3123631"/>
            <a:chExt cx="12231160" cy="659658"/>
          </a:xfrm>
        </p:grpSpPr>
        <p:sp>
          <p:nvSpPr>
            <p:cNvPr id="161" name="Google Shape;161;p1"/>
            <p:cNvSpPr/>
            <p:nvPr/>
          </p:nvSpPr>
          <p:spPr>
            <a:xfrm>
              <a:off x="2430976" y="3123631"/>
              <a:ext cx="45720" cy="658368"/>
            </a:xfrm>
            <a:prstGeom prst="roundRect">
              <a:avLst>
                <a:gd name="adj" fmla="val 50000"/>
              </a:avLst>
            </a:prstGeom>
            <a:solidFill>
              <a:schemeClr val="dk2">
                <a:alpha val="5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pic>
          <p:nvPicPr>
            <p:cNvPr id="162" name="Google Shape;162;p1"/>
            <p:cNvPicPr preferRelativeResize="0"/>
            <p:nvPr/>
          </p:nvPicPr>
          <p:blipFill rotWithShape="1">
            <a:blip r:embed="rId5">
              <a:alphaModFix/>
            </a:blip>
            <a:srcRect/>
            <a:stretch/>
          </p:blipFill>
          <p:spPr>
            <a:xfrm>
              <a:off x="-16934" y="3145536"/>
              <a:ext cx="2478024" cy="612648"/>
            </a:xfrm>
            <a:prstGeom prst="rect">
              <a:avLst/>
            </a:prstGeom>
            <a:noFill/>
            <a:ln>
              <a:noFill/>
            </a:ln>
          </p:spPr>
        </p:pic>
        <p:sp>
          <p:nvSpPr>
            <p:cNvPr id="163" name="Google Shape;163;p1"/>
            <p:cNvSpPr/>
            <p:nvPr/>
          </p:nvSpPr>
          <p:spPr>
            <a:xfrm>
              <a:off x="9717803" y="3124921"/>
              <a:ext cx="45720" cy="658368"/>
            </a:xfrm>
            <a:prstGeom prst="roundRect">
              <a:avLst>
                <a:gd name="adj" fmla="val 50000"/>
              </a:avLst>
            </a:prstGeom>
            <a:solidFill>
              <a:schemeClr val="dk2">
                <a:alpha val="5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pic>
          <p:nvPicPr>
            <p:cNvPr id="164" name="Google Shape;164;p1"/>
            <p:cNvPicPr preferRelativeResize="0"/>
            <p:nvPr/>
          </p:nvPicPr>
          <p:blipFill rotWithShape="1">
            <a:blip r:embed="rId5">
              <a:alphaModFix/>
            </a:blip>
            <a:srcRect/>
            <a:stretch/>
          </p:blipFill>
          <p:spPr>
            <a:xfrm>
              <a:off x="9736202" y="3145536"/>
              <a:ext cx="2478024" cy="612648"/>
            </a:xfrm>
            <a:prstGeom prst="rect">
              <a:avLst/>
            </a:prstGeom>
            <a:noFill/>
            <a:ln>
              <a:noFill/>
            </a:ln>
          </p:spPr>
        </p:pic>
      </p:grpSp>
      <p:sp>
        <p:nvSpPr>
          <p:cNvPr id="165" name="Google Shape;165;p1"/>
          <p:cNvSpPr txBox="1">
            <a:spLocks noGrp="1"/>
          </p:cNvSpPr>
          <p:nvPr>
            <p:ph type="title"/>
          </p:nvPr>
        </p:nvSpPr>
        <p:spPr>
          <a:xfrm>
            <a:off x="2553757" y="1604341"/>
            <a:ext cx="7060738" cy="184751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62626"/>
              </a:buClr>
              <a:buSzPts val="4400"/>
              <a:buFont typeface="Garamond"/>
              <a:buNone/>
            </a:pPr>
            <a:r>
              <a:rPr lang="en-US"/>
              <a:t>Capturing Failures of Large Language Models via Human Cognitive Biases</a:t>
            </a:r>
            <a:endParaRPr/>
          </a:p>
        </p:txBody>
      </p:sp>
      <p:sp>
        <p:nvSpPr>
          <p:cNvPr id="166" name="Google Shape;166;p1"/>
          <p:cNvSpPr txBox="1">
            <a:spLocks noGrp="1"/>
          </p:cNvSpPr>
          <p:nvPr>
            <p:ph type="body" idx="1"/>
          </p:nvPr>
        </p:nvSpPr>
        <p:spPr>
          <a:xfrm>
            <a:off x="2692398" y="3657597"/>
            <a:ext cx="6815669" cy="1320802"/>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SzPct val="115000"/>
              <a:buNone/>
            </a:pPr>
            <a:r>
              <a:rPr lang="en-US" sz="2800">
                <a:solidFill>
                  <a:schemeClr val="dk1"/>
                </a:solidFill>
              </a:rPr>
              <a:t>Paper Written by: </a:t>
            </a:r>
            <a:r>
              <a:rPr lang="en-US" sz="2800"/>
              <a:t>Erik Jones and Jacob Steinhardt</a:t>
            </a:r>
            <a:br>
              <a:rPr lang="en-US" sz="2000"/>
            </a:br>
            <a:endParaRPr sz="2000"/>
          </a:p>
          <a:p>
            <a:pPr marL="0" lvl="0" indent="0" algn="ctr" rtl="0">
              <a:spcBef>
                <a:spcPts val="1118"/>
              </a:spcBef>
              <a:spcAft>
                <a:spcPts val="0"/>
              </a:spcAft>
              <a:buSzPct val="115000"/>
              <a:buNone/>
            </a:pPr>
            <a:r>
              <a:rPr lang="en-US" sz="2800"/>
              <a:t>Presenters: </a:t>
            </a:r>
            <a:r>
              <a:rPr lang="en-US" sz="2800">
                <a:solidFill>
                  <a:schemeClr val="dk1"/>
                </a:solidFill>
              </a:rPr>
              <a:t>Lia Roichberg and Yakov Schory</a:t>
            </a:r>
            <a:endParaRPr sz="2800">
              <a:solidFill>
                <a:schemeClr val="dk1"/>
              </a:solidFill>
            </a:endParaRPr>
          </a:p>
        </p:txBody>
      </p:sp>
      <p:cxnSp>
        <p:nvCxnSpPr>
          <p:cNvPr id="167" name="Google Shape;167;p1"/>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4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grpSp>
        <p:nvGrpSpPr>
          <p:cNvPr id="172" name="Google Shape;172;p2"/>
          <p:cNvGrpSpPr/>
          <p:nvPr/>
        </p:nvGrpSpPr>
        <p:grpSpPr>
          <a:xfrm>
            <a:off x="-15736" y="0"/>
            <a:ext cx="12229962" cy="6856214"/>
            <a:chOff x="-15736" y="0"/>
            <a:chExt cx="12229962" cy="6856214"/>
          </a:xfrm>
        </p:grpSpPr>
        <p:pic>
          <p:nvPicPr>
            <p:cNvPr id="173" name="Google Shape;173;p2"/>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174" name="Google Shape;174;p2"/>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175" name="Google Shape;175;p2"/>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176" name="Google Shape;176;p2"/>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cxnSp>
        <p:nvCxnSpPr>
          <p:cNvPr id="177" name="Google Shape;177;p2"/>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178" name="Google Shape;178;p2"/>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grpSp>
        <p:nvGrpSpPr>
          <p:cNvPr id="179" name="Google Shape;179;p2"/>
          <p:cNvGrpSpPr/>
          <p:nvPr/>
        </p:nvGrpSpPr>
        <p:grpSpPr>
          <a:xfrm>
            <a:off x="-15736" y="0"/>
            <a:ext cx="12229962" cy="6856214"/>
            <a:chOff x="-15736" y="0"/>
            <a:chExt cx="12229962" cy="6856214"/>
          </a:xfrm>
        </p:grpSpPr>
        <p:pic>
          <p:nvPicPr>
            <p:cNvPr id="180" name="Google Shape;180;p2"/>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181" name="Google Shape;181;p2"/>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182" name="Google Shape;182;p2"/>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183" name="Google Shape;183;p2"/>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sp>
        <p:nvSpPr>
          <p:cNvPr id="184" name="Google Shape;184;p2"/>
          <p:cNvSpPr txBox="1">
            <a:spLocks noGrp="1"/>
          </p:cNvSpPr>
          <p:nvPr>
            <p:ph type="ctrTitle"/>
          </p:nvPr>
        </p:nvSpPr>
        <p:spPr>
          <a:xfrm>
            <a:off x="4626508" y="982132"/>
            <a:ext cx="6270090"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100"/>
              <a:buFont typeface="Garamond"/>
              <a:buNone/>
            </a:pPr>
            <a:r>
              <a:rPr lang="en-US" sz="4100">
                <a:solidFill>
                  <a:srgbClr val="262626"/>
                </a:solidFill>
              </a:rPr>
              <a:t>Introduction and Study Focus</a:t>
            </a:r>
            <a:endParaRPr/>
          </a:p>
        </p:txBody>
      </p:sp>
      <p:sp>
        <p:nvSpPr>
          <p:cNvPr id="185" name="Google Shape;185;p2"/>
          <p:cNvSpPr/>
          <p:nvPr/>
        </p:nvSpPr>
        <p:spPr>
          <a:xfrm>
            <a:off x="1092644" y="1092200"/>
            <a:ext cx="3059206"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pic>
        <p:nvPicPr>
          <p:cNvPr id="186" name="Google Shape;186;p2" descr="Books"/>
          <p:cNvPicPr preferRelativeResize="0"/>
          <p:nvPr/>
        </p:nvPicPr>
        <p:blipFill rotWithShape="1">
          <a:blip r:embed="rId6">
            <a:alphaModFix/>
          </a:blip>
          <a:srcRect/>
          <a:stretch/>
        </p:blipFill>
        <p:spPr>
          <a:xfrm>
            <a:off x="1412683" y="2122701"/>
            <a:ext cx="2433793" cy="2433793"/>
          </a:xfrm>
          <a:prstGeom prst="rect">
            <a:avLst/>
          </a:prstGeom>
          <a:noFill/>
          <a:ln>
            <a:noFill/>
          </a:ln>
        </p:spPr>
      </p:pic>
      <p:cxnSp>
        <p:nvCxnSpPr>
          <p:cNvPr id="187" name="Google Shape;187;p2"/>
          <p:cNvCxnSpPr/>
          <p:nvPr/>
        </p:nvCxnSpPr>
        <p:spPr>
          <a:xfrm>
            <a:off x="4626508" y="2400639"/>
            <a:ext cx="6270089" cy="0"/>
          </a:xfrm>
          <a:prstGeom prst="straightConnector1">
            <a:avLst/>
          </a:prstGeom>
          <a:noFill/>
          <a:ln w="15875" cap="flat" cmpd="sng">
            <a:solidFill>
              <a:schemeClr val="accent1"/>
            </a:solidFill>
            <a:prstDash val="solid"/>
            <a:round/>
            <a:headEnd type="none" w="sm" len="sm"/>
            <a:tailEnd type="none" w="sm" len="sm"/>
          </a:ln>
        </p:spPr>
      </p:cxnSp>
      <p:sp>
        <p:nvSpPr>
          <p:cNvPr id="188" name="Google Shape;188;p2"/>
          <p:cNvSpPr txBox="1">
            <a:spLocks noGrp="1"/>
          </p:cNvSpPr>
          <p:nvPr>
            <p:ph type="subTitle" idx="1"/>
          </p:nvPr>
        </p:nvSpPr>
        <p:spPr>
          <a:xfrm>
            <a:off x="4636482" y="2556932"/>
            <a:ext cx="6260114" cy="3318936"/>
          </a:xfrm>
          <a:prstGeom prst="rect">
            <a:avLst/>
          </a:prstGeom>
          <a:noFill/>
          <a:ln>
            <a:noFill/>
          </a:ln>
        </p:spPr>
        <p:txBody>
          <a:bodyPr spcFirstLastPara="1" wrap="square" lIns="91425" tIns="45700" rIns="91425" bIns="45700" anchor="t" anchorCtr="0">
            <a:normAutofit/>
          </a:bodyPr>
          <a:lstStyle/>
          <a:p>
            <a:pPr marL="0" lvl="0" indent="-153352" algn="l" rtl="0">
              <a:spcBef>
                <a:spcPts val="0"/>
              </a:spcBef>
              <a:spcAft>
                <a:spcPts val="0"/>
              </a:spcAft>
              <a:buSzPts val="2415"/>
              <a:buFont typeface="Arial"/>
              <a:buChar char="•"/>
            </a:pPr>
            <a:r>
              <a:rPr lang="en-US" b="0" i="0">
                <a:solidFill>
                  <a:srgbClr val="262626"/>
                </a:solidFill>
              </a:rPr>
              <a:t> Overview of Large Language Models (LLMs)</a:t>
            </a:r>
            <a:endParaRPr/>
          </a:p>
          <a:p>
            <a:pPr marL="0" lvl="0" indent="-153352" algn="l" rtl="0">
              <a:spcBef>
                <a:spcPts val="1020"/>
              </a:spcBef>
              <a:spcAft>
                <a:spcPts val="0"/>
              </a:spcAft>
              <a:buSzPts val="2415"/>
              <a:buFont typeface="Arial"/>
              <a:buChar char="•"/>
            </a:pPr>
            <a:r>
              <a:rPr lang="en-US" b="0" i="0">
                <a:solidFill>
                  <a:srgbClr val="262626"/>
                </a:solidFill>
              </a:rPr>
              <a:t> Key tasks: Summarization, Dialogue, Code Generation</a:t>
            </a:r>
            <a:endParaRPr/>
          </a:p>
          <a:p>
            <a:pPr marL="0" lvl="0" indent="-153352" algn="l" rtl="0">
              <a:spcBef>
                <a:spcPts val="1020"/>
              </a:spcBef>
              <a:spcAft>
                <a:spcPts val="0"/>
              </a:spcAft>
              <a:buSzPts val="2415"/>
              <a:buFont typeface="Arial"/>
              <a:buChar char="•"/>
            </a:pPr>
            <a:r>
              <a:rPr lang="en-US" b="0" i="0">
                <a:solidFill>
                  <a:srgbClr val="262626"/>
                </a:solidFill>
              </a:rPr>
              <a:t> Challenges: Reliability, Types of Errors</a:t>
            </a:r>
            <a:endParaRPr/>
          </a:p>
          <a:p>
            <a:pPr marL="0" lvl="0" indent="-153352" algn="l" rtl="0">
              <a:spcBef>
                <a:spcPts val="1020"/>
              </a:spcBef>
              <a:spcAft>
                <a:spcPts val="0"/>
              </a:spcAft>
              <a:buSzPts val="2415"/>
              <a:buFont typeface="Arial"/>
              <a:buChar char="•"/>
            </a:pPr>
            <a:r>
              <a:rPr lang="en-US" b="0" i="0">
                <a:solidFill>
                  <a:srgbClr val="262626"/>
                </a:solidFill>
              </a:rPr>
              <a:t> Objective of the study</a:t>
            </a:r>
            <a:endParaRPr/>
          </a:p>
          <a:p>
            <a:pPr marL="0" lvl="0" indent="-153352" algn="l" rtl="0">
              <a:spcBef>
                <a:spcPts val="1020"/>
              </a:spcBef>
              <a:spcAft>
                <a:spcPts val="0"/>
              </a:spcAft>
              <a:buSzPts val="2415"/>
              <a:buFont typeface="Arial"/>
              <a:buChar char="•"/>
            </a:pPr>
            <a:r>
              <a:rPr lang="en-US" b="0" i="0">
                <a:solidFill>
                  <a:srgbClr val="262626"/>
                </a:solidFill>
              </a:rPr>
              <a:t> Utilizing cognitive biases to identify systematic errors</a:t>
            </a:r>
            <a:endParaRPr/>
          </a:p>
          <a:p>
            <a:pPr marL="0" lvl="0" indent="-153352" algn="l" rtl="0">
              <a:spcBef>
                <a:spcPts val="1020"/>
              </a:spcBef>
              <a:spcAft>
                <a:spcPts val="0"/>
              </a:spcAft>
              <a:buSzPts val="2415"/>
              <a:buFont typeface="Arial"/>
              <a:buChar char="•"/>
            </a:pPr>
            <a:r>
              <a:rPr lang="en-US" b="0" i="0">
                <a:solidFill>
                  <a:srgbClr val="262626"/>
                </a:solidFill>
              </a:rPr>
              <a:t> Focus: Code generation models (OpenAI Codex,   Salesforce CodeGen)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grpSp>
        <p:nvGrpSpPr>
          <p:cNvPr id="193" name="Google Shape;193;p3"/>
          <p:cNvGrpSpPr/>
          <p:nvPr/>
        </p:nvGrpSpPr>
        <p:grpSpPr>
          <a:xfrm>
            <a:off x="-15736" y="0"/>
            <a:ext cx="12229962" cy="6856214"/>
            <a:chOff x="-15736" y="0"/>
            <a:chExt cx="12229962" cy="6856214"/>
          </a:xfrm>
        </p:grpSpPr>
        <p:pic>
          <p:nvPicPr>
            <p:cNvPr id="194" name="Google Shape;194;p3"/>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195" name="Google Shape;195;p3"/>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196" name="Google Shape;196;p3"/>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197" name="Google Shape;197;p3"/>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cxnSp>
        <p:nvCxnSpPr>
          <p:cNvPr id="198" name="Google Shape;198;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199" name="Google Shape;199;p3"/>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grpSp>
        <p:nvGrpSpPr>
          <p:cNvPr id="200" name="Google Shape;200;p3"/>
          <p:cNvGrpSpPr/>
          <p:nvPr/>
        </p:nvGrpSpPr>
        <p:grpSpPr>
          <a:xfrm>
            <a:off x="-15736" y="0"/>
            <a:ext cx="12229962" cy="6856214"/>
            <a:chOff x="-15736" y="0"/>
            <a:chExt cx="12229962" cy="6856214"/>
          </a:xfrm>
        </p:grpSpPr>
        <p:pic>
          <p:nvPicPr>
            <p:cNvPr id="201" name="Google Shape;201;p3"/>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02" name="Google Shape;202;p3"/>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03" name="Google Shape;203;p3"/>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04" name="Google Shape;204;p3"/>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sp>
        <p:nvSpPr>
          <p:cNvPr id="205" name="Google Shape;205;p3"/>
          <p:cNvSpPr txBox="1">
            <a:spLocks noGrp="1"/>
          </p:cNvSpPr>
          <p:nvPr>
            <p:ph type="ctrTitle"/>
          </p:nvPr>
        </p:nvSpPr>
        <p:spPr>
          <a:xfrm>
            <a:off x="4626508" y="982132"/>
            <a:ext cx="6270090" cy="13038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100"/>
              <a:buFont typeface="Garamond"/>
              <a:buNone/>
            </a:pPr>
            <a:r>
              <a:rPr lang="en-US" sz="4100">
                <a:solidFill>
                  <a:srgbClr val="262626"/>
                </a:solidFill>
              </a:rPr>
              <a:t>Cognitive Biases and Methodology</a:t>
            </a:r>
            <a:endParaRPr/>
          </a:p>
        </p:txBody>
      </p:sp>
      <p:sp>
        <p:nvSpPr>
          <p:cNvPr id="206" name="Google Shape;206;p3"/>
          <p:cNvSpPr/>
          <p:nvPr/>
        </p:nvSpPr>
        <p:spPr>
          <a:xfrm>
            <a:off x="1092644" y="1092200"/>
            <a:ext cx="3059206"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pic>
        <p:nvPicPr>
          <p:cNvPr id="207" name="Google Shape;207;p3" descr="A top view of colourful abacus"/>
          <p:cNvPicPr preferRelativeResize="0"/>
          <p:nvPr/>
        </p:nvPicPr>
        <p:blipFill rotWithShape="1">
          <a:blip r:embed="rId6">
            <a:alphaModFix/>
          </a:blip>
          <a:srcRect l="26397" r="28270" b="-1"/>
          <a:stretch/>
        </p:blipFill>
        <p:spPr>
          <a:xfrm>
            <a:off x="1412683" y="1547737"/>
            <a:ext cx="2433793" cy="3583722"/>
          </a:xfrm>
          <a:prstGeom prst="rect">
            <a:avLst/>
          </a:prstGeom>
          <a:noFill/>
          <a:ln>
            <a:noFill/>
          </a:ln>
        </p:spPr>
      </p:pic>
      <p:cxnSp>
        <p:nvCxnSpPr>
          <p:cNvPr id="208" name="Google Shape;208;p3"/>
          <p:cNvCxnSpPr/>
          <p:nvPr/>
        </p:nvCxnSpPr>
        <p:spPr>
          <a:xfrm>
            <a:off x="4626508" y="2400639"/>
            <a:ext cx="6270089" cy="0"/>
          </a:xfrm>
          <a:prstGeom prst="straightConnector1">
            <a:avLst/>
          </a:prstGeom>
          <a:noFill/>
          <a:ln w="15875" cap="flat" cmpd="sng">
            <a:solidFill>
              <a:schemeClr val="accent1"/>
            </a:solidFill>
            <a:prstDash val="solid"/>
            <a:round/>
            <a:headEnd type="none" w="sm" len="sm"/>
            <a:tailEnd type="none" w="sm" len="sm"/>
          </a:ln>
        </p:spPr>
      </p:cxnSp>
      <p:sp>
        <p:nvSpPr>
          <p:cNvPr id="209" name="Google Shape;209;p3"/>
          <p:cNvSpPr txBox="1">
            <a:spLocks noGrp="1"/>
          </p:cNvSpPr>
          <p:nvPr>
            <p:ph type="subTitle" idx="1"/>
          </p:nvPr>
        </p:nvSpPr>
        <p:spPr>
          <a:xfrm>
            <a:off x="4636482" y="2556932"/>
            <a:ext cx="6260114" cy="3318936"/>
          </a:xfrm>
          <a:prstGeom prst="rect">
            <a:avLst/>
          </a:prstGeom>
          <a:noFill/>
          <a:ln>
            <a:noFill/>
          </a:ln>
        </p:spPr>
        <p:txBody>
          <a:bodyPr spcFirstLastPara="1" wrap="square" lIns="91425" tIns="45700" rIns="91425" bIns="45700" anchor="t" anchorCtr="0">
            <a:normAutofit fontScale="92500"/>
          </a:bodyPr>
          <a:lstStyle/>
          <a:p>
            <a:pPr marL="0" lvl="0" indent="-141851" algn="l" rtl="0">
              <a:spcBef>
                <a:spcPts val="0"/>
              </a:spcBef>
              <a:spcAft>
                <a:spcPts val="0"/>
              </a:spcAft>
              <a:buSzPct val="115000"/>
              <a:buFont typeface="Arial"/>
              <a:buChar char="•"/>
            </a:pPr>
            <a:r>
              <a:rPr lang="en-US" b="0" i="0">
                <a:solidFill>
                  <a:srgbClr val="262626"/>
                </a:solidFill>
              </a:rPr>
              <a:t>  Definition of Cognitive Biases</a:t>
            </a:r>
            <a:endParaRPr/>
          </a:p>
          <a:p>
            <a:pPr marL="0" lvl="0" indent="-141851" algn="l" rtl="0">
              <a:spcBef>
                <a:spcPts val="988"/>
              </a:spcBef>
              <a:spcAft>
                <a:spcPts val="0"/>
              </a:spcAft>
              <a:buSzPct val="115000"/>
              <a:buFont typeface="Arial"/>
              <a:buChar char="•"/>
            </a:pPr>
            <a:r>
              <a:rPr lang="en-US" b="0" i="0">
                <a:solidFill>
                  <a:srgbClr val="262626"/>
                </a:solidFill>
              </a:rPr>
              <a:t>  Examples: Framing Effect, Anchoring Effect, Availability</a:t>
            </a:r>
            <a:endParaRPr/>
          </a:p>
          <a:p>
            <a:pPr marL="0" lvl="0" indent="0" algn="l" rtl="0">
              <a:spcBef>
                <a:spcPts val="988"/>
              </a:spcBef>
              <a:spcAft>
                <a:spcPts val="0"/>
              </a:spcAft>
              <a:buSzPct val="115000"/>
              <a:buNone/>
            </a:pPr>
            <a:r>
              <a:rPr lang="en-US">
                <a:solidFill>
                  <a:srgbClr val="262626"/>
                </a:solidFill>
              </a:rPr>
              <a:t>    </a:t>
            </a:r>
            <a:r>
              <a:rPr lang="en-US" b="0" i="0">
                <a:solidFill>
                  <a:srgbClr val="262626"/>
                </a:solidFill>
              </a:rPr>
              <a:t>Heuristic, Attribute Substitution</a:t>
            </a:r>
            <a:endParaRPr/>
          </a:p>
          <a:p>
            <a:pPr marL="0" lvl="0" indent="-141851" algn="l" rtl="0">
              <a:spcBef>
                <a:spcPts val="988"/>
              </a:spcBef>
              <a:spcAft>
                <a:spcPts val="0"/>
              </a:spcAft>
              <a:buSzPct val="115000"/>
              <a:buFont typeface="Arial"/>
              <a:buChar char="•"/>
            </a:pPr>
            <a:r>
              <a:rPr lang="en-US" b="0" i="0">
                <a:solidFill>
                  <a:srgbClr val="262626"/>
                </a:solidFill>
              </a:rPr>
              <a:t> Research Approach</a:t>
            </a:r>
            <a:endParaRPr/>
          </a:p>
          <a:p>
            <a:pPr marL="742950" lvl="1" indent="-285750" algn="l" rtl="0">
              <a:spcBef>
                <a:spcPts val="970"/>
              </a:spcBef>
              <a:spcAft>
                <a:spcPts val="0"/>
              </a:spcAft>
              <a:buSzPct val="115000"/>
              <a:buFont typeface="Arial"/>
              <a:buChar char="•"/>
            </a:pPr>
            <a:r>
              <a:rPr lang="en-US" b="0" i="0">
                <a:solidFill>
                  <a:srgbClr val="262626"/>
                </a:solidFill>
              </a:rPr>
              <a:t>Construct prompt transformations inspired by cognitive biases</a:t>
            </a:r>
            <a:endParaRPr/>
          </a:p>
          <a:p>
            <a:pPr marL="742950" lvl="1" indent="-285750" algn="l" rtl="0">
              <a:spcBef>
                <a:spcPts val="970"/>
              </a:spcBef>
              <a:spcAft>
                <a:spcPts val="0"/>
              </a:spcAft>
              <a:buSzPct val="115000"/>
              <a:buFont typeface="Arial"/>
              <a:buChar char="•"/>
            </a:pPr>
            <a:r>
              <a:rPr lang="en-US" b="0" i="0">
                <a:solidFill>
                  <a:srgbClr val="262626"/>
                </a:solidFill>
              </a:rPr>
              <a:t>Measure accuracy and error types in code generation models</a:t>
            </a:r>
            <a:endParaRPr/>
          </a:p>
          <a:p>
            <a:pPr marL="0" lvl="0" indent="141814" algn="l" rtl="0">
              <a:spcBef>
                <a:spcPts val="988"/>
              </a:spcBef>
              <a:spcAft>
                <a:spcPts val="0"/>
              </a:spcAft>
              <a:buSzPct val="115000"/>
              <a:buFont typeface="Arial"/>
              <a:buNone/>
            </a:pPr>
            <a:endParaRPr>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5736" y="0"/>
            <a:ext cx="12229962" cy="6856214"/>
            <a:chOff x="-15736" y="0"/>
            <a:chExt cx="12229962" cy="6856214"/>
          </a:xfrm>
        </p:grpSpPr>
        <p:pic>
          <p:nvPicPr>
            <p:cNvPr id="215" name="Google Shape;215;p4"/>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16" name="Google Shape;216;p4"/>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17" name="Google Shape;217;p4"/>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18" name="Google Shape;218;p4"/>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cxnSp>
        <p:nvCxnSpPr>
          <p:cNvPr id="219" name="Google Shape;219;p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220" name="Google Shape;220;p4"/>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grpSp>
        <p:nvGrpSpPr>
          <p:cNvPr id="221" name="Google Shape;221;p4"/>
          <p:cNvGrpSpPr/>
          <p:nvPr/>
        </p:nvGrpSpPr>
        <p:grpSpPr>
          <a:xfrm>
            <a:off x="-15736" y="0"/>
            <a:ext cx="12229962" cy="6856214"/>
            <a:chOff x="-15736" y="0"/>
            <a:chExt cx="12229962" cy="6856214"/>
          </a:xfrm>
        </p:grpSpPr>
        <p:pic>
          <p:nvPicPr>
            <p:cNvPr id="222" name="Google Shape;222;p4"/>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23" name="Google Shape;223;p4"/>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24" name="Google Shape;224;p4"/>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25" name="Google Shape;225;p4"/>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sp>
        <p:nvSpPr>
          <p:cNvPr id="226" name="Google Shape;226;p4"/>
          <p:cNvSpPr txBox="1">
            <a:spLocks noGrp="1"/>
          </p:cNvSpPr>
          <p:nvPr>
            <p:ph type="ctrTitle"/>
          </p:nvPr>
        </p:nvSpPr>
        <p:spPr>
          <a:xfrm>
            <a:off x="4626508" y="982132"/>
            <a:ext cx="6270090" cy="13038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100"/>
              <a:buFont typeface="Garamond"/>
              <a:buNone/>
            </a:pPr>
            <a:r>
              <a:rPr lang="en-US" sz="4100">
                <a:solidFill>
                  <a:srgbClr val="262626"/>
                </a:solidFill>
              </a:rPr>
              <a:t>Framing Effect and Anchoring Experiments</a:t>
            </a:r>
            <a:endParaRPr/>
          </a:p>
        </p:txBody>
      </p:sp>
      <p:sp>
        <p:nvSpPr>
          <p:cNvPr id="227" name="Google Shape;227;p4"/>
          <p:cNvSpPr/>
          <p:nvPr/>
        </p:nvSpPr>
        <p:spPr>
          <a:xfrm>
            <a:off x="1092644" y="1092200"/>
            <a:ext cx="3059206"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pic>
        <p:nvPicPr>
          <p:cNvPr id="228" name="Google Shape;228;p4" descr="A group of circles in different colors&#10;&#10;Description automatically generated"/>
          <p:cNvPicPr preferRelativeResize="0"/>
          <p:nvPr/>
        </p:nvPicPr>
        <p:blipFill rotWithShape="1">
          <a:blip r:embed="rId6">
            <a:alphaModFix/>
          </a:blip>
          <a:srcRect l="20534" r="19931" b="-1"/>
          <a:stretch/>
        </p:blipFill>
        <p:spPr>
          <a:xfrm>
            <a:off x="1412683" y="1975190"/>
            <a:ext cx="2433793" cy="2728815"/>
          </a:xfrm>
          <a:prstGeom prst="rect">
            <a:avLst/>
          </a:prstGeom>
          <a:noFill/>
          <a:ln>
            <a:noFill/>
          </a:ln>
        </p:spPr>
      </p:pic>
      <p:cxnSp>
        <p:nvCxnSpPr>
          <p:cNvPr id="229" name="Google Shape;229;p4"/>
          <p:cNvCxnSpPr/>
          <p:nvPr/>
        </p:nvCxnSpPr>
        <p:spPr>
          <a:xfrm>
            <a:off x="4626508" y="2400639"/>
            <a:ext cx="6270089" cy="0"/>
          </a:xfrm>
          <a:prstGeom prst="straightConnector1">
            <a:avLst/>
          </a:prstGeom>
          <a:noFill/>
          <a:ln w="15875" cap="flat" cmpd="sng">
            <a:solidFill>
              <a:schemeClr val="accent1"/>
            </a:solidFill>
            <a:prstDash val="solid"/>
            <a:round/>
            <a:headEnd type="none" w="sm" len="sm"/>
            <a:tailEnd type="none" w="sm" len="sm"/>
          </a:ln>
        </p:spPr>
      </p:cxnSp>
      <p:sp>
        <p:nvSpPr>
          <p:cNvPr id="230" name="Google Shape;230;p4"/>
          <p:cNvSpPr txBox="1">
            <a:spLocks noGrp="1"/>
          </p:cNvSpPr>
          <p:nvPr>
            <p:ph type="subTitle" idx="1"/>
          </p:nvPr>
        </p:nvSpPr>
        <p:spPr>
          <a:xfrm>
            <a:off x="4636481" y="2556932"/>
            <a:ext cx="6800505" cy="3542116"/>
          </a:xfrm>
          <a:prstGeom prst="rect">
            <a:avLst/>
          </a:prstGeom>
          <a:noFill/>
          <a:ln>
            <a:noFill/>
          </a:ln>
        </p:spPr>
        <p:txBody>
          <a:bodyPr spcFirstLastPara="1" wrap="square" lIns="91425" tIns="45700" rIns="91425" bIns="45700" anchor="t" anchorCtr="0">
            <a:normAutofit fontScale="70000" lnSpcReduction="20000"/>
          </a:bodyPr>
          <a:lstStyle/>
          <a:p>
            <a:pPr marL="0" lvl="0" indent="-107346" algn="l" rtl="0">
              <a:lnSpc>
                <a:spcPct val="90000"/>
              </a:lnSpc>
              <a:spcBef>
                <a:spcPts val="0"/>
              </a:spcBef>
              <a:spcAft>
                <a:spcPts val="0"/>
              </a:spcAft>
              <a:buSzPct val="115000"/>
              <a:buFont typeface="Arial"/>
              <a:buChar char="•"/>
            </a:pPr>
            <a:r>
              <a:rPr lang="en-US" b="0" i="0">
                <a:solidFill>
                  <a:srgbClr val="262626"/>
                </a:solidFill>
              </a:rPr>
              <a:t> Framing Effect</a:t>
            </a:r>
            <a:endParaRPr/>
          </a:p>
          <a:p>
            <a:pPr marL="742950" lvl="1" indent="-285750" algn="l" rtl="0">
              <a:lnSpc>
                <a:spcPct val="90000"/>
              </a:lnSpc>
              <a:spcBef>
                <a:spcPts val="894"/>
              </a:spcBef>
              <a:spcAft>
                <a:spcPts val="0"/>
              </a:spcAft>
              <a:buSzPct val="115000"/>
              <a:buFont typeface="Arial"/>
              <a:buChar char="•"/>
            </a:pPr>
            <a:r>
              <a:rPr lang="en-US" sz="2100" b="0" i="0">
                <a:solidFill>
                  <a:srgbClr val="262626"/>
                </a:solidFill>
              </a:rPr>
              <a:t>Hypothesis: Models generate solutions based on irrelevant prompt information</a:t>
            </a:r>
            <a:endParaRPr/>
          </a:p>
          <a:p>
            <a:pPr marL="742950" lvl="1" indent="-285750" algn="l" rtl="0">
              <a:lnSpc>
                <a:spcPct val="90000"/>
              </a:lnSpc>
              <a:spcBef>
                <a:spcPts val="894"/>
              </a:spcBef>
              <a:spcAft>
                <a:spcPts val="0"/>
              </a:spcAft>
              <a:buSzPct val="115000"/>
              <a:buFont typeface="Arial"/>
              <a:buChar char="•"/>
            </a:pPr>
            <a:r>
              <a:rPr lang="en-US" sz="2100" b="0" i="0">
                <a:solidFill>
                  <a:srgbClr val="262626"/>
                </a:solidFill>
              </a:rPr>
              <a:t>Method</a:t>
            </a:r>
            <a:r>
              <a:rPr lang="en-US" sz="2100" u="none" strike="noStrike">
                <a:solidFill>
                  <a:srgbClr val="0D0D0D"/>
                </a:solidFill>
                <a:highlight>
                  <a:srgbClr val="FFFFFF"/>
                </a:highlight>
              </a:rPr>
              <a:t>: Predictable changes in human responses when the same problem is presented differently. Inspired by this, the hypothesis is that code models may generate solutions based solely on irrelevant information in the prompt. To test this, HumanEval prompts are transformed by adding irrelevant preceding functions.</a:t>
            </a:r>
            <a:endParaRPr sz="2100" b="0" i="0">
              <a:solidFill>
                <a:srgbClr val="262626"/>
              </a:solidFill>
            </a:endParaRPr>
          </a:p>
          <a:p>
            <a:pPr marL="742950" lvl="1" indent="-285750" algn="l" rtl="0">
              <a:lnSpc>
                <a:spcPct val="90000"/>
              </a:lnSpc>
              <a:spcBef>
                <a:spcPts val="894"/>
              </a:spcBef>
              <a:spcAft>
                <a:spcPts val="0"/>
              </a:spcAft>
              <a:buSzPct val="115000"/>
              <a:buFont typeface="Arial"/>
              <a:buChar char="•"/>
            </a:pPr>
            <a:r>
              <a:rPr lang="en-US" sz="2100" b="0" i="0">
                <a:solidFill>
                  <a:srgbClr val="262626"/>
                </a:solidFill>
              </a:rPr>
              <a:t>Results: Lower functional accuracy, high inclusion of irrelevant lines</a:t>
            </a:r>
            <a:endParaRPr/>
          </a:p>
          <a:p>
            <a:pPr marL="0" lvl="0" indent="-107346" algn="l" rtl="0">
              <a:lnSpc>
                <a:spcPct val="90000"/>
              </a:lnSpc>
              <a:spcBef>
                <a:spcPts val="894"/>
              </a:spcBef>
              <a:spcAft>
                <a:spcPts val="0"/>
              </a:spcAft>
              <a:buSzPct val="115000"/>
              <a:buFont typeface="Arial"/>
              <a:buChar char="•"/>
            </a:pPr>
            <a:r>
              <a:rPr lang="en-US" b="0" i="0">
                <a:solidFill>
                  <a:srgbClr val="262626"/>
                </a:solidFill>
              </a:rPr>
              <a:t> Anchoring - </a:t>
            </a:r>
            <a:r>
              <a:rPr lang="en-US" u="none" strike="noStrike">
                <a:solidFill>
                  <a:srgbClr val="0D0D0D"/>
                </a:solidFill>
              </a:rPr>
              <a:t>the tendency to rely heavily on the first piece of information encountered.</a:t>
            </a:r>
            <a:endParaRPr b="0" i="0">
              <a:solidFill>
                <a:srgbClr val="262626"/>
              </a:solidFill>
            </a:endParaRPr>
          </a:p>
          <a:p>
            <a:pPr marL="742950" lvl="1" indent="-285750" algn="l" rtl="0">
              <a:lnSpc>
                <a:spcPct val="90000"/>
              </a:lnSpc>
              <a:spcBef>
                <a:spcPts val="894"/>
              </a:spcBef>
              <a:spcAft>
                <a:spcPts val="0"/>
              </a:spcAft>
              <a:buSzPct val="115000"/>
              <a:buFont typeface="Arial"/>
              <a:buChar char="•"/>
            </a:pPr>
            <a:r>
              <a:rPr lang="en-US" sz="2100" b="0" i="0">
                <a:solidFill>
                  <a:srgbClr val="262626"/>
                </a:solidFill>
              </a:rPr>
              <a:t>Hypothesis: Models adjust outputs towards incorrect solutions in prompts</a:t>
            </a:r>
            <a:endParaRPr/>
          </a:p>
          <a:p>
            <a:pPr marL="742950" lvl="1" indent="-285750" algn="l" rtl="0">
              <a:lnSpc>
                <a:spcPct val="90000"/>
              </a:lnSpc>
              <a:spcBef>
                <a:spcPts val="894"/>
              </a:spcBef>
              <a:spcAft>
                <a:spcPts val="0"/>
              </a:spcAft>
              <a:buSzPct val="115000"/>
              <a:buFont typeface="Arial"/>
              <a:buChar char="•"/>
            </a:pPr>
            <a:r>
              <a:rPr lang="en-US" sz="2100" b="0" i="0">
                <a:solidFill>
                  <a:srgbClr val="262626"/>
                </a:solidFill>
              </a:rPr>
              <a:t>Method: Prepend anchor functions with errors.</a:t>
            </a:r>
            <a:endParaRPr/>
          </a:p>
          <a:p>
            <a:pPr marL="742950" lvl="1" indent="-285750" algn="l" rtl="0">
              <a:lnSpc>
                <a:spcPct val="90000"/>
              </a:lnSpc>
              <a:spcBef>
                <a:spcPts val="894"/>
              </a:spcBef>
              <a:spcAft>
                <a:spcPts val="0"/>
              </a:spcAft>
              <a:buSzPct val="115000"/>
              <a:buFont typeface="Arial"/>
              <a:buChar char="•"/>
            </a:pPr>
            <a:r>
              <a:rPr lang="en-US" sz="2100" b="0" i="0">
                <a:solidFill>
                  <a:srgbClr val="262626"/>
                </a:solidFill>
              </a:rPr>
              <a:t>Results: Lower functional accuracy, frequent inclusion of anchor function elements</a:t>
            </a:r>
            <a:endParaRPr/>
          </a:p>
          <a:p>
            <a:pPr marL="0" lvl="0" indent="66452" algn="l" rtl="0">
              <a:lnSpc>
                <a:spcPct val="90000"/>
              </a:lnSpc>
              <a:spcBef>
                <a:spcPts val="782"/>
              </a:spcBef>
              <a:spcAft>
                <a:spcPts val="0"/>
              </a:spcAft>
              <a:buSzPct val="115000"/>
              <a:buFont typeface="Arial"/>
              <a:buNone/>
            </a:pPr>
            <a:endParaRPr sz="13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4"/>
        <p:cNvGrpSpPr/>
        <p:nvPr/>
      </p:nvGrpSpPr>
      <p:grpSpPr>
        <a:xfrm>
          <a:off x="0" y="0"/>
          <a:ext cx="0" cy="0"/>
          <a:chOff x="0" y="0"/>
          <a:chExt cx="0" cy="0"/>
        </a:xfrm>
      </p:grpSpPr>
      <p:grpSp>
        <p:nvGrpSpPr>
          <p:cNvPr id="235" name="Google Shape;235;p5"/>
          <p:cNvGrpSpPr/>
          <p:nvPr/>
        </p:nvGrpSpPr>
        <p:grpSpPr>
          <a:xfrm>
            <a:off x="-15736" y="0"/>
            <a:ext cx="12229962" cy="6856214"/>
            <a:chOff x="-15736" y="0"/>
            <a:chExt cx="12229962" cy="6856214"/>
          </a:xfrm>
        </p:grpSpPr>
        <p:pic>
          <p:nvPicPr>
            <p:cNvPr id="236" name="Google Shape;236;p5"/>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37" name="Google Shape;237;p5"/>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38" name="Google Shape;238;p5"/>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39" name="Google Shape;239;p5"/>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cxnSp>
        <p:nvCxnSpPr>
          <p:cNvPr id="240" name="Google Shape;240;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241" name="Google Shape;241;p5"/>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grpSp>
        <p:nvGrpSpPr>
          <p:cNvPr id="242" name="Google Shape;242;p5"/>
          <p:cNvGrpSpPr/>
          <p:nvPr/>
        </p:nvGrpSpPr>
        <p:grpSpPr>
          <a:xfrm>
            <a:off x="0" y="0"/>
            <a:ext cx="12229962" cy="6856214"/>
            <a:chOff x="-15736" y="0"/>
            <a:chExt cx="12229962" cy="6856214"/>
          </a:xfrm>
        </p:grpSpPr>
        <p:pic>
          <p:nvPicPr>
            <p:cNvPr id="243" name="Google Shape;243;p5"/>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44" name="Google Shape;244;p5"/>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45" name="Google Shape;245;p5"/>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46" name="Google Shape;246;p5"/>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sp>
        <p:nvSpPr>
          <p:cNvPr id="247" name="Google Shape;247;p5"/>
          <p:cNvSpPr txBox="1">
            <a:spLocks noGrp="1"/>
          </p:cNvSpPr>
          <p:nvPr>
            <p:ph type="ctrTitle"/>
          </p:nvPr>
        </p:nvSpPr>
        <p:spPr>
          <a:xfrm>
            <a:off x="4626508" y="982132"/>
            <a:ext cx="6270090" cy="13038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100"/>
              <a:buFont typeface="Garamond"/>
              <a:buNone/>
            </a:pPr>
            <a:r>
              <a:rPr lang="en-US" sz="4100"/>
              <a:t>Availability Heuristic and Attribute Substitution</a:t>
            </a:r>
            <a:endParaRPr/>
          </a:p>
        </p:txBody>
      </p:sp>
      <p:sp>
        <p:nvSpPr>
          <p:cNvPr id="248" name="Google Shape;248;p5"/>
          <p:cNvSpPr/>
          <p:nvPr/>
        </p:nvSpPr>
        <p:spPr>
          <a:xfrm>
            <a:off x="1092644" y="1092200"/>
            <a:ext cx="3059206"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pic>
        <p:nvPicPr>
          <p:cNvPr id="249" name="Google Shape;249;p5" descr="Close-up of hopscotch on a sidewalk"/>
          <p:cNvPicPr preferRelativeResize="0"/>
          <p:nvPr/>
        </p:nvPicPr>
        <p:blipFill rotWithShape="1">
          <a:blip r:embed="rId6">
            <a:alphaModFix/>
          </a:blip>
          <a:srcRect l="27573" r="30325" b="-2"/>
          <a:stretch/>
        </p:blipFill>
        <p:spPr>
          <a:xfrm>
            <a:off x="1412683" y="1410208"/>
            <a:ext cx="2433793" cy="3858780"/>
          </a:xfrm>
          <a:prstGeom prst="rect">
            <a:avLst/>
          </a:prstGeom>
          <a:noFill/>
          <a:ln>
            <a:noFill/>
          </a:ln>
        </p:spPr>
      </p:pic>
      <p:cxnSp>
        <p:nvCxnSpPr>
          <p:cNvPr id="250" name="Google Shape;250;p5"/>
          <p:cNvCxnSpPr/>
          <p:nvPr/>
        </p:nvCxnSpPr>
        <p:spPr>
          <a:xfrm>
            <a:off x="4626508" y="2400639"/>
            <a:ext cx="6270089" cy="0"/>
          </a:xfrm>
          <a:prstGeom prst="straightConnector1">
            <a:avLst/>
          </a:prstGeom>
          <a:noFill/>
          <a:ln w="15875" cap="flat" cmpd="sng">
            <a:solidFill>
              <a:schemeClr val="accent1"/>
            </a:solidFill>
            <a:prstDash val="solid"/>
            <a:round/>
            <a:headEnd type="none" w="sm" len="sm"/>
            <a:tailEnd type="none" w="sm" len="sm"/>
          </a:ln>
        </p:spPr>
      </p:cxnSp>
      <p:sp>
        <p:nvSpPr>
          <p:cNvPr id="251" name="Google Shape;251;p5"/>
          <p:cNvSpPr txBox="1">
            <a:spLocks noGrp="1"/>
          </p:cNvSpPr>
          <p:nvPr>
            <p:ph type="subTitle" idx="1"/>
          </p:nvPr>
        </p:nvSpPr>
        <p:spPr>
          <a:xfrm>
            <a:off x="4626508" y="2584364"/>
            <a:ext cx="6564918" cy="3514679"/>
          </a:xfrm>
          <a:prstGeom prst="rect">
            <a:avLst/>
          </a:prstGeom>
          <a:noFill/>
          <a:ln>
            <a:noFill/>
          </a:ln>
        </p:spPr>
        <p:txBody>
          <a:bodyPr spcFirstLastPara="1" wrap="square" lIns="91425" tIns="45700" rIns="91425" bIns="45700" anchor="t" anchorCtr="0">
            <a:normAutofit fontScale="77500" lnSpcReduction="20000"/>
          </a:bodyPr>
          <a:lstStyle/>
          <a:p>
            <a:pPr marL="0" lvl="0" indent="-124507" algn="l" rtl="0">
              <a:lnSpc>
                <a:spcPct val="90000"/>
              </a:lnSpc>
              <a:spcBef>
                <a:spcPts val="0"/>
              </a:spcBef>
              <a:spcAft>
                <a:spcPts val="0"/>
              </a:spcAft>
              <a:buSzPct val="115000"/>
              <a:buFont typeface="Arial"/>
              <a:buChar char="•"/>
            </a:pPr>
            <a:r>
              <a:rPr lang="en-US" sz="2200" b="0" i="0">
                <a:solidFill>
                  <a:srgbClr val="262626"/>
                </a:solidFill>
              </a:rPr>
              <a:t>Availability Heuristic - </a:t>
            </a:r>
            <a:r>
              <a:rPr lang="en-US" sz="2200">
                <a:solidFill>
                  <a:srgbClr val="0D0D0D"/>
                </a:solidFill>
              </a:rPr>
              <a:t>making decisions based on readily available information rather than on all possible data.</a:t>
            </a:r>
            <a:endParaRPr sz="2200" b="0" i="0">
              <a:solidFill>
                <a:srgbClr val="262626"/>
              </a:solidFill>
            </a:endParaRPr>
          </a:p>
          <a:p>
            <a:pPr marL="742950" lvl="1" indent="-285750" algn="l" rtl="0">
              <a:lnSpc>
                <a:spcPct val="90000"/>
              </a:lnSpc>
              <a:spcBef>
                <a:spcPts val="941"/>
              </a:spcBef>
              <a:spcAft>
                <a:spcPts val="0"/>
              </a:spcAft>
              <a:buSzPct val="115000"/>
              <a:buFont typeface="Arial"/>
              <a:buChar char="•"/>
            </a:pPr>
            <a:r>
              <a:rPr lang="en-US" sz="2200" b="0" i="0">
                <a:solidFill>
                  <a:srgbClr val="262626"/>
                </a:solidFill>
              </a:rPr>
              <a:t>Hypothesis: Models output frequent solutions from training data</a:t>
            </a:r>
            <a:endParaRPr/>
          </a:p>
          <a:p>
            <a:pPr marL="742950" lvl="1" indent="-285750" algn="l" rtl="0">
              <a:lnSpc>
                <a:spcPct val="90000"/>
              </a:lnSpc>
              <a:spcBef>
                <a:spcPts val="941"/>
              </a:spcBef>
              <a:spcAft>
                <a:spcPts val="0"/>
              </a:spcAft>
              <a:buSzPct val="115000"/>
              <a:buFont typeface="Arial"/>
              <a:buChar char="•"/>
            </a:pPr>
            <a:r>
              <a:rPr lang="en-US" sz="2200" b="0" i="0">
                <a:solidFill>
                  <a:srgbClr val="262626"/>
                </a:solidFill>
              </a:rPr>
              <a:t>Method: Reverse typical operation order in prompts</a:t>
            </a:r>
            <a:endParaRPr/>
          </a:p>
          <a:p>
            <a:pPr marL="742950" lvl="1" indent="-285750" algn="l" rtl="0">
              <a:lnSpc>
                <a:spcPct val="90000"/>
              </a:lnSpc>
              <a:spcBef>
                <a:spcPts val="941"/>
              </a:spcBef>
              <a:spcAft>
                <a:spcPts val="0"/>
              </a:spcAft>
              <a:buSzPct val="115000"/>
              <a:buFont typeface="Arial"/>
              <a:buChar char="•"/>
            </a:pPr>
            <a:r>
              <a:rPr lang="en-US" sz="2200" b="0" i="0">
                <a:solidFill>
                  <a:srgbClr val="262626"/>
                </a:solidFill>
              </a:rPr>
              <a:t>Results: Accuracy drops, models output more frequent solutions</a:t>
            </a:r>
            <a:endParaRPr/>
          </a:p>
          <a:p>
            <a:pPr marL="0" lvl="0" indent="-124507" algn="l" rtl="0">
              <a:lnSpc>
                <a:spcPct val="90000"/>
              </a:lnSpc>
              <a:spcBef>
                <a:spcPts val="941"/>
              </a:spcBef>
              <a:spcAft>
                <a:spcPts val="0"/>
              </a:spcAft>
              <a:buSzPct val="115000"/>
              <a:buFont typeface="Arial"/>
              <a:buChar char="•"/>
            </a:pPr>
            <a:r>
              <a:rPr lang="en-US" sz="2200" b="0" i="0">
                <a:solidFill>
                  <a:srgbClr val="262626"/>
                </a:solidFill>
              </a:rPr>
              <a:t>Attribute Substitution - where individuals make complex judgments by relying on a simpler, more accessible attribute.</a:t>
            </a:r>
            <a:endParaRPr sz="2200" b="0" i="0">
              <a:solidFill>
                <a:srgbClr val="262626"/>
              </a:solidFill>
            </a:endParaRPr>
          </a:p>
          <a:p>
            <a:pPr marL="742950" lvl="1" indent="-285750" algn="l" rtl="0">
              <a:lnSpc>
                <a:spcPct val="90000"/>
              </a:lnSpc>
              <a:spcBef>
                <a:spcPts val="941"/>
              </a:spcBef>
              <a:spcAft>
                <a:spcPts val="0"/>
              </a:spcAft>
              <a:buSzPct val="115000"/>
              <a:buFont typeface="Arial"/>
              <a:buChar char="•"/>
            </a:pPr>
            <a:r>
              <a:rPr lang="en-US" sz="2200" b="0" i="0">
                <a:solidFill>
                  <a:srgbClr val="262626"/>
                </a:solidFill>
              </a:rPr>
              <a:t>Hypothesis: Models simplify complex prompts using heuristics</a:t>
            </a:r>
            <a:endParaRPr/>
          </a:p>
          <a:p>
            <a:pPr marL="742950" lvl="1" indent="-285750" algn="l" rtl="0">
              <a:lnSpc>
                <a:spcPct val="90000"/>
              </a:lnSpc>
              <a:spcBef>
                <a:spcPts val="941"/>
              </a:spcBef>
              <a:spcAft>
                <a:spcPts val="0"/>
              </a:spcAft>
              <a:buSzPct val="115000"/>
              <a:buFont typeface="Arial"/>
              <a:buChar char="•"/>
            </a:pPr>
            <a:r>
              <a:rPr lang="en-US" sz="2200" b="0" i="0">
                <a:solidFill>
                  <a:srgbClr val="262626"/>
                </a:solidFill>
              </a:rPr>
              <a:t>Method: Introduce conflicting function names</a:t>
            </a:r>
            <a:endParaRPr/>
          </a:p>
          <a:p>
            <a:pPr marL="742950" lvl="1" indent="-285750" algn="l" rtl="0">
              <a:lnSpc>
                <a:spcPct val="90000"/>
              </a:lnSpc>
              <a:spcBef>
                <a:spcPts val="941"/>
              </a:spcBef>
              <a:spcAft>
                <a:spcPts val="0"/>
              </a:spcAft>
              <a:buSzPct val="115000"/>
              <a:buFont typeface="Arial"/>
              <a:buChar char="•"/>
            </a:pPr>
            <a:r>
              <a:rPr lang="en-US" sz="2200" b="0" i="0">
                <a:solidFill>
                  <a:srgbClr val="262626"/>
                </a:solidFill>
              </a:rPr>
              <a:t>Results: Significant accuracy drop, solutions often match function name</a:t>
            </a:r>
            <a:endParaRPr/>
          </a:p>
          <a:p>
            <a:pPr marL="0" lvl="0" indent="79232" algn="l" rtl="0">
              <a:lnSpc>
                <a:spcPct val="90000"/>
              </a:lnSpc>
              <a:spcBef>
                <a:spcPts val="817"/>
              </a:spcBef>
              <a:spcAft>
                <a:spcPts val="0"/>
              </a:spcAft>
              <a:buSzPct val="115000"/>
              <a:buFont typeface="Arial"/>
              <a:buNone/>
            </a:pPr>
            <a:endParaRPr sz="140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5"/>
        <p:cNvGrpSpPr/>
        <p:nvPr/>
      </p:nvGrpSpPr>
      <p:grpSpPr>
        <a:xfrm>
          <a:off x="0" y="0"/>
          <a:ext cx="0" cy="0"/>
          <a:chOff x="0" y="0"/>
          <a:chExt cx="0" cy="0"/>
        </a:xfrm>
      </p:grpSpPr>
      <p:grpSp>
        <p:nvGrpSpPr>
          <p:cNvPr id="256" name="Google Shape;256;p6"/>
          <p:cNvGrpSpPr/>
          <p:nvPr/>
        </p:nvGrpSpPr>
        <p:grpSpPr>
          <a:xfrm>
            <a:off x="-15736" y="0"/>
            <a:ext cx="12229962" cy="6856214"/>
            <a:chOff x="-15736" y="0"/>
            <a:chExt cx="12229962" cy="6856214"/>
          </a:xfrm>
        </p:grpSpPr>
        <p:pic>
          <p:nvPicPr>
            <p:cNvPr id="257" name="Google Shape;257;p6"/>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58" name="Google Shape;258;p6"/>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59" name="Google Shape;259;p6"/>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60" name="Google Shape;260;p6"/>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cxnSp>
        <p:nvCxnSpPr>
          <p:cNvPr id="261" name="Google Shape;261;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262" name="Google Shape;262;p6"/>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grpSp>
        <p:nvGrpSpPr>
          <p:cNvPr id="263" name="Google Shape;263;p6"/>
          <p:cNvGrpSpPr/>
          <p:nvPr/>
        </p:nvGrpSpPr>
        <p:grpSpPr>
          <a:xfrm>
            <a:off x="0" y="0"/>
            <a:ext cx="12229962" cy="6856214"/>
            <a:chOff x="-15736" y="0"/>
            <a:chExt cx="12229962" cy="6856214"/>
          </a:xfrm>
        </p:grpSpPr>
        <p:pic>
          <p:nvPicPr>
            <p:cNvPr id="264" name="Google Shape;264;p6"/>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65" name="Google Shape;265;p6"/>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66" name="Google Shape;266;p6"/>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67" name="Google Shape;267;p6"/>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sp>
        <p:nvSpPr>
          <p:cNvPr id="268" name="Google Shape;268;p6"/>
          <p:cNvSpPr txBox="1">
            <a:spLocks noGrp="1"/>
          </p:cNvSpPr>
          <p:nvPr>
            <p:ph type="ctrTitle"/>
          </p:nvPr>
        </p:nvSpPr>
        <p:spPr>
          <a:xfrm>
            <a:off x="4626508" y="982132"/>
            <a:ext cx="6270090" cy="13038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100"/>
              <a:buFont typeface="Garamond"/>
              <a:buNone/>
            </a:pPr>
            <a:r>
              <a:rPr lang="en-US" sz="4100"/>
              <a:t>High-Impact Errors and GPT-3 Results</a:t>
            </a:r>
            <a:endParaRPr/>
          </a:p>
        </p:txBody>
      </p:sp>
      <p:sp>
        <p:nvSpPr>
          <p:cNvPr id="269" name="Google Shape;269;p6"/>
          <p:cNvSpPr/>
          <p:nvPr/>
        </p:nvSpPr>
        <p:spPr>
          <a:xfrm>
            <a:off x="1092644" y="1092200"/>
            <a:ext cx="3059206"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cxnSp>
        <p:nvCxnSpPr>
          <p:cNvPr id="270" name="Google Shape;270;p6"/>
          <p:cNvCxnSpPr/>
          <p:nvPr/>
        </p:nvCxnSpPr>
        <p:spPr>
          <a:xfrm>
            <a:off x="4626508" y="2400639"/>
            <a:ext cx="6270089" cy="0"/>
          </a:xfrm>
          <a:prstGeom prst="straightConnector1">
            <a:avLst/>
          </a:prstGeom>
          <a:noFill/>
          <a:ln w="15875" cap="flat" cmpd="sng">
            <a:solidFill>
              <a:schemeClr val="accent1"/>
            </a:solidFill>
            <a:prstDash val="solid"/>
            <a:round/>
            <a:headEnd type="none" w="sm" len="sm"/>
            <a:tailEnd type="none" w="sm" len="sm"/>
          </a:ln>
        </p:spPr>
      </p:cxnSp>
      <p:sp>
        <p:nvSpPr>
          <p:cNvPr id="271" name="Google Shape;271;p6"/>
          <p:cNvSpPr txBox="1">
            <a:spLocks noGrp="1"/>
          </p:cNvSpPr>
          <p:nvPr>
            <p:ph type="subTitle" idx="1"/>
          </p:nvPr>
        </p:nvSpPr>
        <p:spPr>
          <a:xfrm>
            <a:off x="4620746" y="2482596"/>
            <a:ext cx="6708670" cy="3625594"/>
          </a:xfrm>
          <a:prstGeom prst="rect">
            <a:avLst/>
          </a:prstGeom>
          <a:noFill/>
          <a:ln>
            <a:noFill/>
          </a:ln>
        </p:spPr>
        <p:txBody>
          <a:bodyPr spcFirstLastPara="1" wrap="square" lIns="91425" tIns="45700" rIns="91425" bIns="45700" anchor="t" anchorCtr="0">
            <a:normAutofit fontScale="85000" lnSpcReduction="20000"/>
          </a:bodyPr>
          <a:lstStyle/>
          <a:p>
            <a:pPr marL="0" lvl="0" indent="-117935" algn="l" rtl="0">
              <a:spcBef>
                <a:spcPts val="0"/>
              </a:spcBef>
              <a:spcAft>
                <a:spcPts val="0"/>
              </a:spcAft>
              <a:buSzPct val="115000"/>
              <a:buFont typeface="Arial"/>
              <a:buChar char="•"/>
            </a:pPr>
            <a:r>
              <a:rPr lang="en-US" sz="1900" b="0" i="0">
                <a:solidFill>
                  <a:srgbClr val="262626"/>
                </a:solidFill>
              </a:rPr>
              <a:t> </a:t>
            </a:r>
            <a:r>
              <a:rPr lang="en-US" sz="1900" b="1" i="0">
                <a:solidFill>
                  <a:srgbClr val="262626"/>
                </a:solidFill>
              </a:rPr>
              <a:t>High-Impact Errors </a:t>
            </a:r>
            <a:r>
              <a:rPr lang="en-US" sz="1900" b="0" i="0">
                <a:solidFill>
                  <a:srgbClr val="262626"/>
                </a:solidFill>
              </a:rPr>
              <a:t>- </a:t>
            </a:r>
            <a:r>
              <a:rPr lang="en-US" sz="1900">
                <a:solidFill>
                  <a:srgbClr val="0D0D0D"/>
                </a:solidFill>
              </a:rPr>
              <a:t>Inspired by the tendency to simplify complex questions, the study hypothesizes that Codex may simplify complex expressions in prompts, leading to high-impact errors.</a:t>
            </a:r>
            <a:endParaRPr sz="1900" b="0" i="0">
              <a:solidFill>
                <a:srgbClr val="262626"/>
              </a:solidFill>
            </a:endParaRPr>
          </a:p>
          <a:p>
            <a:pPr marL="742950" lvl="1" indent="-270000" algn="l" rtl="0">
              <a:lnSpc>
                <a:spcPct val="80000"/>
              </a:lnSpc>
              <a:spcBef>
                <a:spcPts val="923"/>
              </a:spcBef>
              <a:spcAft>
                <a:spcPts val="0"/>
              </a:spcAft>
              <a:buSzPct val="115000"/>
              <a:buFont typeface="Arial"/>
              <a:buChar char="•"/>
            </a:pPr>
            <a:r>
              <a:rPr lang="en-US" sz="1900" b="0" i="0">
                <a:solidFill>
                  <a:srgbClr val="262626"/>
                </a:solidFill>
              </a:rPr>
              <a:t>Example: Codex erroneously deletes files due to attribute substitution</a:t>
            </a:r>
            <a:endParaRPr/>
          </a:p>
          <a:p>
            <a:pPr marL="742950" lvl="1" indent="-270000" algn="l" rtl="0">
              <a:spcBef>
                <a:spcPts val="923"/>
              </a:spcBef>
              <a:spcAft>
                <a:spcPts val="0"/>
              </a:spcAft>
              <a:buSzPct val="115000"/>
              <a:buFont typeface="Arial"/>
              <a:buChar char="•"/>
            </a:pPr>
            <a:r>
              <a:rPr lang="en-US" sz="1900" b="0" i="0">
                <a:solidFill>
                  <a:srgbClr val="262626"/>
                </a:solidFill>
              </a:rPr>
              <a:t>Findings: </a:t>
            </a:r>
            <a:r>
              <a:rPr lang="en-US" sz="1900" u="none" strike="noStrike">
                <a:solidFill>
                  <a:srgbClr val="0D0D0D"/>
                </a:solidFill>
                <a:highlight>
                  <a:srgbClr val="FFFFFF"/>
                </a:highlight>
              </a:rPr>
              <a:t>Codex makes errors on at least 80% of prompts with three or more packages, but performs correctly on 90% of prompts with up to two packages. The errors increase with the number of packages, consistent with attribute substitution predictions.</a:t>
            </a:r>
            <a:endParaRPr sz="1900" b="0" i="0">
              <a:solidFill>
                <a:srgbClr val="262626"/>
              </a:solidFill>
            </a:endParaRPr>
          </a:p>
          <a:p>
            <a:pPr marL="342000" lvl="0" indent="-342000" algn="l" rtl="0">
              <a:lnSpc>
                <a:spcPct val="90000"/>
              </a:lnSpc>
              <a:spcBef>
                <a:spcPts val="704"/>
              </a:spcBef>
              <a:spcAft>
                <a:spcPts val="0"/>
              </a:spcAft>
              <a:buSzPct val="74303"/>
              <a:buFont typeface="Arial"/>
              <a:buChar char="●"/>
            </a:pPr>
            <a:r>
              <a:rPr lang="en-US" sz="1900" b="1">
                <a:solidFill>
                  <a:srgbClr val="262626"/>
                </a:solidFill>
              </a:rPr>
              <a:t>GPT-3 Results</a:t>
            </a:r>
            <a:endParaRPr/>
          </a:p>
          <a:p>
            <a:pPr marL="742950" lvl="1" indent="-285750" algn="l" rtl="0">
              <a:lnSpc>
                <a:spcPct val="90000"/>
              </a:lnSpc>
              <a:spcBef>
                <a:spcPts val="2423"/>
              </a:spcBef>
              <a:spcAft>
                <a:spcPts val="0"/>
              </a:spcAft>
              <a:buSzPct val="115000"/>
              <a:buFont typeface="Arial"/>
              <a:buChar char="•"/>
            </a:pPr>
            <a:r>
              <a:rPr lang="en-US" sz="1900" b="0" i="0">
                <a:solidFill>
                  <a:srgbClr val="262626"/>
                </a:solidFill>
              </a:rPr>
              <a:t>Replicated Experiments: Anchoring, Framing Effect</a:t>
            </a:r>
            <a:endParaRPr/>
          </a:p>
          <a:p>
            <a:pPr marL="742950" lvl="1" indent="-285750" algn="l" rtl="0">
              <a:spcBef>
                <a:spcPts val="923"/>
              </a:spcBef>
              <a:spcAft>
                <a:spcPts val="0"/>
              </a:spcAft>
              <a:buSzPct val="115000"/>
              <a:buFont typeface="Arial"/>
              <a:buChar char="•"/>
            </a:pPr>
            <a:r>
              <a:rPr lang="en-US" sz="1900" b="0" i="0">
                <a:solidFill>
                  <a:srgbClr val="262626"/>
                </a:solidFill>
              </a:rPr>
              <a:t>Findings: </a:t>
            </a:r>
            <a:r>
              <a:rPr lang="en-US" sz="1900" u="none" strike="noStrike">
                <a:solidFill>
                  <a:srgbClr val="0D0D0D"/>
                </a:solidFill>
                <a:highlight>
                  <a:srgbClr val="FFFFFF"/>
                </a:highlight>
              </a:rPr>
              <a:t>GPT-3 often chooses the probabilistic option more under the “not save” framing, aligning with human behavior. For higher probabilities, GPT-3 consistently chooses the probabilistic option for both framings.</a:t>
            </a:r>
            <a:endParaRPr sz="1900" u="none" strike="noStrike">
              <a:highlight>
                <a:srgbClr val="FFFFFF"/>
              </a:highlight>
            </a:endParaRPr>
          </a:p>
          <a:p>
            <a:pPr marL="0" lvl="0" indent="105521" algn="l" rtl="0">
              <a:lnSpc>
                <a:spcPct val="90000"/>
              </a:lnSpc>
              <a:spcBef>
                <a:spcPts val="889"/>
              </a:spcBef>
              <a:spcAft>
                <a:spcPts val="0"/>
              </a:spcAft>
              <a:buSzPct val="115000"/>
              <a:buFont typeface="Arial"/>
              <a:buNone/>
            </a:pPr>
            <a:endParaRPr sz="1700">
              <a:solidFill>
                <a:srgbClr val="262626"/>
              </a:solidFill>
            </a:endParaRPr>
          </a:p>
        </p:txBody>
      </p:sp>
      <p:pic>
        <p:nvPicPr>
          <p:cNvPr id="272" name="Google Shape;272;p6"/>
          <p:cNvPicPr preferRelativeResize="0"/>
          <p:nvPr/>
        </p:nvPicPr>
        <p:blipFill>
          <a:blip r:embed="rId6">
            <a:alphaModFix/>
          </a:blip>
          <a:stretch>
            <a:fillRect/>
          </a:stretch>
        </p:blipFill>
        <p:spPr>
          <a:xfrm>
            <a:off x="1141000" y="2484788"/>
            <a:ext cx="2977150" cy="188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grpSp>
        <p:nvGrpSpPr>
          <p:cNvPr id="277" name="Google Shape;277;p7"/>
          <p:cNvGrpSpPr/>
          <p:nvPr/>
        </p:nvGrpSpPr>
        <p:grpSpPr>
          <a:xfrm>
            <a:off x="-15736" y="0"/>
            <a:ext cx="12229962" cy="6856214"/>
            <a:chOff x="-15736" y="0"/>
            <a:chExt cx="12229962" cy="6856214"/>
          </a:xfrm>
        </p:grpSpPr>
        <p:pic>
          <p:nvPicPr>
            <p:cNvPr id="278" name="Google Shape;278;p7"/>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79" name="Google Shape;279;p7"/>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80" name="Google Shape;280;p7"/>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81" name="Google Shape;281;p7"/>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cxnSp>
        <p:nvCxnSpPr>
          <p:cNvPr id="282" name="Google Shape;282;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283" name="Google Shape;283;p7"/>
          <p:cNvSpPr/>
          <p:nvPr/>
        </p:nvSpPr>
        <p:spPr>
          <a:xfrm>
            <a:off x="0" y="0"/>
            <a:ext cx="12188952"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grpSp>
        <p:nvGrpSpPr>
          <p:cNvPr id="284" name="Google Shape;284;p7"/>
          <p:cNvGrpSpPr/>
          <p:nvPr/>
        </p:nvGrpSpPr>
        <p:grpSpPr>
          <a:xfrm>
            <a:off x="0" y="0"/>
            <a:ext cx="12229962" cy="6856214"/>
            <a:chOff x="-15736" y="0"/>
            <a:chExt cx="12229962" cy="6856214"/>
          </a:xfrm>
        </p:grpSpPr>
        <p:pic>
          <p:nvPicPr>
            <p:cNvPr id="285" name="Google Shape;285;p7"/>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86" name="Google Shape;286;p7"/>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87" name="Google Shape;287;p7"/>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88" name="Google Shape;288;p7"/>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sp>
        <p:nvSpPr>
          <p:cNvPr id="289" name="Google Shape;289;p7"/>
          <p:cNvSpPr txBox="1">
            <a:spLocks noGrp="1"/>
          </p:cNvSpPr>
          <p:nvPr>
            <p:ph type="ctrTitle"/>
          </p:nvPr>
        </p:nvSpPr>
        <p:spPr>
          <a:xfrm>
            <a:off x="4626508" y="982132"/>
            <a:ext cx="6270090"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sz="4400"/>
              <a:t>Discussion and Conclusion</a:t>
            </a:r>
            <a:endParaRPr/>
          </a:p>
        </p:txBody>
      </p:sp>
      <p:sp>
        <p:nvSpPr>
          <p:cNvPr id="290" name="Google Shape;290;p7"/>
          <p:cNvSpPr/>
          <p:nvPr/>
        </p:nvSpPr>
        <p:spPr>
          <a:xfrm>
            <a:off x="1092644" y="1092200"/>
            <a:ext cx="3059206"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aramond"/>
              <a:ea typeface="Garamond"/>
              <a:cs typeface="Garamond"/>
              <a:sym typeface="Garamond"/>
            </a:endParaRPr>
          </a:p>
        </p:txBody>
      </p:sp>
      <p:pic>
        <p:nvPicPr>
          <p:cNvPr id="291" name="Google Shape;291;p7" descr="A blue and purple smoke&#10;&#10;Description automatically generated"/>
          <p:cNvPicPr preferRelativeResize="0"/>
          <p:nvPr/>
        </p:nvPicPr>
        <p:blipFill rotWithShape="1">
          <a:blip r:embed="rId6">
            <a:alphaModFix/>
          </a:blip>
          <a:srcRect l="37127" r="18409" b="3"/>
          <a:stretch/>
        </p:blipFill>
        <p:spPr>
          <a:xfrm>
            <a:off x="1412683" y="1410208"/>
            <a:ext cx="2433793" cy="3858780"/>
          </a:xfrm>
          <a:prstGeom prst="rect">
            <a:avLst/>
          </a:prstGeom>
          <a:noFill/>
          <a:ln>
            <a:noFill/>
          </a:ln>
        </p:spPr>
      </p:pic>
      <p:cxnSp>
        <p:nvCxnSpPr>
          <p:cNvPr id="292" name="Google Shape;292;p7"/>
          <p:cNvCxnSpPr/>
          <p:nvPr/>
        </p:nvCxnSpPr>
        <p:spPr>
          <a:xfrm>
            <a:off x="4626508" y="2400639"/>
            <a:ext cx="6270089" cy="0"/>
          </a:xfrm>
          <a:prstGeom prst="straightConnector1">
            <a:avLst/>
          </a:prstGeom>
          <a:noFill/>
          <a:ln w="15875" cap="flat" cmpd="sng">
            <a:solidFill>
              <a:schemeClr val="accent1"/>
            </a:solidFill>
            <a:prstDash val="solid"/>
            <a:round/>
            <a:headEnd type="none" w="sm" len="sm"/>
            <a:tailEnd type="none" w="sm" len="sm"/>
          </a:ln>
        </p:spPr>
      </p:cxnSp>
      <p:sp>
        <p:nvSpPr>
          <p:cNvPr id="293" name="Google Shape;293;p7"/>
          <p:cNvSpPr txBox="1">
            <a:spLocks noGrp="1"/>
          </p:cNvSpPr>
          <p:nvPr>
            <p:ph type="subTitle" idx="1"/>
          </p:nvPr>
        </p:nvSpPr>
        <p:spPr>
          <a:xfrm>
            <a:off x="4636482" y="2556931"/>
            <a:ext cx="6592350" cy="3487237"/>
          </a:xfrm>
          <a:prstGeom prst="rect">
            <a:avLst/>
          </a:prstGeom>
          <a:noFill/>
          <a:ln>
            <a:noFill/>
          </a:ln>
        </p:spPr>
        <p:txBody>
          <a:bodyPr spcFirstLastPara="1" wrap="square" lIns="91425" tIns="45700" rIns="91425" bIns="45700" anchor="t" anchorCtr="0">
            <a:noAutofit/>
          </a:bodyPr>
          <a:lstStyle/>
          <a:p>
            <a:pPr marL="0" lvl="0" indent="-131445" algn="l" rtl="0">
              <a:lnSpc>
                <a:spcPct val="90000"/>
              </a:lnSpc>
              <a:spcBef>
                <a:spcPts val="0"/>
              </a:spcBef>
              <a:spcAft>
                <a:spcPts val="0"/>
              </a:spcAft>
              <a:buSzPts val="2070"/>
              <a:buFont typeface="Arial"/>
              <a:buChar char="•"/>
            </a:pPr>
            <a:r>
              <a:rPr lang="en-US" sz="1800" b="0" i="0">
                <a:solidFill>
                  <a:srgbClr val="262626"/>
                </a:solidFill>
              </a:rPr>
              <a:t> Key Points</a:t>
            </a:r>
            <a:endParaRPr/>
          </a:p>
          <a:p>
            <a:pPr marL="742950" lvl="1" indent="-285750" algn="l" rtl="0">
              <a:lnSpc>
                <a:spcPct val="90000"/>
              </a:lnSpc>
              <a:spcBef>
                <a:spcPts val="960"/>
              </a:spcBef>
              <a:spcAft>
                <a:spcPts val="0"/>
              </a:spcAft>
              <a:buSzPts val="2070"/>
              <a:buFont typeface="Arial"/>
              <a:buChar char="•"/>
            </a:pPr>
            <a:r>
              <a:rPr lang="en-US" sz="1800" b="0" i="0">
                <a:solidFill>
                  <a:srgbClr val="262626"/>
                </a:solidFill>
              </a:rPr>
              <a:t>Cognitive biases reveal significant, difficult-to-correct errors</a:t>
            </a:r>
            <a:endParaRPr/>
          </a:p>
          <a:p>
            <a:pPr marL="742950" lvl="1" indent="-285750" algn="l" rtl="0">
              <a:lnSpc>
                <a:spcPct val="90000"/>
              </a:lnSpc>
              <a:spcBef>
                <a:spcPts val="960"/>
              </a:spcBef>
              <a:spcAft>
                <a:spcPts val="0"/>
              </a:spcAft>
              <a:buSzPts val="2070"/>
              <a:buFont typeface="Arial"/>
              <a:buChar char="•"/>
            </a:pPr>
            <a:r>
              <a:rPr lang="en-US" sz="1800" b="0" i="0">
                <a:solidFill>
                  <a:srgbClr val="262626"/>
                </a:solidFill>
              </a:rPr>
              <a:t>Framework is model-agnostic, applicable to future AI systems</a:t>
            </a:r>
            <a:endParaRPr/>
          </a:p>
          <a:p>
            <a:pPr marL="742950" lvl="1" indent="-285750" algn="l" rtl="0">
              <a:lnSpc>
                <a:spcPct val="90000"/>
              </a:lnSpc>
              <a:spcBef>
                <a:spcPts val="960"/>
              </a:spcBef>
              <a:spcAft>
                <a:spcPts val="0"/>
              </a:spcAft>
              <a:buSzPts val="2070"/>
              <a:buFont typeface="Arial"/>
              <a:buChar char="•"/>
            </a:pPr>
            <a:r>
              <a:rPr lang="en-US" sz="1800" b="0" i="0">
                <a:solidFill>
                  <a:srgbClr val="262626"/>
                </a:solidFill>
              </a:rPr>
              <a:t>Importance of extensive pre-deployment testing to ensure reliability and safety</a:t>
            </a:r>
            <a:endParaRPr/>
          </a:p>
          <a:p>
            <a:pPr marL="0" lvl="0" indent="-131445" algn="l" rtl="0">
              <a:lnSpc>
                <a:spcPct val="90000"/>
              </a:lnSpc>
              <a:spcBef>
                <a:spcPts val="960"/>
              </a:spcBef>
              <a:spcAft>
                <a:spcPts val="0"/>
              </a:spcAft>
              <a:buSzPts val="2070"/>
              <a:buFont typeface="Arial"/>
              <a:buChar char="•"/>
            </a:pPr>
            <a:r>
              <a:rPr lang="en-US" sz="1800" b="0" i="0">
                <a:solidFill>
                  <a:srgbClr val="262626"/>
                </a:solidFill>
              </a:rPr>
              <a:t> Summary</a:t>
            </a:r>
            <a:endParaRPr/>
          </a:p>
          <a:p>
            <a:pPr marL="742950" lvl="1" indent="-285750" algn="l" rtl="0">
              <a:lnSpc>
                <a:spcPct val="90000"/>
              </a:lnSpc>
              <a:spcBef>
                <a:spcPts val="960"/>
              </a:spcBef>
              <a:spcAft>
                <a:spcPts val="0"/>
              </a:spcAft>
              <a:buSzPts val="2070"/>
              <a:buFont typeface="Arial"/>
              <a:buChar char="•"/>
            </a:pPr>
            <a:r>
              <a:rPr lang="en-US" sz="1800" b="0" i="0">
                <a:solidFill>
                  <a:srgbClr val="262626"/>
                </a:solidFill>
              </a:rPr>
              <a:t>Cognitive biases help identify and address errors in AI models</a:t>
            </a:r>
            <a:endParaRPr/>
          </a:p>
          <a:p>
            <a:pPr marL="742950" lvl="1" indent="-285750" algn="l" rtl="0">
              <a:lnSpc>
                <a:spcPct val="90000"/>
              </a:lnSpc>
              <a:spcBef>
                <a:spcPts val="960"/>
              </a:spcBef>
              <a:spcAft>
                <a:spcPts val="0"/>
              </a:spcAft>
              <a:buSzPts val="2070"/>
              <a:buFont typeface="Arial"/>
              <a:buChar char="•"/>
            </a:pPr>
            <a:r>
              <a:rPr lang="en-US" sz="1800" b="0" i="0">
                <a:solidFill>
                  <a:srgbClr val="262626"/>
                </a:solidFill>
              </a:rPr>
              <a:t>Thorough testing and refinement are crucial for reliable AI deployment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979ded477a183dc_0"/>
          <p:cNvSpPr txBox="1">
            <a:spLocks noGrp="1"/>
          </p:cNvSpPr>
          <p:nvPr>
            <p:ph type="title"/>
          </p:nvPr>
        </p:nvSpPr>
        <p:spPr>
          <a:xfrm>
            <a:off x="1583010" y="963085"/>
            <a:ext cx="6241800" cy="1371600"/>
          </a:xfrm>
          <a:prstGeom prst="rect">
            <a:avLst/>
          </a:prstGeom>
        </p:spPr>
        <p:txBody>
          <a:bodyPr spcFirstLastPara="1" wrap="square" lIns="91425" tIns="45700" rIns="91425" bIns="45700" anchor="b" anchorCtr="0">
            <a:normAutofit/>
          </a:bodyPr>
          <a:lstStyle/>
          <a:p>
            <a:pPr marL="0" lvl="0" indent="0" algn="ctr" rtl="1">
              <a:spcBef>
                <a:spcPts val="0"/>
              </a:spcBef>
              <a:spcAft>
                <a:spcPts val="0"/>
              </a:spcAft>
              <a:buNone/>
            </a:pPr>
            <a:r>
              <a:rPr lang="en-US"/>
              <a:t>פעילות לכיתה</a:t>
            </a:r>
            <a:endParaRPr/>
          </a:p>
        </p:txBody>
      </p:sp>
      <p:sp>
        <p:nvSpPr>
          <p:cNvPr id="299" name="Google Shape;299;g2979ded477a183dc_0"/>
          <p:cNvSpPr txBox="1">
            <a:spLocks noGrp="1"/>
          </p:cNvSpPr>
          <p:nvPr>
            <p:ph type="body" idx="1"/>
          </p:nvPr>
        </p:nvSpPr>
        <p:spPr>
          <a:xfrm>
            <a:off x="1502450" y="2734697"/>
            <a:ext cx="6480000" cy="1675800"/>
          </a:xfrm>
          <a:prstGeom prst="rect">
            <a:avLst/>
          </a:prstGeom>
        </p:spPr>
        <p:txBody>
          <a:bodyPr spcFirstLastPara="1" wrap="square" lIns="91425" tIns="45700" rIns="91425" bIns="45700" anchor="t" anchorCtr="0">
            <a:normAutofit/>
          </a:bodyPr>
          <a:lstStyle/>
          <a:p>
            <a:pPr marL="457200" lvl="0" indent="-360045" algn="r" rtl="1">
              <a:spcBef>
                <a:spcPts val="360"/>
              </a:spcBef>
              <a:spcAft>
                <a:spcPts val="0"/>
              </a:spcAft>
              <a:buSzPts val="2070"/>
              <a:buAutoNum type="arabicPeriod"/>
            </a:pPr>
            <a:r>
              <a:rPr lang="en-US" dirty="0" err="1"/>
              <a:t>כתבו</a:t>
            </a:r>
            <a:r>
              <a:rPr lang="en-US" dirty="0"/>
              <a:t> prompt</a:t>
            </a:r>
            <a:r>
              <a:rPr lang="he-IL" dirty="0"/>
              <a:t> </a:t>
            </a:r>
            <a:r>
              <a:rPr lang="en-US" dirty="0"/>
              <a:t> </a:t>
            </a:r>
            <a:r>
              <a:rPr lang="en-US" dirty="0" err="1"/>
              <a:t>בLLM</a:t>
            </a:r>
            <a:r>
              <a:rPr lang="en-US" dirty="0"/>
              <a:t> </a:t>
            </a:r>
            <a:r>
              <a:rPr lang="he-IL" dirty="0"/>
              <a:t> </a:t>
            </a:r>
            <a:r>
              <a:rPr lang="en-US" dirty="0" err="1"/>
              <a:t>לבקשתכם</a:t>
            </a:r>
            <a:r>
              <a:rPr lang="en-US" dirty="0"/>
              <a:t> </a:t>
            </a:r>
            <a:r>
              <a:rPr lang="en-US" dirty="0" err="1"/>
              <a:t>ובקשו</a:t>
            </a:r>
            <a:r>
              <a:rPr lang="en-US" dirty="0"/>
              <a:t> </a:t>
            </a:r>
            <a:r>
              <a:rPr lang="en-US" dirty="0" err="1"/>
              <a:t>ממנו</a:t>
            </a:r>
            <a:r>
              <a:rPr lang="en-US" dirty="0"/>
              <a:t> </a:t>
            </a:r>
            <a:r>
              <a:rPr lang="en-US" dirty="0" err="1"/>
              <a:t>לבנות</a:t>
            </a:r>
            <a:r>
              <a:rPr lang="en-US" dirty="0"/>
              <a:t> </a:t>
            </a:r>
            <a:r>
              <a:rPr lang="en-US" dirty="0" err="1"/>
              <a:t>סיפור</a:t>
            </a:r>
            <a:r>
              <a:rPr lang="en-US" dirty="0"/>
              <a:t> </a:t>
            </a:r>
            <a:r>
              <a:rPr lang="en-US" dirty="0" err="1"/>
              <a:t>על</a:t>
            </a:r>
            <a:r>
              <a:rPr lang="en-US" dirty="0"/>
              <a:t> doctor </a:t>
            </a:r>
            <a:r>
              <a:rPr lang="he-IL" dirty="0"/>
              <a:t> </a:t>
            </a:r>
            <a:r>
              <a:rPr lang="en-US" dirty="0"/>
              <a:t>ו</a:t>
            </a:r>
            <a:r>
              <a:rPr lang="he-IL" dirty="0"/>
              <a:t> </a:t>
            </a:r>
            <a:r>
              <a:rPr lang="en-US" dirty="0"/>
              <a:t>nurse</a:t>
            </a:r>
            <a:r>
              <a:rPr lang="he-IL" dirty="0"/>
              <a:t> </a:t>
            </a:r>
            <a:r>
              <a:rPr lang="en-US" dirty="0" err="1"/>
              <a:t>מהם</a:t>
            </a:r>
            <a:r>
              <a:rPr lang="en-US" dirty="0"/>
              <a:t> </a:t>
            </a:r>
            <a:r>
              <a:rPr lang="en-US" dirty="0" err="1"/>
              <a:t>הcognitive</a:t>
            </a:r>
            <a:r>
              <a:rPr lang="en-US" dirty="0"/>
              <a:t> biases </a:t>
            </a:r>
            <a:r>
              <a:rPr lang="he-IL" dirty="0"/>
              <a:t> </a:t>
            </a:r>
            <a:r>
              <a:rPr lang="en-US" dirty="0" err="1"/>
              <a:t>בהם</a:t>
            </a:r>
            <a:r>
              <a:rPr lang="en-US" dirty="0"/>
              <a:t> </a:t>
            </a:r>
            <a:r>
              <a:rPr lang="en-US" dirty="0" err="1"/>
              <a:t>נתקלתם</a:t>
            </a:r>
            <a:r>
              <a:rPr lang="en-US" dirty="0"/>
              <a:t>?</a:t>
            </a:r>
            <a:endParaRPr dirty="0"/>
          </a:p>
          <a:p>
            <a:pPr marL="457200" lvl="0" indent="-360045" algn="r" rtl="1">
              <a:spcBef>
                <a:spcPts val="0"/>
              </a:spcBef>
              <a:spcAft>
                <a:spcPts val="0"/>
              </a:spcAft>
              <a:buSzPts val="2070"/>
              <a:buAutoNum type="arabicPeriod"/>
            </a:pPr>
            <a:r>
              <a:rPr lang="en-US" dirty="0" err="1"/>
              <a:t>כתבו</a:t>
            </a:r>
            <a:r>
              <a:rPr lang="en-US" dirty="0"/>
              <a:t> prompt </a:t>
            </a:r>
            <a:r>
              <a:rPr lang="he-IL" dirty="0"/>
              <a:t> </a:t>
            </a:r>
            <a:r>
              <a:rPr lang="en-US" dirty="0" err="1"/>
              <a:t>נוסף</a:t>
            </a:r>
            <a:r>
              <a:rPr lang="en-US" dirty="0"/>
              <a:t> </a:t>
            </a:r>
            <a:r>
              <a:rPr lang="en-US" dirty="0" err="1"/>
              <a:t>לעניות</a:t>
            </a:r>
            <a:r>
              <a:rPr lang="en-US" dirty="0"/>
              <a:t> </a:t>
            </a:r>
            <a:r>
              <a:rPr lang="en-US" dirty="0" err="1"/>
              <a:t>דעתכם</a:t>
            </a:r>
            <a:r>
              <a:rPr lang="en-US" dirty="0"/>
              <a:t> </a:t>
            </a:r>
            <a:r>
              <a:rPr lang="en-US" dirty="0" err="1"/>
              <a:t>שיכול</a:t>
            </a:r>
            <a:r>
              <a:rPr lang="en-US" dirty="0"/>
              <a:t> </a:t>
            </a:r>
            <a:r>
              <a:rPr lang="en-US" dirty="0" err="1"/>
              <a:t>להביא</a:t>
            </a:r>
            <a:r>
              <a:rPr lang="en-US" dirty="0"/>
              <a:t> </a:t>
            </a:r>
            <a:r>
              <a:rPr lang="en-US" dirty="0" err="1"/>
              <a:t>את</a:t>
            </a:r>
            <a:r>
              <a:rPr lang="en-US" dirty="0"/>
              <a:t> </a:t>
            </a:r>
            <a:r>
              <a:rPr lang="en-US" dirty="0" err="1"/>
              <a:t>הLLM</a:t>
            </a:r>
            <a:r>
              <a:rPr lang="en-US" dirty="0"/>
              <a:t> </a:t>
            </a:r>
            <a:endParaRPr dirty="0"/>
          </a:p>
          <a:p>
            <a:pPr marL="0" lvl="0" indent="0" algn="r" rtl="1">
              <a:spcBef>
                <a:spcPts val="600"/>
              </a:spcBef>
              <a:spcAft>
                <a:spcPts val="600"/>
              </a:spcAft>
              <a:buNone/>
            </a:pPr>
            <a:r>
              <a:rPr lang="en-US" dirty="0"/>
              <a:t>        ל cognitive biases </a:t>
            </a:r>
            <a:r>
              <a:rPr lang="he-IL" dirty="0"/>
              <a:t> </a:t>
            </a:r>
            <a:r>
              <a:rPr lang="en-US" dirty="0" err="1"/>
              <a:t>שתפו</a:t>
            </a:r>
            <a:r>
              <a:rPr lang="en-US" dirty="0"/>
              <a:t> </a:t>
            </a:r>
            <a:r>
              <a:rPr lang="en-US" dirty="0" err="1"/>
              <a:t>את</a:t>
            </a:r>
            <a:r>
              <a:rPr lang="en-US" dirty="0"/>
              <a:t> </a:t>
            </a:r>
            <a:r>
              <a:rPr lang="en-US" dirty="0" err="1"/>
              <a:t>הממצאים</a:t>
            </a:r>
            <a:r>
              <a:rPr lang="en-US" dirty="0"/>
              <a:t>. </a:t>
            </a:r>
            <a:endParaRPr dirty="0"/>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573</Words>
  <Application>Microsoft Office PowerPoint</Application>
  <PresentationFormat>Widescreen</PresentationFormat>
  <Paragraphs>54</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Garamond</vt:lpstr>
      <vt:lpstr>Arial</vt:lpstr>
      <vt:lpstr>Organic</vt:lpstr>
      <vt:lpstr>Capturing Failures of Large Language Models via Human Cognitive Biases</vt:lpstr>
      <vt:lpstr>Introduction and Study Focus</vt:lpstr>
      <vt:lpstr>Cognitive Biases and Methodology</vt:lpstr>
      <vt:lpstr>Framing Effect and Anchoring Experiments</vt:lpstr>
      <vt:lpstr>Availability Heuristic and Attribute Substitution</vt:lpstr>
      <vt:lpstr>High-Impact Errors and GPT-3 Results</vt:lpstr>
      <vt:lpstr>Discussion and Conclusion</vt:lpstr>
      <vt:lpstr>פעילות לכיתה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Capturing Failures of Large Language Models via Human Cognitive Biases</dc:title>
  <dc:creator>יעקב שחורי</dc:creator>
  <cp:lastModifiedBy>יעקב שחורי</cp:lastModifiedBy>
  <cp:revision>1</cp:revision>
  <dcterms:created xsi:type="dcterms:W3CDTF">2024-05-23T21:10:07Z</dcterms:created>
  <dcterms:modified xsi:type="dcterms:W3CDTF">2024-05-29T11:37:09Z</dcterms:modified>
</cp:coreProperties>
</file>