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71" r:id="rId2"/>
    <p:sldId id="278" r:id="rId3"/>
    <p:sldId id="268" r:id="rId4"/>
    <p:sldId id="269" r:id="rId5"/>
    <p:sldId id="272" r:id="rId6"/>
    <p:sldId id="274" r:id="rId7"/>
    <p:sldId id="275" r:id="rId8"/>
    <p:sldId id="276" r:id="rId9"/>
    <p:sldId id="277" r:id="rId10"/>
    <p:sldId id="267" r:id="rId11"/>
    <p:sldId id="263" r:id="rId12"/>
    <p:sldId id="262"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67487" autoAdjust="0"/>
  </p:normalViewPr>
  <p:slideViewPr>
    <p:cSldViewPr snapToGrid="0">
      <p:cViewPr varScale="1">
        <p:scale>
          <a:sx n="67" d="100"/>
          <a:sy n="67" d="100"/>
        </p:scale>
        <p:origin x="636" y="5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5/26/2023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973880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79262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956026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469262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368520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9298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422431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5/26/2023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5/26/2023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5/26/2023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5/26/2023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5/26/2023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5/26/2023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5/26/2023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5/26/2023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5/26/2023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5/26/2023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5/26/2023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5/26/2023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2.xml"/><Relationship Id="rId7" Type="http://schemas.openxmlformats.org/officeDocument/2006/relationships/image" Target="../media/image7.sv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2.xml"/><Relationship Id="rId7" Type="http://schemas.openxmlformats.org/officeDocument/2006/relationships/image" Target="../media/image11.sv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2.xml"/><Relationship Id="rId7" Type="http://schemas.openxmlformats.org/officeDocument/2006/relationships/image" Target="../media/image14.sv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svg"/><Relationship Id="rId3" Type="http://schemas.openxmlformats.org/officeDocument/2006/relationships/audio" Target="../media/media4.m4a"/><Relationship Id="rId7" Type="http://schemas.openxmlformats.org/officeDocument/2006/relationships/image" Target="../media/image6.svg"/><Relationship Id="rId12" Type="http://schemas.openxmlformats.org/officeDocument/2006/relationships/image" Target="../media/image15.png"/><Relationship Id="rId2" Type="http://schemas.microsoft.com/office/2007/relationships/media" Target="../media/media4.m4a"/><Relationship Id="rId1" Type="http://schemas.openxmlformats.org/officeDocument/2006/relationships/tags" Target="../tags/tag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notesSlide" Target="../notesSlides/notesSlide12.xml"/><Relationship Id="rId10" Type="http://schemas.openxmlformats.org/officeDocument/2006/relationships/image" Target="../media/image9.png"/><Relationship Id="rId4" Type="http://schemas.openxmlformats.org/officeDocument/2006/relationships/slideLayout" Target="../slideLayouts/slideLayout1.xml"/><Relationship Id="rId9" Type="http://schemas.openxmlformats.org/officeDocument/2006/relationships/image" Target="../media/image13.svg"/><Relationship Id="rId1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334390-00AC-72F1-8174-D4BC4DE42D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749" y="5626638"/>
            <a:ext cx="3669121" cy="959381"/>
          </a:xfrm>
          <a:prstGeom prst="rect">
            <a:avLst/>
          </a:prstGeom>
        </p:spPr>
      </p:pic>
      <p:sp>
        <p:nvSpPr>
          <p:cNvPr id="7" name="TextBox 6">
            <a:extLst>
              <a:ext uri="{FF2B5EF4-FFF2-40B4-BE49-F238E27FC236}">
                <a16:creationId xmlns:a16="http://schemas.microsoft.com/office/drawing/2014/main" id="{1CB789FF-0E27-596E-3281-6000D6D3774A}"/>
              </a:ext>
            </a:extLst>
          </p:cNvPr>
          <p:cNvSpPr txBox="1"/>
          <p:nvPr/>
        </p:nvSpPr>
        <p:spPr>
          <a:xfrm>
            <a:off x="3048000" y="4675196"/>
            <a:ext cx="6096000" cy="707886"/>
          </a:xfrm>
          <a:prstGeom prst="rect">
            <a:avLst/>
          </a:prstGeom>
          <a:noFill/>
        </p:spPr>
        <p:txBody>
          <a:bodyPr wrap="square">
            <a:spAutoFit/>
          </a:bodyPr>
          <a:lstStyle/>
          <a:p>
            <a:r>
              <a:rPr lang="en-US" sz="4000" dirty="0">
                <a:solidFill>
                  <a:schemeClr val="bg1"/>
                </a:solidFill>
                <a:latin typeface="Franklin Gothic Book" panose="020B0503020102020204" pitchFamily="34" charset="0"/>
                <a:cs typeface="Segoe UI" panose="020B0502040204020203" pitchFamily="34" charset="0"/>
              </a:rPr>
              <a:t>Research Presentation</a:t>
            </a:r>
            <a:endParaRPr lang="en-US" sz="4000" dirty="0">
              <a:solidFill>
                <a:schemeClr val="bg1"/>
              </a:solidFill>
            </a:endParaRPr>
          </a:p>
        </p:txBody>
      </p:sp>
      <p:sp>
        <p:nvSpPr>
          <p:cNvPr id="9" name="TextBox 8">
            <a:extLst>
              <a:ext uri="{FF2B5EF4-FFF2-40B4-BE49-F238E27FC236}">
                <a16:creationId xmlns:a16="http://schemas.microsoft.com/office/drawing/2014/main" id="{6FC568E7-AEA8-C584-0E95-722B06C7C322}"/>
              </a:ext>
            </a:extLst>
          </p:cNvPr>
          <p:cNvSpPr txBox="1"/>
          <p:nvPr/>
        </p:nvSpPr>
        <p:spPr>
          <a:xfrm>
            <a:off x="6004560" y="5334250"/>
            <a:ext cx="2164080" cy="584775"/>
          </a:xfrm>
          <a:prstGeom prst="rect">
            <a:avLst/>
          </a:prstGeom>
          <a:noFill/>
        </p:spPr>
        <p:txBody>
          <a:bodyPr wrap="square">
            <a:spAutoFit/>
          </a:bodyPr>
          <a:lstStyle/>
          <a:p>
            <a:pPr algn="l"/>
            <a:r>
              <a:rPr lang="en-US" sz="3200" b="1" dirty="0">
                <a:solidFill>
                  <a:schemeClr val="accent1"/>
                </a:solidFill>
                <a:latin typeface="Franklin Gothic Book" panose="020B0503020102020204" pitchFamily="34" charset="0"/>
              </a:rPr>
              <a:t>Speedsters</a:t>
            </a:r>
          </a:p>
        </p:txBody>
      </p:sp>
      <p:pic>
        <p:nvPicPr>
          <p:cNvPr id="12" name="Picture 11">
            <a:extLst>
              <a:ext uri="{FF2B5EF4-FFF2-40B4-BE49-F238E27FC236}">
                <a16:creationId xmlns:a16="http://schemas.microsoft.com/office/drawing/2014/main" id="{175752E9-8C22-FB1A-7FAF-FD89C87B5CB0}"/>
              </a:ext>
            </a:extLst>
          </p:cNvPr>
          <p:cNvPicPr>
            <a:picLocks noChangeAspect="1"/>
          </p:cNvPicPr>
          <p:nvPr/>
        </p:nvPicPr>
        <p:blipFill rotWithShape="1">
          <a:blip r:embed="rId4">
            <a:extLst>
              <a:ext uri="{28A0092B-C50C-407E-A947-70E740481C1C}">
                <a14:useLocalDpi xmlns:a14="http://schemas.microsoft.com/office/drawing/2010/main" val="0"/>
              </a:ext>
            </a:extLst>
          </a:blip>
          <a:srcRect l="9248" t="8967" r="63333" b="7353"/>
          <a:stretch/>
        </p:blipFill>
        <p:spPr>
          <a:xfrm>
            <a:off x="74719" y="4785299"/>
            <a:ext cx="1171362" cy="1751034"/>
          </a:xfrm>
          <a:prstGeom prst="rect">
            <a:avLst/>
          </a:prstGeom>
        </p:spPr>
      </p:pic>
      <p:pic>
        <p:nvPicPr>
          <p:cNvPr id="14" name="Picture 13">
            <a:extLst>
              <a:ext uri="{FF2B5EF4-FFF2-40B4-BE49-F238E27FC236}">
                <a16:creationId xmlns:a16="http://schemas.microsoft.com/office/drawing/2014/main" id="{BC27C762-5757-14CC-0845-6098DE0168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758" y="3909781"/>
            <a:ext cx="3030638" cy="1751035"/>
          </a:xfrm>
          <a:prstGeom prst="rect">
            <a:avLst/>
          </a:prstGeom>
        </p:spPr>
      </p:pic>
    </p:spTree>
    <p:extLst>
      <p:ext uri="{BB962C8B-B14F-4D97-AF65-F5344CB8AC3E}">
        <p14:creationId xmlns:p14="http://schemas.microsoft.com/office/powerpoint/2010/main" val="2144851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Narrow Your Topic</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1431" y="816337"/>
            <a:ext cx="5225327" cy="5225327"/>
          </a:xfrm>
          <a:prstGeom prst="rect">
            <a:avLst/>
          </a:prstGeom>
        </p:spPr>
      </p:pic>
      <p:pic>
        <p:nvPicPr>
          <p:cNvPr id="5" name="Audio 4">
            <a:hlinkClick r:id="" action="ppaction://media"/>
            <a:extLst>
              <a:ext uri="{FF2B5EF4-FFF2-40B4-BE49-F238E27FC236}">
                <a16:creationId xmlns:a16="http://schemas.microsoft.com/office/drawing/2014/main" id="{56D82062-1968-E594-5DF3-6BEF443247CB}"/>
              </a:ext>
            </a:extLst>
          </p:cNvPr>
          <p:cNvPicPr>
            <a:picLocks noChangeAspect="1"/>
          </p:cNvPicPr>
          <p:nvPr>
            <a:audioFile r:link="rId2"/>
            <p:extLst>
              <p:ext uri="{DAA4B4D4-6D71-4841-9C94-3DE7FCFB9230}">
                <p14:media xmlns:p14="http://schemas.microsoft.com/office/powerpoint/2010/main" r:embed="rId1"/>
              </p:ext>
            </p:extLst>
          </p:nvPr>
        </p:nvPicPr>
        <p:blipFill>
          <a:blip r:embed="rId8"/>
          <a:srcRect l="-325000" t="-160938" r="-325000" b="-160938"/>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397072516"/>
      </p:ext>
    </p:extLst>
  </p:cSld>
  <p:clrMapOvr>
    <a:masterClrMapping/>
  </p:clrMapOvr>
  <mc:AlternateContent xmlns:mc="http://schemas.openxmlformats.org/markup-compatibility/2006" xmlns:p14="http://schemas.microsoft.com/office/powerpoint/2010/main">
    <mc:Choice Requires="p14">
      <p:transition spd="slow" p14:dur="2000" advTm="228"/>
    </mc:Choice>
    <mc:Fallback xmlns="">
      <p:transition spd="slow" advTm="2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Organize Your Research</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2880360"/>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Refer to the notes section below  for guidelines on this topic.</a:t>
            </a: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1431" y="816337"/>
            <a:ext cx="5225327" cy="5225327"/>
          </a:xfrm>
          <a:prstGeom prst="rect">
            <a:avLst/>
          </a:prstGeom>
        </p:spPr>
      </p:pic>
      <p:pic>
        <p:nvPicPr>
          <p:cNvPr id="3" name="Audio 2">
            <a:hlinkClick r:id="" action="ppaction://media"/>
            <a:extLst>
              <a:ext uri="{FF2B5EF4-FFF2-40B4-BE49-F238E27FC236}">
                <a16:creationId xmlns:a16="http://schemas.microsoft.com/office/drawing/2014/main" id="{FB2B2A12-3A1A-E5E2-99CA-1AFD31653132}"/>
              </a:ext>
            </a:extLst>
          </p:cNvPr>
          <p:cNvPicPr>
            <a:picLocks noChangeAspect="1"/>
          </p:cNvPicPr>
          <p:nvPr>
            <a:audioFile r:link="rId2"/>
            <p:extLst>
              <p:ext uri="{DAA4B4D4-6D71-4841-9C94-3DE7FCFB9230}">
                <p14:media xmlns:p14="http://schemas.microsoft.com/office/powerpoint/2010/main" r:embed="rId1"/>
              </p:ext>
            </p:extLst>
          </p:nvPr>
        </p:nvPicPr>
        <p:blipFill>
          <a:blip r:embed="rId8"/>
          <a:srcRect l="-325000" t="-160938" r="-325000" b="-160938"/>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3514892887"/>
      </p:ext>
    </p:extLst>
  </p:cSld>
  <p:clrMapOvr>
    <a:masterClrMapping/>
  </p:clrMapOvr>
  <mc:AlternateContent xmlns:mc="http://schemas.openxmlformats.org/markup-compatibility/2006" xmlns:p14="http://schemas.microsoft.com/office/powerpoint/2010/main">
    <mc:Choice Requires="p14">
      <p:transition spd="slow" p14:dur="2000" advTm="234"/>
    </mc:Choice>
    <mc:Fallback xmlns="">
      <p:transition spd="slow" advTm="2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Present Your Research</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a:p>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1431" y="816337"/>
            <a:ext cx="5225327" cy="5225327"/>
          </a:xfrm>
          <a:prstGeom prst="rect">
            <a:avLst/>
          </a:prstGeom>
        </p:spPr>
      </p:pic>
      <p:pic>
        <p:nvPicPr>
          <p:cNvPr id="5" name="Audio 4">
            <a:hlinkClick r:id="" action="ppaction://media"/>
            <a:extLst>
              <a:ext uri="{FF2B5EF4-FFF2-40B4-BE49-F238E27FC236}">
                <a16:creationId xmlns:a16="http://schemas.microsoft.com/office/drawing/2014/main" id="{0A95C9C3-6B82-AE8B-9112-30E30BA83CFA}"/>
              </a:ext>
            </a:extLst>
          </p:cNvPr>
          <p:cNvPicPr>
            <a:picLocks noChangeAspect="1"/>
          </p:cNvPicPr>
          <p:nvPr>
            <a:audioFile r:link="rId2"/>
            <p:extLst>
              <p:ext uri="{DAA4B4D4-6D71-4841-9C94-3DE7FCFB9230}">
                <p14:media xmlns:p14="http://schemas.microsoft.com/office/powerpoint/2010/main" r:embed="rId1"/>
              </p:ext>
            </p:extLst>
          </p:nvPr>
        </p:nvPicPr>
        <p:blipFill>
          <a:blip r:embed="rId8"/>
          <a:srcRect l="-325000" t="-160938" r="-325000" b="-160938"/>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880909745"/>
      </p:ext>
    </p:extLst>
  </p:cSld>
  <p:clrMapOvr>
    <a:masterClrMapping/>
  </p:clrMapOvr>
  <mc:AlternateContent xmlns:mc="http://schemas.openxmlformats.org/markup-compatibility/2006" xmlns:p14="http://schemas.microsoft.com/office/powerpoint/2010/main">
    <mc:Choice Requires="p14">
      <p:transition spd="slow" p14:dur="2000" advTm="186"/>
    </mc:Choice>
    <mc:Fallback xmlns="">
      <p:transition spd="slow" advTm="1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pic>
        <p:nvPicPr>
          <p:cNvPr id="4" name="Audio 3">
            <a:hlinkClick r:id="" action="ppaction://media"/>
            <a:extLst>
              <a:ext uri="{FF2B5EF4-FFF2-40B4-BE49-F238E27FC236}">
                <a16:creationId xmlns:a16="http://schemas.microsoft.com/office/drawing/2014/main" id="{DB52CD45-3D9A-46D4-6E4A-00A65E0B4809}"/>
              </a:ext>
            </a:extLst>
          </p:cNvPr>
          <p:cNvPicPr>
            <a:picLocks noChangeAspect="1"/>
          </p:cNvPicPr>
          <p:nvPr>
            <a:audioFile r:link="rId3"/>
            <p:extLst>
              <p:ext uri="{DAA4B4D4-6D71-4841-9C94-3DE7FCFB9230}">
                <p14:media xmlns:p14="http://schemas.microsoft.com/office/powerpoint/2010/main" r:embed="rId2"/>
              </p:ext>
            </p:extLst>
          </p:nvPr>
        </p:nvPicPr>
        <p:blipFill>
          <a:blip r:embed="rId14"/>
          <a:srcRect l="-325000" t="-160938" r="-325000" b="-160938"/>
          <a:stretch>
            <a:fillRect/>
          </a:stretch>
        </p:blipFill>
        <p:spPr>
          <a:xfrm>
            <a:off x="9144000" y="5143500"/>
            <a:ext cx="3048000" cy="1714500"/>
          </a:xfrm>
          <a:prstGeom prst="rect">
            <a:avLst/>
          </a:prstGeom>
        </p:spPr>
      </p:pic>
    </p:spTree>
    <p:custDataLst>
      <p:tags r:id="rId1"/>
    </p:custDataLst>
    <p:extLst>
      <p:ext uri="{BB962C8B-B14F-4D97-AF65-F5344CB8AC3E}">
        <p14:creationId xmlns:p14="http://schemas.microsoft.com/office/powerpoint/2010/main" val="2372968877"/>
      </p:ext>
    </p:extLst>
  </p:cSld>
  <p:clrMapOvr>
    <a:masterClrMapping/>
  </p:clrMapOvr>
  <mc:AlternateContent xmlns:mc="http://schemas.openxmlformats.org/markup-compatibility/2006" xmlns:p14="http://schemas.microsoft.com/office/powerpoint/2010/main">
    <mc:Choice Requires="p14">
      <p:transition spd="slow" p14:dur="2000" advTm="1205"/>
    </mc:Choice>
    <mc:Fallback xmlns="">
      <p:transition spd="slow" advTm="120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GitHub Project Analysis: A Data-Driven Approach</a:t>
            </a:r>
          </a:p>
        </p:txBody>
      </p:sp>
      <p:sp>
        <p:nvSpPr>
          <p:cNvPr id="11" name="TextBox 10">
            <a:extLst>
              <a:ext uri="{FF2B5EF4-FFF2-40B4-BE49-F238E27FC236}">
                <a16:creationId xmlns:a16="http://schemas.microsoft.com/office/drawing/2014/main" id="{DEC5EEC8-27F7-E9A7-A176-706286A555FC}"/>
              </a:ext>
            </a:extLst>
          </p:cNvPr>
          <p:cNvSpPr txBox="1"/>
          <p:nvPr/>
        </p:nvSpPr>
        <p:spPr>
          <a:xfrm>
            <a:off x="283308" y="2489260"/>
            <a:ext cx="11658600" cy="1938992"/>
          </a:xfrm>
          <a:prstGeom prst="rect">
            <a:avLst/>
          </a:prstGeom>
          <a:noFill/>
        </p:spPr>
        <p:txBody>
          <a:bodyPr wrap="square">
            <a:spAutoFit/>
          </a:bodyPr>
          <a:lstStyle/>
          <a:p>
            <a:r>
              <a:rPr lang="en-US" sz="2400" b="0" i="0" dirty="0">
                <a:effectLst/>
                <a:latin typeface="Söhne"/>
              </a:rPr>
              <a:t>Welcome to our research journey. Our mission is to uncover potential correlations between a project's database schema complexity and its activity on GitHub. We're diving into the world of data, using sophisticated tools to extract, analyze, and visualize the information we need. This research could provide valuable insights into how database design impacts project maintenance and management.</a:t>
            </a:r>
            <a:endParaRPr lang="en-US" sz="2400" dirty="0"/>
          </a:p>
        </p:txBody>
      </p:sp>
    </p:spTree>
    <p:extLst>
      <p:ext uri="{BB962C8B-B14F-4D97-AF65-F5344CB8AC3E}">
        <p14:creationId xmlns:p14="http://schemas.microsoft.com/office/powerpoint/2010/main" val="84839081"/>
      </p:ext>
    </p:extLst>
  </p:cSld>
  <p:clrMapOvr>
    <a:masterClrMapping/>
  </p:clrMapOvr>
  <mc:AlternateContent xmlns:mc="http://schemas.openxmlformats.org/markup-compatibility/2006" xmlns:p14="http://schemas.microsoft.com/office/powerpoint/2010/main">
    <mc:Choice Requires="p14">
      <p:transition spd="slow" p14:dur="2000" advTm="1088"/>
    </mc:Choice>
    <mc:Fallback xmlns="">
      <p:transition spd="slow" advTm="108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Project Overview</a:t>
            </a:r>
          </a:p>
        </p:txBody>
      </p:sp>
      <p:sp>
        <p:nvSpPr>
          <p:cNvPr id="11" name="TextBox 10">
            <a:extLst>
              <a:ext uri="{FF2B5EF4-FFF2-40B4-BE49-F238E27FC236}">
                <a16:creationId xmlns:a16="http://schemas.microsoft.com/office/drawing/2014/main" id="{DEC5EEC8-27F7-E9A7-A176-706286A555FC}"/>
              </a:ext>
            </a:extLst>
          </p:cNvPr>
          <p:cNvSpPr txBox="1"/>
          <p:nvPr/>
        </p:nvSpPr>
        <p:spPr>
          <a:xfrm>
            <a:off x="452120" y="3632260"/>
            <a:ext cx="11658600" cy="1569660"/>
          </a:xfrm>
          <a:prstGeom prst="rect">
            <a:avLst/>
          </a:prstGeom>
          <a:noFill/>
        </p:spPr>
        <p:txBody>
          <a:bodyPr wrap="square">
            <a:spAutoFit/>
          </a:bodyPr>
          <a:lstStyle/>
          <a:p>
            <a:r>
              <a:rPr lang="en-US" sz="3200" b="0" i="0" dirty="0">
                <a:effectLst/>
                <a:latin typeface="Söhne"/>
              </a:rPr>
              <a:t>Our research aims to investigate the correlation between the complexity of a project's database schema and the number of commits and issues in the project's GitHub repository.</a:t>
            </a:r>
            <a:endParaRPr lang="en-US" sz="3200" dirty="0"/>
          </a:p>
        </p:txBody>
      </p:sp>
    </p:spTree>
    <p:extLst>
      <p:ext uri="{BB962C8B-B14F-4D97-AF65-F5344CB8AC3E}">
        <p14:creationId xmlns:p14="http://schemas.microsoft.com/office/powerpoint/2010/main" val="153491007"/>
      </p:ext>
    </p:extLst>
  </p:cSld>
  <p:clrMapOvr>
    <a:masterClrMapping/>
  </p:clrMapOvr>
  <mc:AlternateContent xmlns:mc="http://schemas.openxmlformats.org/markup-compatibility/2006" xmlns:p14="http://schemas.microsoft.com/office/powerpoint/2010/main">
    <mc:Choice Requires="p14">
      <p:transition spd="slow" p14:dur="2000" advTm="1088"/>
    </mc:Choice>
    <mc:Fallback xmlns="">
      <p:transition spd="slow" advTm="108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491B5A-C431-303C-7C21-AB35E6366558}"/>
              </a:ext>
            </a:extLst>
          </p:cNvPr>
          <p:cNvSpPr>
            <a:spLocks noGrp="1"/>
          </p:cNvSpPr>
          <p:nvPr>
            <p:ph type="title"/>
          </p:nvPr>
        </p:nvSpPr>
        <p:spPr/>
        <p:txBody>
          <a:bodyPr/>
          <a:lstStyle/>
          <a:p>
            <a:r>
              <a:rPr lang="en-US" b="1" i="0" dirty="0">
                <a:effectLst/>
                <a:latin typeface="Söhne"/>
              </a:rPr>
              <a:t>Our Methodology: A Two-Step Process</a:t>
            </a:r>
            <a:endParaRPr lang="en-US" dirty="0"/>
          </a:p>
        </p:txBody>
      </p:sp>
      <p:sp>
        <p:nvSpPr>
          <p:cNvPr id="13" name="TextBox 12">
            <a:extLst>
              <a:ext uri="{FF2B5EF4-FFF2-40B4-BE49-F238E27FC236}">
                <a16:creationId xmlns:a16="http://schemas.microsoft.com/office/drawing/2014/main" id="{9911996F-6D44-7A5D-918A-ECF55EB2056C}"/>
              </a:ext>
            </a:extLst>
          </p:cNvPr>
          <p:cNvSpPr txBox="1"/>
          <p:nvPr/>
        </p:nvSpPr>
        <p:spPr>
          <a:xfrm>
            <a:off x="973394" y="2074606"/>
            <a:ext cx="8170606" cy="1477328"/>
          </a:xfrm>
          <a:prstGeom prst="rect">
            <a:avLst/>
          </a:prstGeom>
          <a:noFill/>
        </p:spPr>
        <p:txBody>
          <a:bodyPr wrap="square">
            <a:spAutoFit/>
          </a:bodyPr>
          <a:lstStyle/>
          <a:p>
            <a:r>
              <a:rPr lang="en-US" b="0" i="0" dirty="0">
                <a:effectLst/>
                <a:latin typeface="Söhne"/>
              </a:rPr>
              <a:t>Our research methodology is a two-step process. The first step involves using Gitana, a powerful tool that can extract valuable data from GitHub projects. The second step involves employing DBDiagram.io, a visualization tool that will help us understand the structure and complexity of the database schemas in these projects. This combination of data extraction and visualization forms the backbone of our research approach.</a:t>
            </a:r>
            <a:endParaRPr lang="en-US" dirty="0"/>
          </a:p>
        </p:txBody>
      </p:sp>
    </p:spTree>
    <p:extLst>
      <p:ext uri="{BB962C8B-B14F-4D97-AF65-F5344CB8AC3E}">
        <p14:creationId xmlns:p14="http://schemas.microsoft.com/office/powerpoint/2010/main" val="2127580902"/>
      </p:ext>
    </p:extLst>
  </p:cSld>
  <p:clrMapOvr>
    <a:masterClrMapping/>
  </p:clrMapOvr>
  <mc:AlternateContent xmlns:mc="http://schemas.openxmlformats.org/markup-compatibility/2006" xmlns:p14="http://schemas.microsoft.com/office/powerpoint/2010/main">
    <mc:Choice Requires="p14">
      <p:transition spd="slow" p14:dur="2000" advTm="581"/>
    </mc:Choice>
    <mc:Fallback xmlns="">
      <p:transition spd="slow" advTm="5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491B5A-C431-303C-7C21-AB35E6366558}"/>
              </a:ext>
            </a:extLst>
          </p:cNvPr>
          <p:cNvSpPr>
            <a:spLocks noGrp="1"/>
          </p:cNvSpPr>
          <p:nvPr>
            <p:ph type="title"/>
          </p:nvPr>
        </p:nvSpPr>
        <p:spPr/>
        <p:txBody>
          <a:bodyPr/>
          <a:lstStyle/>
          <a:p>
            <a:r>
              <a:rPr lang="en-US" b="1" i="0" dirty="0">
                <a:effectLst/>
                <a:latin typeface="Söhne"/>
              </a:rPr>
              <a:t>Gitana: The Power of Data Extraction</a:t>
            </a:r>
            <a:endParaRPr lang="en-US" dirty="0"/>
          </a:p>
        </p:txBody>
      </p:sp>
      <p:sp>
        <p:nvSpPr>
          <p:cNvPr id="13" name="TextBox 12">
            <a:extLst>
              <a:ext uri="{FF2B5EF4-FFF2-40B4-BE49-F238E27FC236}">
                <a16:creationId xmlns:a16="http://schemas.microsoft.com/office/drawing/2014/main" id="{9911996F-6D44-7A5D-918A-ECF55EB2056C}"/>
              </a:ext>
            </a:extLst>
          </p:cNvPr>
          <p:cNvSpPr txBox="1"/>
          <p:nvPr/>
        </p:nvSpPr>
        <p:spPr>
          <a:xfrm>
            <a:off x="973394" y="2074606"/>
            <a:ext cx="8170606" cy="2031325"/>
          </a:xfrm>
          <a:prstGeom prst="rect">
            <a:avLst/>
          </a:prstGeom>
          <a:noFill/>
        </p:spPr>
        <p:txBody>
          <a:bodyPr wrap="square">
            <a:spAutoFit/>
          </a:bodyPr>
          <a:lstStyle/>
          <a:p>
            <a:r>
              <a:rPr lang="en-US" b="0" i="0" dirty="0">
                <a:effectLst/>
                <a:latin typeface="Söhne"/>
              </a:rPr>
              <a:t>Gitana is a tool that exports data from Git repositories into a relational database. We will use it to extract commit and issue data from a sample of GitHub projects.“</a:t>
            </a:r>
          </a:p>
          <a:p>
            <a:endParaRPr lang="en-US" dirty="0">
              <a:latin typeface="Söhne"/>
            </a:endParaRPr>
          </a:p>
          <a:p>
            <a:r>
              <a:rPr lang="en-US" dirty="0"/>
              <a:t>Gitana is our key to unlocking the treasure trove of data hidden in GitHub projects. It's a tool that exports data from Git repositories into a relational database. This includes commit and issue data, which are crucial for understanding project activity. By using Gitana, we can gather the raw data we need to start our analysis</a:t>
            </a:r>
          </a:p>
        </p:txBody>
      </p:sp>
    </p:spTree>
    <p:extLst>
      <p:ext uri="{BB962C8B-B14F-4D97-AF65-F5344CB8AC3E}">
        <p14:creationId xmlns:p14="http://schemas.microsoft.com/office/powerpoint/2010/main" val="3032247753"/>
      </p:ext>
    </p:extLst>
  </p:cSld>
  <p:clrMapOvr>
    <a:masterClrMapping/>
  </p:clrMapOvr>
  <mc:AlternateContent xmlns:mc="http://schemas.openxmlformats.org/markup-compatibility/2006" xmlns:p14="http://schemas.microsoft.com/office/powerpoint/2010/main">
    <mc:Choice Requires="p14">
      <p:transition spd="slow" p14:dur="2000" advTm="581"/>
    </mc:Choice>
    <mc:Fallback xmlns="">
      <p:transition spd="slow" advTm="5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491B5A-C431-303C-7C21-AB35E6366558}"/>
              </a:ext>
            </a:extLst>
          </p:cNvPr>
          <p:cNvSpPr>
            <a:spLocks noGrp="1"/>
          </p:cNvSpPr>
          <p:nvPr>
            <p:ph type="title"/>
          </p:nvPr>
        </p:nvSpPr>
        <p:spPr/>
        <p:txBody>
          <a:bodyPr/>
          <a:lstStyle/>
          <a:p>
            <a:r>
              <a:rPr lang="en-US" b="1" i="0" dirty="0">
                <a:effectLst/>
                <a:latin typeface="Söhne"/>
              </a:rPr>
              <a:t>DBDiagram.io: Visualizing Complexity</a:t>
            </a:r>
            <a:endParaRPr lang="en-US" dirty="0"/>
          </a:p>
        </p:txBody>
      </p:sp>
      <p:sp>
        <p:nvSpPr>
          <p:cNvPr id="13" name="TextBox 12">
            <a:extLst>
              <a:ext uri="{FF2B5EF4-FFF2-40B4-BE49-F238E27FC236}">
                <a16:creationId xmlns:a16="http://schemas.microsoft.com/office/drawing/2014/main" id="{9911996F-6D44-7A5D-918A-ECF55EB2056C}"/>
              </a:ext>
            </a:extLst>
          </p:cNvPr>
          <p:cNvSpPr txBox="1"/>
          <p:nvPr/>
        </p:nvSpPr>
        <p:spPr>
          <a:xfrm>
            <a:off x="973394" y="2074606"/>
            <a:ext cx="8170606" cy="2308324"/>
          </a:xfrm>
          <a:prstGeom prst="rect">
            <a:avLst/>
          </a:prstGeom>
          <a:noFill/>
        </p:spPr>
        <p:txBody>
          <a:bodyPr wrap="square">
            <a:spAutoFit/>
          </a:bodyPr>
          <a:lstStyle/>
          <a:p>
            <a:r>
              <a:rPr lang="en-US" dirty="0"/>
              <a:t>DBDiagram.io is a tool for creating and visualizing database schemas. We will use it to generate diagrams of the database schemas in our sample projects.</a:t>
            </a:r>
          </a:p>
          <a:p>
            <a:r>
              <a:rPr lang="en-US" dirty="0"/>
              <a:t> </a:t>
            </a:r>
          </a:p>
          <a:p>
            <a:r>
              <a:rPr lang="en-US" dirty="0"/>
              <a:t>Once we have our data, we need to make sense of it. That's where DBDiagram.io comes in. This tool allows us to create and visualize database schemas, turning raw data into understandable diagrams. By using DBDiagram.io, we can analyze the complexity of the database schemas in our projects and see how they might relate to project activity.</a:t>
            </a:r>
          </a:p>
        </p:txBody>
      </p:sp>
    </p:spTree>
    <p:extLst>
      <p:ext uri="{BB962C8B-B14F-4D97-AF65-F5344CB8AC3E}">
        <p14:creationId xmlns:p14="http://schemas.microsoft.com/office/powerpoint/2010/main" val="3107314380"/>
      </p:ext>
    </p:extLst>
  </p:cSld>
  <p:clrMapOvr>
    <a:masterClrMapping/>
  </p:clrMapOvr>
  <mc:AlternateContent xmlns:mc="http://schemas.openxmlformats.org/markup-compatibility/2006" xmlns:p14="http://schemas.microsoft.com/office/powerpoint/2010/main">
    <mc:Choice Requires="p14">
      <p:transition spd="slow" p14:dur="2000" advTm="581"/>
    </mc:Choice>
    <mc:Fallback xmlns="">
      <p:transition spd="slow" advTm="5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491B5A-C431-303C-7C21-AB35E6366558}"/>
              </a:ext>
            </a:extLst>
          </p:cNvPr>
          <p:cNvSpPr>
            <a:spLocks noGrp="1"/>
          </p:cNvSpPr>
          <p:nvPr>
            <p:ph type="title"/>
          </p:nvPr>
        </p:nvSpPr>
        <p:spPr/>
        <p:txBody>
          <a:bodyPr/>
          <a:lstStyle/>
          <a:p>
            <a:r>
              <a:rPr lang="en-US" b="1" i="0" dirty="0">
                <a:effectLst/>
                <a:latin typeface="Söhne"/>
              </a:rPr>
              <a:t>Data Analysis: Uncovering Correlations</a:t>
            </a:r>
            <a:endParaRPr lang="en-US" dirty="0"/>
          </a:p>
        </p:txBody>
      </p:sp>
      <p:sp>
        <p:nvSpPr>
          <p:cNvPr id="13" name="TextBox 12">
            <a:extLst>
              <a:ext uri="{FF2B5EF4-FFF2-40B4-BE49-F238E27FC236}">
                <a16:creationId xmlns:a16="http://schemas.microsoft.com/office/drawing/2014/main" id="{9911996F-6D44-7A5D-918A-ECF55EB2056C}"/>
              </a:ext>
            </a:extLst>
          </p:cNvPr>
          <p:cNvSpPr txBox="1"/>
          <p:nvPr/>
        </p:nvSpPr>
        <p:spPr>
          <a:xfrm>
            <a:off x="973394" y="2074606"/>
            <a:ext cx="8170606" cy="2862322"/>
          </a:xfrm>
          <a:prstGeom prst="rect">
            <a:avLst/>
          </a:prstGeom>
          <a:noFill/>
        </p:spPr>
        <p:txBody>
          <a:bodyPr wrap="square">
            <a:spAutoFit/>
          </a:bodyPr>
          <a:lstStyle/>
          <a:p>
            <a:r>
              <a:rPr lang="en-US" dirty="0"/>
              <a:t>With the data from Gitana and the database schema diagrams from DBDiagram.io, we will analyze the correlation between the complexity of the database schema and the number of commits and issues in each project.</a:t>
            </a:r>
          </a:p>
          <a:p>
            <a:endParaRPr lang="en-US" dirty="0"/>
          </a:p>
          <a:p>
            <a:r>
              <a:rPr lang="en-US" dirty="0"/>
              <a:t>With the data from Gitana and the visualizations from DBDiagram.io, we're ready to start our analysis. We'll be looking for any correlation between database complexity and project activity. This involves comparing the structure and complexity of the database schemas with the number of commits and issues in each project. Our goal is to uncover insights into how database design impacts project maintenance and management.</a:t>
            </a:r>
          </a:p>
        </p:txBody>
      </p:sp>
    </p:spTree>
    <p:extLst>
      <p:ext uri="{BB962C8B-B14F-4D97-AF65-F5344CB8AC3E}">
        <p14:creationId xmlns:p14="http://schemas.microsoft.com/office/powerpoint/2010/main" val="1279141524"/>
      </p:ext>
    </p:extLst>
  </p:cSld>
  <p:clrMapOvr>
    <a:masterClrMapping/>
  </p:clrMapOvr>
  <mc:AlternateContent xmlns:mc="http://schemas.openxmlformats.org/markup-compatibility/2006" xmlns:p14="http://schemas.microsoft.com/office/powerpoint/2010/main">
    <mc:Choice Requires="p14">
      <p:transition spd="slow" p14:dur="2000" advTm="581"/>
    </mc:Choice>
    <mc:Fallback xmlns="">
      <p:transition spd="slow" advTm="58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491B5A-C431-303C-7C21-AB35E6366558}"/>
              </a:ext>
            </a:extLst>
          </p:cNvPr>
          <p:cNvSpPr>
            <a:spLocks noGrp="1"/>
          </p:cNvSpPr>
          <p:nvPr>
            <p:ph type="title"/>
          </p:nvPr>
        </p:nvSpPr>
        <p:spPr/>
        <p:txBody>
          <a:bodyPr/>
          <a:lstStyle/>
          <a:p>
            <a:r>
              <a:rPr lang="en-US" b="1" i="0" dirty="0">
                <a:effectLst/>
                <a:latin typeface="Söhne"/>
              </a:rPr>
              <a:t>Expected Outcome: Insights and Understanding</a:t>
            </a:r>
            <a:endParaRPr lang="en-US" dirty="0"/>
          </a:p>
        </p:txBody>
      </p:sp>
      <p:sp>
        <p:nvSpPr>
          <p:cNvPr id="13" name="TextBox 12">
            <a:extLst>
              <a:ext uri="{FF2B5EF4-FFF2-40B4-BE49-F238E27FC236}">
                <a16:creationId xmlns:a16="http://schemas.microsoft.com/office/drawing/2014/main" id="{9911996F-6D44-7A5D-918A-ECF55EB2056C}"/>
              </a:ext>
            </a:extLst>
          </p:cNvPr>
          <p:cNvSpPr txBox="1"/>
          <p:nvPr/>
        </p:nvSpPr>
        <p:spPr>
          <a:xfrm>
            <a:off x="973394" y="2074606"/>
            <a:ext cx="8170606" cy="2862322"/>
          </a:xfrm>
          <a:prstGeom prst="rect">
            <a:avLst/>
          </a:prstGeom>
          <a:noFill/>
        </p:spPr>
        <p:txBody>
          <a:bodyPr wrap="square">
            <a:spAutoFit/>
          </a:bodyPr>
          <a:lstStyle/>
          <a:p>
            <a:r>
              <a:rPr lang="en-US" dirty="0"/>
              <a:t>Our goal is to produce a report outlining the correlation between the complexity of the database schema and the level of activity in GitHub projects. This will provide insights into project maintenance and management.“</a:t>
            </a:r>
          </a:p>
          <a:p>
            <a:endParaRPr lang="en-US" dirty="0"/>
          </a:p>
          <a:p>
            <a:r>
              <a:rPr lang="en-US" dirty="0"/>
              <a:t>Our goal is to produce a comprehensive report that outlines any correlations we find between database schema complexity and project activity on GitHub. This report will not only summarize our findings but also provide valuable insights for project developers and managers. By understanding the dynamics of project maintenance, they can make more informed decisions about database design and project management.</a:t>
            </a:r>
          </a:p>
        </p:txBody>
      </p:sp>
    </p:spTree>
    <p:extLst>
      <p:ext uri="{BB962C8B-B14F-4D97-AF65-F5344CB8AC3E}">
        <p14:creationId xmlns:p14="http://schemas.microsoft.com/office/powerpoint/2010/main" val="1813552439"/>
      </p:ext>
    </p:extLst>
  </p:cSld>
  <p:clrMapOvr>
    <a:masterClrMapping/>
  </p:clrMapOvr>
  <mc:AlternateContent xmlns:mc="http://schemas.openxmlformats.org/markup-compatibility/2006" xmlns:p14="http://schemas.microsoft.com/office/powerpoint/2010/main">
    <mc:Choice Requires="p14">
      <p:transition spd="slow" p14:dur="2000" advTm="581"/>
    </mc:Choice>
    <mc:Fallback xmlns="">
      <p:transition spd="slow" advTm="58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491B5A-C431-303C-7C21-AB35E6366558}"/>
              </a:ext>
            </a:extLst>
          </p:cNvPr>
          <p:cNvSpPr>
            <a:spLocks noGrp="1"/>
          </p:cNvSpPr>
          <p:nvPr>
            <p:ph type="title"/>
          </p:nvPr>
        </p:nvSpPr>
        <p:spPr/>
        <p:txBody>
          <a:bodyPr/>
          <a:lstStyle/>
          <a:p>
            <a:r>
              <a:rPr lang="en-US" b="1" i="0" dirty="0">
                <a:effectLst/>
                <a:latin typeface="Söhne"/>
              </a:rPr>
              <a:t>Conclusion: The Path Forward</a:t>
            </a:r>
            <a:endParaRPr lang="en-US" dirty="0"/>
          </a:p>
        </p:txBody>
      </p:sp>
      <p:sp>
        <p:nvSpPr>
          <p:cNvPr id="13" name="TextBox 12">
            <a:extLst>
              <a:ext uri="{FF2B5EF4-FFF2-40B4-BE49-F238E27FC236}">
                <a16:creationId xmlns:a16="http://schemas.microsoft.com/office/drawing/2014/main" id="{9911996F-6D44-7A5D-918A-ECF55EB2056C}"/>
              </a:ext>
            </a:extLst>
          </p:cNvPr>
          <p:cNvSpPr txBox="1"/>
          <p:nvPr/>
        </p:nvSpPr>
        <p:spPr>
          <a:xfrm>
            <a:off x="973394" y="2074606"/>
            <a:ext cx="8170606" cy="2585323"/>
          </a:xfrm>
          <a:prstGeom prst="rect">
            <a:avLst/>
          </a:prstGeom>
          <a:noFill/>
        </p:spPr>
        <p:txBody>
          <a:bodyPr wrap="square">
            <a:spAutoFit/>
          </a:bodyPr>
          <a:lstStyle/>
          <a:p>
            <a:r>
              <a:rPr lang="en-US" dirty="0"/>
              <a:t>"Our research will provide valuable insights into the relationship between database schema complexity and project activity on GitHub. We look forward to sharing our findings.</a:t>
            </a:r>
          </a:p>
          <a:p>
            <a:endParaRPr lang="en-US" dirty="0"/>
          </a:p>
          <a:p>
            <a:r>
              <a:rPr lang="en-US" dirty="0"/>
              <a:t>"Our research is a journey into the heart of GitHub projects. With Gitana and DBDiagram.io, we're equipped to explore the relationship between database schema complexity and project activity. We're excited about the potential insights this research could provide, and we look forward to sharing our findings with you. Stay tuned for more as we continue our exploration."</a:t>
            </a:r>
          </a:p>
        </p:txBody>
      </p:sp>
    </p:spTree>
    <p:extLst>
      <p:ext uri="{BB962C8B-B14F-4D97-AF65-F5344CB8AC3E}">
        <p14:creationId xmlns:p14="http://schemas.microsoft.com/office/powerpoint/2010/main" val="3253538586"/>
      </p:ext>
    </p:extLst>
  </p:cSld>
  <p:clrMapOvr>
    <a:masterClrMapping/>
  </p:clrMapOvr>
  <mc:AlternateContent xmlns:mc="http://schemas.openxmlformats.org/markup-compatibility/2006" xmlns:p14="http://schemas.microsoft.com/office/powerpoint/2010/main">
    <mc:Choice Requires="p14">
      <p:transition spd="slow" p14:dur="2000" advTm="581"/>
    </mc:Choice>
    <mc:Fallback xmlns="">
      <p:transition spd="slow" advTm="58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1|0.1|0.2|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3426</TotalTime>
  <Words>1859</Words>
  <Application>Microsoft Office PowerPoint</Application>
  <PresentationFormat>Widescreen</PresentationFormat>
  <Paragraphs>89</Paragraphs>
  <Slides>13</Slides>
  <Notes>12</Notes>
  <HiddenSlides>0</HiddenSlides>
  <MMClips>4</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Segoe UI</vt:lpstr>
      <vt:lpstr>Söhne</vt:lpstr>
      <vt:lpstr>Office Theme</vt:lpstr>
      <vt:lpstr>PowerPoint Presentation</vt:lpstr>
      <vt:lpstr>GitHub Project Analysis: A Data-Driven Approach</vt:lpstr>
      <vt:lpstr>Project Overview</vt:lpstr>
      <vt:lpstr>Our Methodology: A Two-Step Process</vt:lpstr>
      <vt:lpstr>Gitana: The Power of Data Extraction</vt:lpstr>
      <vt:lpstr>DBDiagram.io: Visualizing Complexity</vt:lpstr>
      <vt:lpstr>Data Analysis: Uncovering Correlations</vt:lpstr>
      <vt:lpstr>Expected Outcome: Insights and Understanding</vt:lpstr>
      <vt:lpstr>Conclusion: The Path Forward</vt:lpstr>
      <vt:lpstr>Narrow Your Topic</vt:lpstr>
      <vt:lpstr>Organize Your Research</vt:lpstr>
      <vt:lpstr>Present Your Research</vt:lpstr>
      <vt:lpstr>Research Presentation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Rani Maklada</dc:creator>
  <cp:lastModifiedBy>Rani Maklada</cp:lastModifiedBy>
  <cp:revision>2</cp:revision>
  <dcterms:created xsi:type="dcterms:W3CDTF">2023-05-22T14:11:08Z</dcterms:created>
  <dcterms:modified xsi:type="dcterms:W3CDTF">2023-05-26T17:29:29Z</dcterms:modified>
</cp:coreProperties>
</file>