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3" d="100"/>
          <a:sy n="73"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334D819-9F07-4261-B09B-9E467E5D9002}" type="datetimeFigureOut">
              <a:rPr lang="en-US" smtClean="0"/>
              <a:pPr/>
              <a:t>6/20/2020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14390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74432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334D819-9F07-4261-B09B-9E467E5D9002}" type="datetimeFigureOut">
              <a:rPr lang="en-US" smtClean="0"/>
              <a:pPr/>
              <a:t>6/20/2020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44503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334D819-9F07-4261-B09B-9E467E5D9002}" type="datetimeFigureOut">
              <a:rPr lang="en-US" smtClean="0"/>
              <a:pPr/>
              <a:t>6/20/2020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1766878-3199-4EAB-94E7-2D6D11070E14}"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27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334D819-9F07-4261-B09B-9E467E5D9002}" type="datetimeFigureOut">
              <a:rPr lang="en-US" smtClean="0"/>
              <a:pPr/>
              <a:t>6/20/2020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868626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34D819-9F07-4261-B09B-9E467E5D9002}" type="datetimeFigureOut">
              <a:rPr lang="en-US" smtClean="0"/>
              <a:pPr/>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94970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34D819-9F07-4261-B09B-9E467E5D9002}" type="datetimeFigureOut">
              <a:rPr lang="en-US" smtClean="0"/>
              <a:pPr/>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577876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50969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334D819-9F07-4261-B09B-9E467E5D9002}" type="datetimeFigureOut">
              <a:rPr lang="en-US" smtClean="0"/>
              <a:t>6/20/2020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6627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51119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334D819-9F07-4261-B09B-9E467E5D9002}" type="datetimeFigureOut">
              <a:rPr lang="en-US" smtClean="0"/>
              <a:pPr/>
              <a:t>6/20/2020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68494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2126364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383545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87326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6/20/2020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00977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60075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24209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34D819-9F07-4261-B09B-9E467E5D9002}" type="datetimeFigureOut">
              <a:rPr lang="en-US" smtClean="0"/>
              <a:pPr/>
              <a:t>6/20/2020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083621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edhat.com/en/topics/management" TargetMode="External"/><Relationship Id="rId2" Type="http://schemas.openxmlformats.org/officeDocument/2006/relationships/hyperlink" Target="https://www.redhat.com/en/topics/cloud" TargetMode="External"/><Relationship Id="rId1" Type="http://schemas.openxmlformats.org/officeDocument/2006/relationships/slideLayout" Target="../slideLayouts/slideLayout2.xml"/><Relationship Id="rId4" Type="http://schemas.openxmlformats.org/officeDocument/2006/relationships/hyperlink" Target="https://www.redhat.com/en/topics/cloud-computing/what-is-it-infrastructu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1083-2968-4B2E-81F4-8AF6B70EFA43}"/>
              </a:ext>
            </a:extLst>
          </p:cNvPr>
          <p:cNvSpPr>
            <a:spLocks noGrp="1"/>
          </p:cNvSpPr>
          <p:nvPr>
            <p:ph type="ctrTitle"/>
          </p:nvPr>
        </p:nvSpPr>
        <p:spPr>
          <a:xfrm>
            <a:off x="1371601" y="1470991"/>
            <a:ext cx="5307495" cy="940905"/>
          </a:xfrm>
        </p:spPr>
        <p:txBody>
          <a:bodyPr>
            <a:normAutofit/>
          </a:bodyPr>
          <a:lstStyle/>
          <a:p>
            <a:r>
              <a:rPr lang="en-US" sz="1600" b="1" dirty="0" err="1">
                <a:latin typeface="Times New Roman" panose="02020603050405020304" pitchFamily="18" charset="0"/>
                <a:cs typeface="Times New Roman" panose="02020603050405020304" pitchFamily="18" charset="0"/>
              </a:rPr>
              <a:t>Noryana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domakubun</a:t>
            </a:r>
            <a:r>
              <a:rPr lang="en-US" sz="1600" b="1" dirty="0">
                <a:latin typeface="Times New Roman" panose="02020603050405020304" pitchFamily="18" charset="0"/>
                <a:cs typeface="Times New Roman" panose="02020603050405020304" pitchFamily="18" charset="0"/>
              </a:rPr>
              <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165610042</a:t>
            </a:r>
          </a:p>
        </p:txBody>
      </p:sp>
      <p:sp>
        <p:nvSpPr>
          <p:cNvPr id="3" name="Subtitle 2">
            <a:extLst>
              <a:ext uri="{FF2B5EF4-FFF2-40B4-BE49-F238E27FC236}">
                <a16:creationId xmlns:a16="http://schemas.microsoft.com/office/drawing/2014/main" id="{07C078D1-9451-4AB8-95B5-4AD933A8A825}"/>
              </a:ext>
            </a:extLst>
          </p:cNvPr>
          <p:cNvSpPr>
            <a:spLocks noGrp="1"/>
          </p:cNvSpPr>
          <p:nvPr>
            <p:ph type="subTitle" idx="1"/>
          </p:nvPr>
        </p:nvSpPr>
        <p:spPr>
          <a:xfrm>
            <a:off x="1371600" y="3632201"/>
            <a:ext cx="4313583" cy="685800"/>
          </a:xfrm>
        </p:spPr>
        <p:txBody>
          <a:bodyPr>
            <a:noAutofit/>
          </a:bodyPr>
          <a:lstStyle/>
          <a:p>
            <a:pPr algn="ctr"/>
            <a:r>
              <a:rPr lang="en-US" sz="2400" b="1" dirty="0">
                <a:latin typeface="Times New Roman" panose="02020603050405020304" pitchFamily="18" charset="0"/>
                <a:cs typeface="Times New Roman" panose="02020603050405020304" pitchFamily="18" charset="0"/>
              </a:rPr>
              <a:t>PaaS (Platform-as-a-service)</a:t>
            </a:r>
          </a:p>
        </p:txBody>
      </p:sp>
    </p:spTree>
    <p:extLst>
      <p:ext uri="{BB962C8B-B14F-4D97-AF65-F5344CB8AC3E}">
        <p14:creationId xmlns:p14="http://schemas.microsoft.com/office/powerpoint/2010/main" val="336606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398C-A970-4EC3-851A-4378A88DD607}"/>
              </a:ext>
            </a:extLst>
          </p:cNvPr>
          <p:cNvSpPr>
            <a:spLocks noGrp="1"/>
          </p:cNvSpPr>
          <p:nvPr>
            <p:ph type="title"/>
          </p:nvPr>
        </p:nvSpPr>
        <p:spPr>
          <a:xfrm>
            <a:off x="1485898" y="764373"/>
            <a:ext cx="8095423" cy="1170443"/>
          </a:xfrm>
        </p:spPr>
        <p:txBody>
          <a:bodyPr>
            <a:noAutofit/>
          </a:bodyPr>
          <a:lstStyle/>
          <a:p>
            <a:pPr algn="ctr"/>
            <a:r>
              <a:rPr lang="en-US" sz="2800" b="1" dirty="0">
                <a:latin typeface="Times New Roman" panose="02020603050405020304" pitchFamily="18" charset="0"/>
                <a:cs typeface="Times New Roman" panose="02020603050405020304" pitchFamily="18" charset="0"/>
              </a:rPr>
              <a:t>PaaS (Platform as a Service)</a:t>
            </a:r>
          </a:p>
        </p:txBody>
      </p:sp>
      <p:sp>
        <p:nvSpPr>
          <p:cNvPr id="3" name="Content Placeholder 2">
            <a:extLst>
              <a:ext uri="{FF2B5EF4-FFF2-40B4-BE49-F238E27FC236}">
                <a16:creationId xmlns:a16="http://schemas.microsoft.com/office/drawing/2014/main" id="{3738B196-1862-4CF6-8E88-41C739BE230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Platform-as-a-service (PaaS) is a form of </a:t>
            </a:r>
            <a:r>
              <a:rPr lang="en-US" sz="2400" u="sng" dirty="0">
                <a:latin typeface="Times New Roman" panose="02020603050405020304" pitchFamily="18" charset="0"/>
                <a:cs typeface="Times New Roman" panose="02020603050405020304" pitchFamily="18" charset="0"/>
                <a:hlinkClick r:id="rId2"/>
              </a:rPr>
              <a:t>cloud computing</a:t>
            </a:r>
            <a:r>
              <a:rPr lang="en-US" sz="2400" dirty="0">
                <a:latin typeface="Times New Roman" panose="02020603050405020304" pitchFamily="18" charset="0"/>
                <a:cs typeface="Times New Roman" panose="02020603050405020304" pitchFamily="18" charset="0"/>
              </a:rPr>
              <a:t> where hardware and an application software platform is provided by another parties. Primarily for developers and programmers, a PaaS allows the user to develop, run, and </a:t>
            </a:r>
            <a:r>
              <a:rPr lang="en-US" sz="2400" u="sng" dirty="0">
                <a:latin typeface="Times New Roman" panose="02020603050405020304" pitchFamily="18" charset="0"/>
                <a:cs typeface="Times New Roman" panose="02020603050405020304" pitchFamily="18" charset="0"/>
                <a:hlinkClick r:id="rId3"/>
              </a:rPr>
              <a:t>manage</a:t>
            </a:r>
            <a:r>
              <a:rPr lang="en-US" sz="2400" dirty="0">
                <a:latin typeface="Times New Roman" panose="02020603050405020304" pitchFamily="18" charset="0"/>
                <a:cs typeface="Times New Roman" panose="02020603050405020304" pitchFamily="18" charset="0"/>
              </a:rPr>
              <a:t> their own apps without having to build and maintain the </a:t>
            </a:r>
            <a:r>
              <a:rPr lang="en-US" sz="2400" u="sng" dirty="0">
                <a:latin typeface="Times New Roman" panose="02020603050405020304" pitchFamily="18" charset="0"/>
                <a:cs typeface="Times New Roman" panose="02020603050405020304" pitchFamily="18" charset="0"/>
                <a:hlinkClick r:id="rId4"/>
              </a:rPr>
              <a:t>infrastructure</a:t>
            </a:r>
            <a:r>
              <a:rPr lang="en-US" sz="2400" dirty="0">
                <a:latin typeface="Times New Roman" panose="02020603050405020304" pitchFamily="18" charset="0"/>
                <a:cs typeface="Times New Roman" panose="02020603050405020304" pitchFamily="18" charset="0"/>
              </a:rPr>
              <a:t> or platform usually associated with the process.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84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52ED-0A8D-47B4-9C98-3997837AEB1B}"/>
              </a:ext>
            </a:extLst>
          </p:cNvPr>
          <p:cNvSpPr>
            <a:spLocks noGrp="1"/>
          </p:cNvSpPr>
          <p:nvPr>
            <p:ph type="title"/>
          </p:nvPr>
        </p:nvSpPr>
        <p:spPr>
          <a:xfrm>
            <a:off x="1073426" y="795130"/>
            <a:ext cx="10013675" cy="1399430"/>
          </a:xfrm>
        </p:spPr>
        <p:txBody>
          <a:bodyPr>
            <a:noAutofit/>
          </a:bodyPr>
          <a:lstStyle/>
          <a:p>
            <a:pPr algn="ctr"/>
            <a:r>
              <a:rPr lang="id-ID" sz="2800" b="1" dirty="0">
                <a:latin typeface="Times New Roman" panose="02020603050405020304" pitchFamily="18" charset="0"/>
                <a:cs typeface="Times New Roman" panose="02020603050405020304" pitchFamily="18" charset="0"/>
              </a:rPr>
              <a:t>Service on  </a:t>
            </a:r>
            <a:r>
              <a:rPr lang="en-US" sz="2800" b="1" dirty="0">
                <a:latin typeface="Times New Roman" panose="02020603050405020304" pitchFamily="18" charset="0"/>
                <a:cs typeface="Times New Roman" panose="02020603050405020304" pitchFamily="18" charset="0"/>
              </a:rPr>
              <a:t>Platform as a Service (PaaS)</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99C1B6-533E-4848-997E-26F6ABACDBA0}"/>
              </a:ext>
            </a:extLst>
          </p:cNvPr>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Cloud services of this type are provided in the form of platforms that users can use to create applications above. Examples of </a:t>
            </a:r>
            <a:r>
              <a:rPr lang="en-US" sz="2600" dirty="0" err="1">
                <a:latin typeface="Times New Roman" panose="02020603050405020304" pitchFamily="18" charset="0"/>
                <a:cs typeface="Times New Roman" panose="02020603050405020304" pitchFamily="18" charset="0"/>
              </a:rPr>
              <a:t>Paas</a:t>
            </a:r>
            <a:r>
              <a:rPr lang="en-US" sz="2600" dirty="0">
                <a:latin typeface="Times New Roman" panose="02020603050405020304" pitchFamily="18" charset="0"/>
                <a:cs typeface="Times New Roman" panose="02020603050405020304" pitchFamily="18" charset="0"/>
              </a:rPr>
              <a:t> are Amazon Web Service, Microsoft Azure, Facebook, etc.  The things that </a:t>
            </a:r>
            <a:r>
              <a:rPr lang="en-US" sz="2600" dirty="0" err="1">
                <a:latin typeface="Times New Roman" panose="02020603050405020304" pitchFamily="18" charset="0"/>
                <a:cs typeface="Times New Roman" panose="02020603050405020304" pitchFamily="18" charset="0"/>
              </a:rPr>
              <a:t>Paas</a:t>
            </a:r>
            <a:r>
              <a:rPr lang="en-US" sz="2600" dirty="0">
                <a:latin typeface="Times New Roman" panose="02020603050405020304" pitchFamily="18" charset="0"/>
                <a:cs typeface="Times New Roman" panose="02020603050405020304" pitchFamily="18" charset="0"/>
              </a:rPr>
              <a:t> service users can do are build applications, upload applications, test, and manage configurations.</a:t>
            </a: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30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4C8F-DEBC-4D1B-8AC0-C0A2AB0F6828}"/>
              </a:ext>
            </a:extLst>
          </p:cNvPr>
          <p:cNvSpPr>
            <a:spLocks noGrp="1"/>
          </p:cNvSpPr>
          <p:nvPr>
            <p:ph type="title"/>
          </p:nvPr>
        </p:nvSpPr>
        <p:spPr>
          <a:xfrm>
            <a:off x="1603513" y="764373"/>
            <a:ext cx="9902687" cy="931077"/>
          </a:xfrm>
        </p:spPr>
        <p:txBody>
          <a:bodyPr>
            <a:normAutofit/>
          </a:bodyPr>
          <a:lstStyle/>
          <a:p>
            <a:pPr algn="ctr"/>
            <a:r>
              <a:rPr lang="en-US" sz="2800" b="1" dirty="0">
                <a:latin typeface="Times New Roman" panose="02020603050405020304" pitchFamily="18" charset="0"/>
                <a:cs typeface="Times New Roman" panose="02020603050405020304" pitchFamily="18" charset="0"/>
              </a:rPr>
              <a:t>Example of a general description of </a:t>
            </a:r>
            <a:r>
              <a:rPr lang="en-US" sz="2800" b="1" dirty="0" err="1">
                <a:latin typeface="Times New Roman" panose="02020603050405020304" pitchFamily="18" charset="0"/>
                <a:cs typeface="Times New Roman" panose="02020603050405020304" pitchFamily="18" charset="0"/>
              </a:rPr>
              <a:t>pAas</a:t>
            </a:r>
            <a:endParaRPr lang="en-US" sz="2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37E124C-63C9-4AED-A6A9-62A481CA33E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4895" y="2569454"/>
            <a:ext cx="5485365" cy="2227832"/>
          </a:xfrm>
          <a:prstGeom prst="rect">
            <a:avLst/>
          </a:prstGeom>
          <a:noFill/>
          <a:ln>
            <a:noFill/>
          </a:ln>
        </p:spPr>
      </p:pic>
    </p:spTree>
    <p:extLst>
      <p:ext uri="{BB962C8B-B14F-4D97-AF65-F5344CB8AC3E}">
        <p14:creationId xmlns:p14="http://schemas.microsoft.com/office/powerpoint/2010/main" val="298383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A75A-D13D-4D32-B14D-ACC6DF152837}"/>
              </a:ext>
            </a:extLst>
          </p:cNvPr>
          <p:cNvSpPr>
            <a:spLocks noGrp="1"/>
          </p:cNvSpPr>
          <p:nvPr>
            <p:ph type="title"/>
          </p:nvPr>
        </p:nvSpPr>
        <p:spPr>
          <a:xfrm>
            <a:off x="1550504" y="1276349"/>
            <a:ext cx="9498496" cy="781051"/>
          </a:xfrm>
        </p:spPr>
        <p:txBody>
          <a:bodyPr>
            <a:noAutofit/>
          </a:bodyPr>
          <a:lstStyle/>
          <a:p>
            <a:pPr algn="ctr"/>
            <a:r>
              <a:rPr lang="id-ID" sz="2800" b="1" dirty="0">
                <a:latin typeface="Times New Roman" panose="02020603050405020304" pitchFamily="18" charset="0"/>
                <a:cs typeface="Times New Roman" panose="02020603050405020304" pitchFamily="18" charset="0"/>
              </a:rPr>
              <a:t>Advantages </a:t>
            </a:r>
            <a:r>
              <a:rPr lang="en-US" sz="2800" b="1" dirty="0">
                <a:latin typeface="Times New Roman" panose="02020603050405020304" pitchFamily="18" charset="0"/>
                <a:cs typeface="Times New Roman" panose="02020603050405020304" pitchFamily="18" charset="0"/>
              </a:rPr>
              <a:t>Platform as a Service (PaaS) </a:t>
            </a:r>
          </a:p>
        </p:txBody>
      </p:sp>
      <p:sp>
        <p:nvSpPr>
          <p:cNvPr id="3" name="Content Placeholder 2">
            <a:extLst>
              <a:ext uri="{FF2B5EF4-FFF2-40B4-BE49-F238E27FC236}">
                <a16:creationId xmlns:a16="http://schemas.microsoft.com/office/drawing/2014/main" id="{B6267337-8B5B-42EE-B6EB-99036A2AEE0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Advantages of Platform as a Service (PaaS) Reduce administration costs - Customers don't have to bother with administration because this is the responsibility of the cloud provider. Reduces total costs Hardware / Software Purchases Customers don't need to buy expensive server hardware, power and data storage Determine Resources  It is very easy to measure </a:t>
            </a:r>
            <a:r>
              <a:rPr lang="en-US" sz="2400" dirty="0" err="1">
                <a:latin typeface="Times New Roman" panose="02020603050405020304" pitchFamily="18" charset="0"/>
                <a:cs typeface="Times New Roman" panose="02020603050405020304" pitchFamily="18" charset="0"/>
              </a:rPr>
              <a:t>Dava</a:t>
            </a:r>
            <a:r>
              <a:rPr lang="en-US" sz="2400" dirty="0">
                <a:latin typeface="Times New Roman" panose="02020603050405020304" pitchFamily="18" charset="0"/>
                <a:cs typeface="Times New Roman" panose="02020603050405020304" pitchFamily="18" charset="0"/>
              </a:rPr>
              <a:t> Sources up or down automatically based on their requests. The latest software and hardware is the responsibility of the cloud provider to update the version of the NVA software or hardware</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13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DD54-6FA9-427A-9461-548E828E4677}"/>
              </a:ext>
            </a:extLst>
          </p:cNvPr>
          <p:cNvSpPr>
            <a:spLocks noGrp="1"/>
          </p:cNvSpPr>
          <p:nvPr>
            <p:ph type="title"/>
          </p:nvPr>
        </p:nvSpPr>
        <p:spPr>
          <a:xfrm>
            <a:off x="1457739" y="764373"/>
            <a:ext cx="10048461" cy="1293028"/>
          </a:xfrm>
        </p:spPr>
        <p:txBody>
          <a:bodyPr/>
          <a:lstStyle/>
          <a:p>
            <a:pPr algn="ctr"/>
            <a:r>
              <a:rPr lang="id-ID" sz="2800" b="1" dirty="0">
                <a:latin typeface="Times New Roman" panose="02020603050405020304" pitchFamily="18" charset="0"/>
                <a:cs typeface="Times New Roman" panose="02020603050405020304" pitchFamily="18" charset="0"/>
              </a:rPr>
              <a:t>weakness</a:t>
            </a:r>
            <a:r>
              <a:rPr lang="en-US" dirty="0"/>
              <a:t/>
            </a:r>
            <a:br>
              <a:rPr lang="en-US" dirty="0"/>
            </a:br>
            <a:endParaRPr lang="en-US" dirty="0"/>
          </a:p>
        </p:txBody>
      </p:sp>
      <p:sp>
        <p:nvSpPr>
          <p:cNvPr id="3" name="Content Placeholder 2">
            <a:extLst>
              <a:ext uri="{FF2B5EF4-FFF2-40B4-BE49-F238E27FC236}">
                <a16:creationId xmlns:a16="http://schemas.microsoft.com/office/drawing/2014/main" id="{B0FCCFD8-6989-4A04-A222-FDCB3688B79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disadvantage of using PaaS is that the user is dependent on the vendor provider </a:t>
            </a:r>
            <a:r>
              <a:rPr lang="en-US" sz="2400" dirty="0" err="1">
                <a:latin typeface="Times New Roman" panose="02020603050405020304" pitchFamily="18" charset="0"/>
                <a:cs typeface="Times New Roman" panose="02020603050405020304" pitchFamily="18" charset="0"/>
              </a:rPr>
              <a:t>Paas</a:t>
            </a:r>
            <a:r>
              <a:rPr lang="en-US" sz="2400" dirty="0">
                <a:latin typeface="Times New Roman" panose="02020603050405020304" pitchFamily="18" charset="0"/>
                <a:cs typeface="Times New Roman" panose="02020603050405020304" pitchFamily="18" charset="0"/>
              </a:rPr>
              <a:t>. For example.  an application created using the python language with the Google API using the App Engine of Google, you can only host your application on the google app engine, it can't be run on Force.com or any </a:t>
            </a:r>
            <a:r>
              <a:rPr lang="en-US" sz="2400" dirty="0" err="1">
                <a:latin typeface="Times New Roman" panose="02020603050405020304" pitchFamily="18" charset="0"/>
                <a:cs typeface="Times New Roman" panose="02020603050405020304" pitchFamily="18" charset="0"/>
              </a:rPr>
              <a:t>Denvedia</a:t>
            </a:r>
            <a:r>
              <a:rPr lang="en-US" sz="2400" dirty="0">
                <a:latin typeface="Times New Roman" panose="02020603050405020304" pitchFamily="18" charset="0"/>
                <a:cs typeface="Times New Roman" panose="02020603050405020304" pitchFamily="18" charset="0"/>
              </a:rPr>
              <a:t> PaaS vendors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73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3D34-E2F5-421A-A095-00953E505E47}"/>
              </a:ext>
            </a:extLst>
          </p:cNvPr>
          <p:cNvSpPr>
            <a:spLocks noGrp="1"/>
          </p:cNvSpPr>
          <p:nvPr>
            <p:ph type="title"/>
          </p:nvPr>
        </p:nvSpPr>
        <p:spPr>
          <a:xfrm>
            <a:off x="685800" y="764373"/>
            <a:ext cx="10820400" cy="1293028"/>
          </a:xfrm>
        </p:spPr>
        <p:txBody>
          <a:bodyPr>
            <a:normAutofit/>
          </a:bodyPr>
          <a:lstStyle/>
          <a:p>
            <a:pPr algn="ctr"/>
            <a:r>
              <a:rPr lang="en-US" sz="2800" b="1" dirty="0">
                <a:latin typeface="Times New Roman" panose="02020603050405020304" pitchFamily="18" charset="0"/>
                <a:cs typeface="Times New Roman" panose="02020603050405020304" pitchFamily="18" charset="0"/>
              </a:rPr>
              <a:t>History about PaaS </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48BC9-2BDA-4216-92FB-8DADA8FE8094}"/>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Fotango</a:t>
            </a:r>
            <a:r>
              <a:rPr lang="en-US" sz="2400" dirty="0">
                <a:latin typeface="Times New Roman" panose="02020603050405020304" pitchFamily="18" charset="0"/>
                <a:cs typeface="Times New Roman" panose="02020603050405020304" pitchFamily="18" charset="0"/>
              </a:rPr>
              <a:t>, a London-based company owned by Canon Europe launches the world's first public platform as a service known as "</a:t>
            </a:r>
            <a:r>
              <a:rPr lang="en-US" sz="2400" dirty="0" err="1">
                <a:latin typeface="Times New Roman" panose="02020603050405020304" pitchFamily="18" charset="0"/>
                <a:cs typeface="Times New Roman" panose="02020603050405020304" pitchFamily="18" charset="0"/>
              </a:rPr>
              <a:t>Zimki</a:t>
            </a:r>
            <a:r>
              <a:rPr lang="en-US" sz="2400" dirty="0">
                <a:latin typeface="Times New Roman" panose="02020603050405020304" pitchFamily="18" charset="0"/>
                <a:cs typeface="Times New Roman" panose="02020603050405020304" pitchFamily="18" charset="0"/>
              </a:rPr>
              <a:t>".  It was developed in 2005 with a beta launch in March 2006 and a public launch at </a:t>
            </a:r>
            <a:r>
              <a:rPr lang="en-US" sz="2400" dirty="0" err="1">
                <a:latin typeface="Times New Roman" panose="02020603050405020304" pitchFamily="18" charset="0"/>
                <a:cs typeface="Times New Roman" panose="02020603050405020304" pitchFamily="18" charset="0"/>
              </a:rPr>
              <a:t>EuroOSCON</a:t>
            </a:r>
            <a:r>
              <a:rPr lang="en-US" sz="2400" dirty="0">
                <a:latin typeface="Times New Roman" panose="02020603050405020304" pitchFamily="18" charset="0"/>
                <a:cs typeface="Times New Roman" panose="02020603050405020304" pitchFamily="18" charset="0"/>
              </a:rPr>
              <a:t> in 2006. [6] </a:t>
            </a:r>
            <a:r>
              <a:rPr lang="en-US" sz="2400" dirty="0" err="1">
                <a:latin typeface="Times New Roman" panose="02020603050405020304" pitchFamily="18" charset="0"/>
                <a:cs typeface="Times New Roman" panose="02020603050405020304" pitchFamily="18" charset="0"/>
              </a:rPr>
              <a:t>Zimki</a:t>
            </a:r>
            <a:r>
              <a:rPr lang="en-US" sz="2400" dirty="0">
                <a:latin typeface="Times New Roman" panose="02020603050405020304" pitchFamily="18" charset="0"/>
                <a:cs typeface="Times New Roman" panose="02020603050405020304" pitchFamily="18" charset="0"/>
              </a:rPr>
              <a:t> is an end-to-end JavaScript web application development and utility computing platform that removes all repetitive tasks encountered when creating web applications and web services  .  All aspects of infrastructure and operations ranging from provisioning and managing virtual servers, scaling, configuration, security, and backup are done automatically by </a:t>
            </a:r>
            <a:r>
              <a:rPr lang="en-US" sz="2400" dirty="0" err="1">
                <a:latin typeface="Times New Roman" panose="02020603050405020304" pitchFamily="18" charset="0"/>
                <a:cs typeface="Times New Roman" panose="02020603050405020304" pitchFamily="18" charset="0"/>
              </a:rPr>
              <a:t>Zimki</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47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99A3-5E1E-4249-B298-356120A0D0A6}"/>
              </a:ext>
            </a:extLst>
          </p:cNvPr>
          <p:cNvSpPr>
            <a:spLocks noGrp="1"/>
          </p:cNvSpPr>
          <p:nvPr>
            <p:ph type="title"/>
          </p:nvPr>
        </p:nvSpPr>
        <p:spPr>
          <a:xfrm>
            <a:off x="781878" y="764373"/>
            <a:ext cx="10724322" cy="1293028"/>
          </a:xfrm>
        </p:spPr>
        <p:txBody>
          <a:bodyPr>
            <a:normAutofit/>
          </a:bodyPr>
          <a:lstStyle/>
          <a:p>
            <a:pPr algn="ctr"/>
            <a:r>
              <a:rPr lang="en-US" sz="2800" b="1" dirty="0">
                <a:latin typeface="Times New Roman" panose="02020603050405020304" pitchFamily="18" charset="0"/>
                <a:cs typeface="Times New Roman" panose="02020603050405020304" pitchFamily="18" charset="0"/>
              </a:rPr>
              <a:t>HEROKU</a:t>
            </a:r>
          </a:p>
        </p:txBody>
      </p:sp>
      <p:sp>
        <p:nvSpPr>
          <p:cNvPr id="3" name="Content Placeholder 2">
            <a:extLst>
              <a:ext uri="{FF2B5EF4-FFF2-40B4-BE49-F238E27FC236}">
                <a16:creationId xmlns:a16="http://schemas.microsoft.com/office/drawing/2014/main" id="{A714D008-4991-46FA-B93F-96C7E89B5843}"/>
              </a:ext>
            </a:extLst>
          </p:cNvPr>
          <p:cNvSpPr>
            <a:spLocks noGrp="1"/>
          </p:cNvSpPr>
          <p:nvPr>
            <p:ph idx="1"/>
          </p:nvPr>
        </p:nvSpPr>
        <p:spPr>
          <a:xfrm>
            <a:off x="685800" y="2194560"/>
            <a:ext cx="10820400" cy="3159318"/>
          </a:xfrm>
        </p:spPr>
        <p:txBody>
          <a:bodyPr/>
          <a:lstStyle/>
          <a:p>
            <a:r>
              <a:rPr lang="en-US" dirty="0">
                <a:latin typeface="Times New Roman" panose="02020603050405020304" pitchFamily="18" charset="0"/>
                <a:cs typeface="Times New Roman" panose="02020603050405020304" pitchFamily="18" charset="0"/>
              </a:rPr>
              <a:t>is a cloud platform that runs certain programming languages.  Heroku supports programming </a:t>
            </a:r>
            <a:r>
              <a:rPr lang="en-US" sz="2400" dirty="0">
                <a:latin typeface="Times New Roman" panose="02020603050405020304" pitchFamily="18" charset="0"/>
                <a:cs typeface="Times New Roman" panose="02020603050405020304" pitchFamily="18" charset="0"/>
              </a:rPr>
              <a:t>languages</a:t>
            </a:r>
            <a:r>
              <a:rPr lang="en-US" dirty="0">
                <a:latin typeface="Times New Roman" panose="02020603050405020304" pitchFamily="18" charset="0"/>
                <a:cs typeface="Times New Roman" panose="02020603050405020304" pitchFamily="18" charset="0"/>
              </a:rPr>
              <a:t> ​​such as Ruby, Node.js, Python, Java, PHP and others. Heroku is included in the Platform As A Service (PaaS) criteria, so for those of you who want to deploy </a:t>
            </a:r>
            <a:r>
              <a:rPr lang="en-US" dirty="0" err="1">
                <a:latin typeface="Times New Roman" panose="02020603050405020304" pitchFamily="18" charset="0"/>
                <a:cs typeface="Times New Roman" panose="02020603050405020304" pitchFamily="18" charset="0"/>
              </a:rPr>
              <a:t>aplıkası</a:t>
            </a: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heroku</a:t>
            </a:r>
            <a:r>
              <a:rPr lang="en-US" dirty="0">
                <a:latin typeface="Times New Roman" panose="02020603050405020304" pitchFamily="18" charset="0"/>
                <a:cs typeface="Times New Roman" panose="02020603050405020304" pitchFamily="18" charset="0"/>
              </a:rPr>
              <a:t> just by configuring the apps  wants to be deployed and provide a platform that allows customers to develop and manage applications without the complexity of building and maintaining the infrastructure normally associated with application development and launch</a:t>
            </a:r>
          </a:p>
        </p:txBody>
      </p:sp>
    </p:spTree>
    <p:extLst>
      <p:ext uri="{BB962C8B-B14F-4D97-AF65-F5344CB8AC3E}">
        <p14:creationId xmlns:p14="http://schemas.microsoft.com/office/powerpoint/2010/main" val="248434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66EF-9084-43E1-B060-06B55485DE5C}"/>
              </a:ext>
            </a:extLst>
          </p:cNvPr>
          <p:cNvSpPr>
            <a:spLocks noGrp="1"/>
          </p:cNvSpPr>
          <p:nvPr>
            <p:ph type="title"/>
          </p:nvPr>
        </p:nvSpPr>
        <p:spPr>
          <a:xfrm>
            <a:off x="685800" y="764373"/>
            <a:ext cx="10379765" cy="1117436"/>
          </a:xfrm>
        </p:spPr>
        <p:txBody>
          <a:bodyPr/>
          <a:lstStyle/>
          <a:p>
            <a:pPr algn="ctr"/>
            <a:r>
              <a:rPr lang="en-US" sz="2800" b="1" dirty="0">
                <a:latin typeface="Times New Roman" panose="02020603050405020304" pitchFamily="18" charset="0"/>
                <a:cs typeface="Times New Roman" panose="02020603050405020304" pitchFamily="18" charset="0"/>
              </a:rPr>
              <a:t>Benefits of Heroku</a:t>
            </a:r>
            <a:r>
              <a:rPr lang="en-US" dirty="0"/>
              <a:t/>
            </a:r>
            <a:br>
              <a:rPr lang="en-US" dirty="0"/>
            </a:br>
            <a:endParaRPr lang="en-US" dirty="0"/>
          </a:p>
        </p:txBody>
      </p:sp>
      <p:sp>
        <p:nvSpPr>
          <p:cNvPr id="3" name="Content Placeholder 2">
            <a:extLst>
              <a:ext uri="{FF2B5EF4-FFF2-40B4-BE49-F238E27FC236}">
                <a16:creationId xmlns:a16="http://schemas.microsoft.com/office/drawing/2014/main" id="{23CF35FC-4A69-42FB-87FA-79824A5E39BC}"/>
              </a:ext>
            </a:extLst>
          </p:cNvPr>
          <p:cNvSpPr>
            <a:spLocks noGrp="1"/>
          </p:cNvSpPr>
          <p:nvPr>
            <p:ph idx="1"/>
          </p:nvPr>
        </p:nvSpPr>
        <p:spPr>
          <a:xfrm>
            <a:off x="685800" y="1881809"/>
            <a:ext cx="10764078" cy="3180521"/>
          </a:xfrm>
        </p:spPr>
        <p:txBody>
          <a:bodyPr/>
          <a:lstStyle/>
          <a:p>
            <a:r>
              <a:rPr lang="en-US" dirty="0"/>
              <a:t>Benefits of Heroku The benefit of using Heroku is that the service runs the app script directly without requiring very complicated settings, allowing application developers to focus more on their </a:t>
            </a:r>
            <a:r>
              <a:rPr lang="en-US" dirty="0" err="1"/>
              <a:t>aplıkası</a:t>
            </a:r>
            <a:r>
              <a:rPr lang="en-US" dirty="0"/>
              <a:t> code without being over-linked with architecture and servers</a:t>
            </a:r>
          </a:p>
        </p:txBody>
      </p:sp>
    </p:spTree>
    <p:extLst>
      <p:ext uri="{BB962C8B-B14F-4D97-AF65-F5344CB8AC3E}">
        <p14:creationId xmlns:p14="http://schemas.microsoft.com/office/powerpoint/2010/main" val="370855439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124</TotalTime>
  <Words>494</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Times New Roman</vt:lpstr>
      <vt:lpstr>Vapor Trail</vt:lpstr>
      <vt:lpstr>Noryana domakubun 165610042</vt:lpstr>
      <vt:lpstr>PaaS (Platform as a Service)</vt:lpstr>
      <vt:lpstr>Service on  Platform as a Service (PaaS) </vt:lpstr>
      <vt:lpstr>Example of a general description of pAas</vt:lpstr>
      <vt:lpstr>Advantages Platform as a Service (PaaS) </vt:lpstr>
      <vt:lpstr>weakness </vt:lpstr>
      <vt:lpstr>History about PaaS  </vt:lpstr>
      <vt:lpstr>HEROKU</vt:lpstr>
      <vt:lpstr>Benefits of Heroku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pPaaS</dc:title>
  <dc:creator>Windows User</dc:creator>
  <cp:lastModifiedBy>VARRO</cp:lastModifiedBy>
  <cp:revision>12</cp:revision>
  <dcterms:created xsi:type="dcterms:W3CDTF">2020-02-17T15:22:49Z</dcterms:created>
  <dcterms:modified xsi:type="dcterms:W3CDTF">2020-06-19T20:58:12Z</dcterms:modified>
</cp:coreProperties>
</file>