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7"/>
  </p:notesMasterIdLst>
  <p:sldIdLst>
    <p:sldId id="256" r:id="rId2"/>
    <p:sldId id="257" r:id="rId3"/>
    <p:sldId id="258" r:id="rId4"/>
    <p:sldId id="355" r:id="rId5"/>
    <p:sldId id="379" r:id="rId6"/>
    <p:sldId id="377" r:id="rId7"/>
    <p:sldId id="378" r:id="rId8"/>
    <p:sldId id="356" r:id="rId9"/>
    <p:sldId id="368" r:id="rId10"/>
    <p:sldId id="369" r:id="rId11"/>
    <p:sldId id="370" r:id="rId12"/>
    <p:sldId id="371" r:id="rId13"/>
    <p:sldId id="372" r:id="rId14"/>
    <p:sldId id="373" r:id="rId15"/>
    <p:sldId id="374" r:id="rId16"/>
    <p:sldId id="375" r:id="rId17"/>
    <p:sldId id="376" r:id="rId18"/>
    <p:sldId id="380" r:id="rId19"/>
    <p:sldId id="382" r:id="rId20"/>
    <p:sldId id="390" r:id="rId21"/>
    <p:sldId id="383" r:id="rId22"/>
    <p:sldId id="384" r:id="rId23"/>
    <p:sldId id="385" r:id="rId24"/>
    <p:sldId id="386" r:id="rId25"/>
    <p:sldId id="387" r:id="rId26"/>
    <p:sldId id="388" r:id="rId27"/>
    <p:sldId id="389" r:id="rId28"/>
    <p:sldId id="391" r:id="rId29"/>
    <p:sldId id="392" r:id="rId30"/>
    <p:sldId id="393" r:id="rId31"/>
    <p:sldId id="394" r:id="rId32"/>
    <p:sldId id="395" r:id="rId33"/>
    <p:sldId id="396" r:id="rId34"/>
    <p:sldId id="397" r:id="rId35"/>
    <p:sldId id="266"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80249" autoAdjust="0"/>
  </p:normalViewPr>
  <p:slideViewPr>
    <p:cSldViewPr>
      <p:cViewPr>
        <p:scale>
          <a:sx n="76" d="100"/>
          <a:sy n="76"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834FD-8AD1-43AF-80AA-05BD97D71450}" type="datetimeFigureOut">
              <a:rPr lang="en-US" smtClean="0"/>
              <a:t>10/11/2018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232DB-8FCB-4295-ABE1-40ED455B1514}" type="slidenum">
              <a:rPr lang="en-US" smtClean="0"/>
              <a:t>‹#›</a:t>
            </a:fld>
            <a:endParaRPr lang="en-US"/>
          </a:p>
        </p:txBody>
      </p:sp>
    </p:spTree>
    <p:extLst>
      <p:ext uri="{BB962C8B-B14F-4D97-AF65-F5344CB8AC3E}">
        <p14:creationId xmlns:p14="http://schemas.microsoft.com/office/powerpoint/2010/main" val="8465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Gird-layout</a:t>
            </a:r>
            <a:r>
              <a:rPr lang="en-US" baseline="0" smtClean="0"/>
              <a:t> là chia web page thành nhiều hàng, cột.</a:t>
            </a:r>
            <a:endParaRPr lang="en-US"/>
          </a:p>
        </p:txBody>
      </p:sp>
      <p:sp>
        <p:nvSpPr>
          <p:cNvPr id="4" name="Slide Number Placeholder 3"/>
          <p:cNvSpPr>
            <a:spLocks noGrp="1"/>
          </p:cNvSpPr>
          <p:nvPr>
            <p:ph type="sldNum" sz="quarter" idx="10"/>
          </p:nvPr>
        </p:nvSpPr>
        <p:spPr/>
        <p:txBody>
          <a:bodyPr/>
          <a:lstStyle/>
          <a:p>
            <a:fld id="{183232DB-8FCB-4295-ABE1-40ED455B1514}" type="slidenum">
              <a:rPr lang="en-US" smtClean="0"/>
              <a:t>3</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12</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13</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14</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15</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16</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17</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18</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File HTML</a:t>
            </a:r>
            <a:endParaRPr lang="en-US"/>
          </a:p>
        </p:txBody>
      </p:sp>
      <p:sp>
        <p:nvSpPr>
          <p:cNvPr id="4" name="Slide Number Placeholder 3"/>
          <p:cNvSpPr>
            <a:spLocks noGrp="1"/>
          </p:cNvSpPr>
          <p:nvPr>
            <p:ph type="sldNum" sz="quarter" idx="10"/>
          </p:nvPr>
        </p:nvSpPr>
        <p:spPr/>
        <p:txBody>
          <a:bodyPr/>
          <a:lstStyle/>
          <a:p>
            <a:fld id="{183232DB-8FCB-4295-ABE1-40ED455B1514}" type="slidenum">
              <a:rPr lang="en-US" smtClean="0"/>
              <a:t>19</a:t>
            </a:fld>
            <a:endParaRPr lang="en-US"/>
          </a:p>
        </p:txBody>
      </p:sp>
    </p:spTree>
    <p:extLst>
      <p:ext uri="{BB962C8B-B14F-4D97-AF65-F5344CB8AC3E}">
        <p14:creationId xmlns:p14="http://schemas.microsoft.com/office/powerpoint/2010/main" val="1009434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20</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21</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Susy cắt giảm xuống chỉ còn các tính năng cơ bản nhất: một thư viện rất nhẹ các hàm có thể sử dụng cùng với float, flexbox hoặc bất cứ CSS nào khác, ở bất cứ đâu, bất cứ lúc nào.</a:t>
            </a:r>
          </a:p>
        </p:txBody>
      </p:sp>
      <p:sp>
        <p:nvSpPr>
          <p:cNvPr id="4" name="Slide Number Placeholder 3"/>
          <p:cNvSpPr>
            <a:spLocks noGrp="1"/>
          </p:cNvSpPr>
          <p:nvPr>
            <p:ph type="sldNum" sz="quarter" idx="10"/>
          </p:nvPr>
        </p:nvSpPr>
        <p:spPr/>
        <p:txBody>
          <a:bodyPr/>
          <a:lstStyle/>
          <a:p>
            <a:fld id="{183232DB-8FCB-4295-ABE1-40ED455B1514}" type="slidenum">
              <a:rPr lang="en-US" smtClean="0"/>
              <a:t>4</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22</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23</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24</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25</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26</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27</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&gt; 768px</a:t>
            </a:r>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28</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&gt; 600px</a:t>
            </a:r>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29</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&gt; 480px</a:t>
            </a:r>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30</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31</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Susy cắt giảm xuống chỉ còn các tính năng cơ bản nhất: một thư viện rất nhẹ các hàm có thể sử dụng cùng với float, flexbox hoặc bất cứ CSS nào khác, ở bất cứ đâu, bất cứ lúc nào.</a:t>
            </a:r>
          </a:p>
        </p:txBody>
      </p:sp>
      <p:sp>
        <p:nvSpPr>
          <p:cNvPr id="4" name="Slide Number Placeholder 3"/>
          <p:cNvSpPr>
            <a:spLocks noGrp="1"/>
          </p:cNvSpPr>
          <p:nvPr>
            <p:ph type="sldNum" sz="quarter" idx="10"/>
          </p:nvPr>
        </p:nvSpPr>
        <p:spPr/>
        <p:txBody>
          <a:bodyPr/>
          <a:lstStyle/>
          <a:p>
            <a:fld id="{183232DB-8FCB-4295-ABE1-40ED455B1514}" type="slidenum">
              <a:rPr lang="en-US" smtClean="0"/>
              <a:t>5</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32</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33</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34</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6</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7</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Auto: Susy sẽ tính chiều rộng của vùng chứa dựa trên cài đặt của bạn hoặc 100%</a:t>
            </a:r>
          </a:p>
        </p:txBody>
      </p:sp>
      <p:sp>
        <p:nvSpPr>
          <p:cNvPr id="4" name="Slide Number Placeholder 3"/>
          <p:cNvSpPr>
            <a:spLocks noGrp="1"/>
          </p:cNvSpPr>
          <p:nvPr>
            <p:ph type="sldNum" sz="quarter" idx="10"/>
          </p:nvPr>
        </p:nvSpPr>
        <p:spPr/>
        <p:txBody>
          <a:bodyPr/>
          <a:lstStyle/>
          <a:p>
            <a:fld id="{183232DB-8FCB-4295-ABE1-40ED455B1514}" type="slidenum">
              <a:rPr lang="en-US" smtClean="0"/>
              <a:t>8</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9</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10</a:t>
            </a:fld>
            <a:endParaRPr lang="en-US"/>
          </a:p>
        </p:txBody>
      </p:sp>
    </p:spTree>
    <p:extLst>
      <p:ext uri="{BB962C8B-B14F-4D97-AF65-F5344CB8AC3E}">
        <p14:creationId xmlns:p14="http://schemas.microsoft.com/office/powerpoint/2010/main" val="65707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183232DB-8FCB-4295-ABE1-40ED455B1514}" type="slidenum">
              <a:rPr lang="en-US" smtClean="0"/>
              <a:t>11</a:t>
            </a:fld>
            <a:endParaRPr lang="en-US"/>
          </a:p>
        </p:txBody>
      </p:sp>
    </p:spTree>
    <p:extLst>
      <p:ext uri="{BB962C8B-B14F-4D97-AF65-F5344CB8AC3E}">
        <p14:creationId xmlns:p14="http://schemas.microsoft.com/office/powerpoint/2010/main" val="65707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0" y="2438400"/>
            <a:ext cx="9009063"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A646EBB-586E-48FF-A992-D0450EA03D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DC289-5D95-4C82-9A52-700E29985F08}" type="slidenum">
              <a:rPr lang="en-US"/>
              <a:pPr/>
              <a:t>‹#›</a:t>
            </a:fld>
            <a:endParaRPr lang="en-US"/>
          </a:p>
        </p:txBody>
      </p:sp>
    </p:spTree>
    <p:extLst>
      <p:ext uri="{BB962C8B-B14F-4D97-AF65-F5344CB8AC3E}">
        <p14:creationId xmlns:p14="http://schemas.microsoft.com/office/powerpoint/2010/main" val="19895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846EF1-BA43-453F-A0E3-C7A216CE7C17}" type="slidenum">
              <a:rPr lang="en-US"/>
              <a:pPr/>
              <a:t>‹#›</a:t>
            </a:fld>
            <a:endParaRPr lang="en-US"/>
          </a:p>
        </p:txBody>
      </p:sp>
    </p:spTree>
    <p:extLst>
      <p:ext uri="{BB962C8B-B14F-4D97-AF65-F5344CB8AC3E}">
        <p14:creationId xmlns:p14="http://schemas.microsoft.com/office/powerpoint/2010/main" val="288058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212C02-8C1A-4EF3-94CC-A66AFB8F4231}" type="slidenum">
              <a:rPr lang="en-US"/>
              <a:pPr/>
              <a:t>‹#›</a:t>
            </a:fld>
            <a:endParaRPr lang="en-US"/>
          </a:p>
        </p:txBody>
      </p:sp>
    </p:spTree>
    <p:extLst>
      <p:ext uri="{BB962C8B-B14F-4D97-AF65-F5344CB8AC3E}">
        <p14:creationId xmlns:p14="http://schemas.microsoft.com/office/powerpoint/2010/main" val="23475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959AE1-5FB6-419F-8DE7-B760D7E8E83F}" type="slidenum">
              <a:rPr lang="en-US"/>
              <a:pPr/>
              <a:t>‹#›</a:t>
            </a:fld>
            <a:endParaRPr lang="en-US"/>
          </a:p>
        </p:txBody>
      </p:sp>
    </p:spTree>
    <p:extLst>
      <p:ext uri="{BB962C8B-B14F-4D97-AF65-F5344CB8AC3E}">
        <p14:creationId xmlns:p14="http://schemas.microsoft.com/office/powerpoint/2010/main" val="173133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9CDBA0-AAA0-40F0-9D07-D739399C84C0}" type="slidenum">
              <a:rPr lang="en-US"/>
              <a:pPr/>
              <a:t>‹#›</a:t>
            </a:fld>
            <a:endParaRPr lang="en-US"/>
          </a:p>
        </p:txBody>
      </p:sp>
    </p:spTree>
    <p:extLst>
      <p:ext uri="{BB962C8B-B14F-4D97-AF65-F5344CB8AC3E}">
        <p14:creationId xmlns:p14="http://schemas.microsoft.com/office/powerpoint/2010/main" val="416875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0D57DF1-C52D-4FF1-B4FE-724743334E74}" type="slidenum">
              <a:rPr lang="en-US"/>
              <a:pPr/>
              <a:t>‹#›</a:t>
            </a:fld>
            <a:endParaRPr lang="en-US"/>
          </a:p>
        </p:txBody>
      </p:sp>
    </p:spTree>
    <p:extLst>
      <p:ext uri="{BB962C8B-B14F-4D97-AF65-F5344CB8AC3E}">
        <p14:creationId xmlns:p14="http://schemas.microsoft.com/office/powerpoint/2010/main" val="92961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57FD4DE-1CF1-4E26-B186-6F6004268A9A}" type="slidenum">
              <a:rPr lang="en-US"/>
              <a:pPr/>
              <a:t>‹#›</a:t>
            </a:fld>
            <a:endParaRPr lang="en-US"/>
          </a:p>
        </p:txBody>
      </p:sp>
    </p:spTree>
    <p:extLst>
      <p:ext uri="{BB962C8B-B14F-4D97-AF65-F5344CB8AC3E}">
        <p14:creationId xmlns:p14="http://schemas.microsoft.com/office/powerpoint/2010/main" val="222111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FFBB3FE-EA26-4FB1-A0E7-5FCFDEDE80F4}" type="slidenum">
              <a:rPr lang="en-US"/>
              <a:pPr/>
              <a:t>‹#›</a:t>
            </a:fld>
            <a:endParaRPr lang="en-US"/>
          </a:p>
        </p:txBody>
      </p:sp>
    </p:spTree>
    <p:extLst>
      <p:ext uri="{BB962C8B-B14F-4D97-AF65-F5344CB8AC3E}">
        <p14:creationId xmlns:p14="http://schemas.microsoft.com/office/powerpoint/2010/main" val="341569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D1F8843-50B7-417C-99B5-6A1070549F1E}" type="slidenum">
              <a:rPr lang="en-US"/>
              <a:pPr/>
              <a:t>‹#›</a:t>
            </a:fld>
            <a:endParaRPr lang="en-US"/>
          </a:p>
        </p:txBody>
      </p:sp>
    </p:spTree>
    <p:extLst>
      <p:ext uri="{BB962C8B-B14F-4D97-AF65-F5344CB8AC3E}">
        <p14:creationId xmlns:p14="http://schemas.microsoft.com/office/powerpoint/2010/main" val="224255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75B3FA-3715-47AA-B9A2-ADEBDA7C935B}" type="slidenum">
              <a:rPr lang="en-US"/>
              <a:pPr/>
              <a:t>‹#›</a:t>
            </a:fld>
            <a:endParaRPr lang="en-US"/>
          </a:p>
        </p:txBody>
      </p:sp>
    </p:spTree>
    <p:extLst>
      <p:ext uri="{BB962C8B-B14F-4D97-AF65-F5344CB8AC3E}">
        <p14:creationId xmlns:p14="http://schemas.microsoft.com/office/powerpoint/2010/main" val="66005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C6B260E7-66FF-402E-AD90-16FEA90562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smtClean="0">
                <a:latin typeface="Times New Roman" pitchFamily="18" charset="0"/>
                <a:cs typeface="Times New Roman" pitchFamily="18" charset="0"/>
              </a:rPr>
              <a:t>SUSY</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3886200"/>
            <a:ext cx="7776864" cy="2971800"/>
          </a:xfrm>
        </p:spPr>
        <p:txBody>
          <a:bodyPr/>
          <a:lstStyle/>
          <a:p>
            <a:pPr algn="l"/>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cáo</a:t>
            </a:r>
            <a:r>
              <a:rPr lang="en-US" b="1" dirty="0" smtClean="0">
                <a:latin typeface="Times New Roman" pitchFamily="18" charset="0"/>
                <a:cs typeface="Times New Roman" pitchFamily="18" charset="0"/>
              </a:rPr>
              <a:t>:</a:t>
            </a:r>
          </a:p>
          <a:p>
            <a:pPr lvl="1"/>
            <a:r>
              <a:rPr lang="en-US" smtClean="0">
                <a:latin typeface="Times New Roman" pitchFamily="18" charset="0"/>
                <a:cs typeface="Times New Roman" pitchFamily="18" charset="0"/>
              </a:rPr>
              <a:t>Trần </a:t>
            </a:r>
            <a:r>
              <a:rPr lang="en-US" smtClean="0">
                <a:latin typeface="Times New Roman" pitchFamily="18" charset="0"/>
                <a:cs typeface="Times New Roman" pitchFamily="18" charset="0"/>
              </a:rPr>
              <a:t>Công Long</a:t>
            </a:r>
          </a:p>
          <a:p>
            <a:pPr lvl="1"/>
            <a:r>
              <a:rPr lang="en-US" smtClean="0">
                <a:latin typeface="Times New Roman" pitchFamily="18" charset="0"/>
                <a:cs typeface="Times New Roman" pitchFamily="18" charset="0"/>
              </a:rPr>
              <a:t>Đỗ </a:t>
            </a:r>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Mạnh</a:t>
            </a:r>
            <a:endParaRPr lang="en-US" dirty="0" smtClean="0">
              <a:latin typeface="Times New Roman" pitchFamily="18" charset="0"/>
              <a:cs typeface="Times New Roman" pitchFamily="18" charset="0"/>
            </a:endParaRPr>
          </a:p>
          <a:p>
            <a:pPr lvl="1"/>
            <a:r>
              <a:rPr lang="en-US" smtClean="0">
                <a:latin typeface="Times New Roman" pitchFamily="18" charset="0"/>
                <a:cs typeface="Times New Roman" pitchFamily="18" charset="0"/>
              </a:rPr>
              <a:t>Nguyễn Thái Quang Tuấn</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4"/>
          </p:nvPr>
        </p:nvSpPr>
        <p:spPr/>
        <p:txBody>
          <a:bodyPr/>
          <a:lstStyle/>
          <a:p>
            <a:fld id="{6A646EBB-586E-48FF-A992-D0450EA03D3E}" type="slidenum">
              <a:rPr lang="en-US" smtClean="0"/>
              <a:pPr/>
              <a:t>1</a:t>
            </a:fld>
            <a:endParaRPr lang="en-US"/>
          </a:p>
        </p:txBody>
      </p:sp>
    </p:spTree>
    <p:extLst>
      <p:ext uri="{BB962C8B-B14F-4D97-AF65-F5344CB8AC3E}">
        <p14:creationId xmlns:p14="http://schemas.microsoft.com/office/powerpoint/2010/main" val="221530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smtClean="0">
              <a:latin typeface="Times New Roman" pitchFamily="18" charset="0"/>
              <a:cs typeface="Times New Roman" pitchFamily="18" charset="0"/>
            </a:endParaRPr>
          </a:p>
          <a:p>
            <a:pPr marL="514350" indent="-514350" algn="just">
              <a:buSzPct val="100000"/>
              <a:buFont typeface="+mj-lt"/>
              <a:buAutoNum type="alphaLcPeriod" startAt="2"/>
            </a:pPr>
            <a:endParaRPr lang="en-US" sz="2800" b="1">
              <a:latin typeface="Times New Roman" pitchFamily="18" charset="0"/>
              <a:cs typeface="Times New Roman" pitchFamily="18" charset="0"/>
            </a:endParaRPr>
          </a:p>
          <a:p>
            <a:pPr marL="514350" indent="-514350" algn="just">
              <a:buSzPct val="100000"/>
              <a:buFont typeface="+mj-lt"/>
              <a:buAutoNum type="alphaLcPeriod" startAt="2"/>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Columns</a:t>
            </a:r>
          </a:p>
          <a:p>
            <a:pPr lvl="1" algn="just">
              <a:buSzPct val="100000"/>
              <a:buFont typeface="Wingdings" pitchFamily="2" charset="2"/>
              <a:buChar char="§"/>
            </a:pPr>
            <a:r>
              <a:rPr lang="en-US" sz="2000" smtClean="0">
                <a:latin typeface="Times New Roman" pitchFamily="18" charset="0"/>
                <a:cs typeface="Times New Roman" pitchFamily="18" charset="0"/>
              </a:rPr>
              <a:t>Thiết lập số lượng cột trong một hàng</a:t>
            </a:r>
          </a:p>
          <a:p>
            <a:pPr lvl="1" algn="just">
              <a:buSzPct val="100000"/>
              <a:buFont typeface="Wingdings" pitchFamily="2" charset="2"/>
              <a:buChar char="§"/>
            </a:pPr>
            <a:r>
              <a:rPr lang="en-US" sz="2000" smtClean="0">
                <a:latin typeface="Times New Roman" pitchFamily="18" charset="0"/>
                <a:cs typeface="Times New Roman" pitchFamily="18" charset="0"/>
              </a:rPr>
              <a:t>Mặc định: 4</a:t>
            </a:r>
          </a:p>
          <a:p>
            <a:pPr lvl="1" algn="just">
              <a:buSzPct val="100000"/>
              <a:buFont typeface="Wingdings" pitchFamily="2" charset="2"/>
              <a:buChar char="§"/>
            </a:pPr>
            <a:r>
              <a:rPr lang="en-US" sz="2000" smtClean="0">
                <a:latin typeface="Times New Roman" pitchFamily="18" charset="0"/>
                <a:cs typeface="Times New Roman" pitchFamily="18" charset="0"/>
              </a:rPr>
              <a:t>Ví dụ:</a:t>
            </a:r>
            <a:endParaRPr lang="en-US" sz="200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10</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2172003" cy="136226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2441061"/>
            <a:ext cx="2048161" cy="16099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68" y="4991105"/>
            <a:ext cx="2257740" cy="174331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5043499"/>
            <a:ext cx="2876952" cy="1638529"/>
          </a:xfrm>
          <a:prstGeom prst="rect">
            <a:avLst/>
          </a:prstGeom>
        </p:spPr>
      </p:pic>
    </p:spTree>
    <p:extLst>
      <p:ext uri="{BB962C8B-B14F-4D97-AF65-F5344CB8AC3E}">
        <p14:creationId xmlns:p14="http://schemas.microsoft.com/office/powerpoint/2010/main" val="2196723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Gutters</a:t>
            </a:r>
          </a:p>
          <a:p>
            <a:pPr lvl="1" algn="just">
              <a:buSzPct val="100000"/>
              <a:buFont typeface="Wingdings" pitchFamily="2" charset="2"/>
              <a:buChar char="§"/>
            </a:pPr>
            <a:r>
              <a:rPr lang="en-US" sz="2000">
                <a:latin typeface="Times New Roman" pitchFamily="18" charset="0"/>
                <a:cs typeface="Times New Roman" pitchFamily="18" charset="0"/>
              </a:rPr>
              <a:t>Đặt chiều rộng của padding-left, </a:t>
            </a:r>
            <a:r>
              <a:rPr lang="en-US" sz="2000" smtClean="0">
                <a:latin typeface="Times New Roman" pitchFamily="18" charset="0"/>
                <a:cs typeface="Times New Roman" pitchFamily="18" charset="0"/>
              </a:rPr>
              <a:t>padding-right (</a:t>
            </a:r>
            <a:r>
              <a:rPr lang="en-US" sz="2000">
                <a:latin typeface="Times New Roman" pitchFamily="18" charset="0"/>
                <a:cs typeface="Times New Roman" pitchFamily="18" charset="0"/>
              </a:rPr>
              <a:t>hoặc</a:t>
            </a:r>
            <a:r>
              <a:rPr lang="en-US" sz="2000" smtClean="0">
                <a:latin typeface="Times New Roman" pitchFamily="18" charset="0"/>
                <a:cs typeface="Times New Roman" pitchFamily="18" charset="0"/>
              </a:rPr>
              <a:t> margin-left, margin-right) của phần tử span</a:t>
            </a:r>
          </a:p>
          <a:p>
            <a:pPr lvl="1" algn="just">
              <a:buSzPct val="100000"/>
              <a:buFont typeface="Wingdings" pitchFamily="2" charset="2"/>
              <a:buChar char="§"/>
            </a:pPr>
            <a:r>
              <a:rPr lang="en-US" sz="2000" smtClean="0">
                <a:latin typeface="Times New Roman" pitchFamily="18" charset="0"/>
                <a:cs typeface="Times New Roman" pitchFamily="18" charset="0"/>
              </a:rPr>
              <a:t>Mặc định: ¼</a:t>
            </a:r>
          </a:p>
          <a:p>
            <a:pPr lvl="1" algn="just">
              <a:buSzPct val="100000"/>
              <a:buFont typeface="Wingdings" pitchFamily="2" charset="2"/>
              <a:buChar char="§"/>
            </a:pPr>
            <a:r>
              <a:rPr lang="en-US" sz="2000" smtClean="0">
                <a:latin typeface="Times New Roman" pitchFamily="18" charset="0"/>
                <a:cs typeface="Times New Roman" pitchFamily="18" charset="0"/>
              </a:rPr>
              <a:t>Ví dụ</a:t>
            </a: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64904"/>
            <a:ext cx="77152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4918680"/>
            <a:ext cx="2876952" cy="1638529"/>
          </a:xfrm>
          <a:prstGeom prst="rect">
            <a:avLst/>
          </a:prstGeom>
        </p:spPr>
      </p:pic>
    </p:spTree>
    <p:extLst>
      <p:ext uri="{BB962C8B-B14F-4D97-AF65-F5344CB8AC3E}">
        <p14:creationId xmlns:p14="http://schemas.microsoft.com/office/powerpoint/2010/main" val="2769002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Gutter position</a:t>
            </a:r>
          </a:p>
          <a:p>
            <a:pPr lvl="1" algn="just">
              <a:buSzPct val="100000"/>
              <a:buFont typeface="Wingdings" pitchFamily="2" charset="2"/>
              <a:buChar char="§"/>
            </a:pPr>
            <a:r>
              <a:rPr lang="en-US" sz="2000" smtClean="0">
                <a:latin typeface="Times New Roman" pitchFamily="18" charset="0"/>
                <a:cs typeface="Times New Roman" pitchFamily="18" charset="0"/>
              </a:rPr>
              <a:t>Cách thức phần tử span được đặt vào bố cục</a:t>
            </a:r>
          </a:p>
          <a:p>
            <a:pPr lvl="1" algn="just">
              <a:buSzPct val="100000"/>
              <a:buFont typeface="Wingdings" pitchFamily="2" charset="2"/>
              <a:buChar char="§"/>
            </a:pPr>
            <a:r>
              <a:rPr lang="en-US" sz="2000" smtClean="0">
                <a:latin typeface="Times New Roman" pitchFamily="18" charset="0"/>
                <a:cs typeface="Times New Roman" pitchFamily="18" charset="0"/>
              </a:rPr>
              <a:t>Mặc định: after</a:t>
            </a:r>
          </a:p>
          <a:p>
            <a:pPr lvl="1" algn="just">
              <a:buSzPct val="100000"/>
              <a:buFont typeface="Wingdings" pitchFamily="2" charset="2"/>
              <a:buChar char="§"/>
            </a:pPr>
            <a:r>
              <a:rPr lang="en-US" sz="2000" smtClean="0">
                <a:latin typeface="Times New Roman" pitchFamily="18" charset="0"/>
                <a:cs typeface="Times New Roman" pitchFamily="18" charset="0"/>
              </a:rPr>
              <a:t>After: Thiết lập margin-right cho phần tử span (phần tử span cuối cùng trên mỗi hàng cần được loại bỏ margin-right, tức là margin-right = 0%).</a:t>
            </a:r>
          </a:p>
          <a:p>
            <a:pPr lvl="1" algn="just">
              <a:buSzPct val="100000"/>
              <a:buFont typeface="Wingdings" pitchFamily="2" charset="2"/>
              <a:buChar char="§"/>
            </a:pPr>
            <a:r>
              <a:rPr lang="en-US" sz="2000">
                <a:latin typeface="Times New Roman" pitchFamily="18" charset="0"/>
                <a:cs typeface="Times New Roman" pitchFamily="18" charset="0"/>
              </a:rPr>
              <a:t>Before: Thiết lập </a:t>
            </a:r>
            <a:r>
              <a:rPr lang="en-US" sz="2000" smtClean="0">
                <a:latin typeface="Times New Roman" pitchFamily="18" charset="0"/>
                <a:cs typeface="Times New Roman" pitchFamily="18" charset="0"/>
              </a:rPr>
              <a:t>margin-left </a:t>
            </a:r>
            <a:r>
              <a:rPr lang="en-US" sz="2000">
                <a:latin typeface="Times New Roman" pitchFamily="18" charset="0"/>
                <a:cs typeface="Times New Roman" pitchFamily="18" charset="0"/>
              </a:rPr>
              <a:t>cho phần </a:t>
            </a:r>
            <a:r>
              <a:rPr lang="en-US" sz="2000" smtClean="0">
                <a:latin typeface="Times New Roman" pitchFamily="18" charset="0"/>
                <a:cs typeface="Times New Roman" pitchFamily="18" charset="0"/>
              </a:rPr>
              <a:t>tử span (phần tử span đầu tiên trên mỗi hàng cần được loại bỏ margin-left, tức margin-left = 0%).</a:t>
            </a:r>
          </a:p>
          <a:p>
            <a:pPr lvl="1" algn="just">
              <a:buSzPct val="100000"/>
              <a:buFont typeface="Wingdings" pitchFamily="2" charset="2"/>
              <a:buChar char="§"/>
            </a:pPr>
            <a:r>
              <a:rPr lang="en-US" sz="2000" smtClean="0">
                <a:latin typeface="Times New Roman" pitchFamily="18" charset="0"/>
                <a:cs typeface="Times New Roman" pitchFamily="18" charset="0"/>
              </a:rPr>
              <a:t>Split: Thiết lập cả margin-right và margin-left cho phần tử span</a:t>
            </a:r>
          </a:p>
          <a:p>
            <a:pPr lvl="1" algn="just">
              <a:buSzPct val="100000"/>
              <a:buFont typeface="Wingdings" pitchFamily="2" charset="2"/>
              <a:buChar char="§"/>
            </a:pPr>
            <a:r>
              <a:rPr lang="en-US" sz="2000" smtClean="0">
                <a:latin typeface="Times New Roman" pitchFamily="18" charset="0"/>
                <a:cs typeface="Times New Roman" pitchFamily="18" charset="0"/>
              </a:rPr>
              <a:t>Inside: Thiết lập padding-right và padding-left cho phần tử span</a:t>
            </a:r>
          </a:p>
          <a:p>
            <a:pPr lvl="1" algn="just">
              <a:buSzPct val="100000"/>
              <a:buFont typeface="Wingdings" pitchFamily="2" charset="2"/>
              <a:buChar char="§"/>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12</a:t>
            </a:fld>
            <a:endParaRPr lang="en-US"/>
          </a:p>
        </p:txBody>
      </p:sp>
    </p:spTree>
    <p:extLst>
      <p:ext uri="{BB962C8B-B14F-4D97-AF65-F5344CB8AC3E}">
        <p14:creationId xmlns:p14="http://schemas.microsoft.com/office/powerpoint/2010/main" val="1779695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Gutter position (after)</a:t>
            </a:r>
          </a:p>
          <a:p>
            <a:pPr marL="457200" lvl="1" indent="0" algn="just">
              <a:buSzPct val="100000"/>
              <a:buNone/>
            </a:pPr>
            <a:endParaRPr lang="en-US" sz="2000" smtClean="0">
              <a:latin typeface="Times New Roman" pitchFamily="18" charset="0"/>
              <a:cs typeface="Times New Roman" pitchFamily="18" charset="0"/>
            </a:endParaRPr>
          </a:p>
          <a:p>
            <a:pPr lvl="1" algn="just">
              <a:buSzPct val="100000"/>
              <a:buFont typeface="Wingdings" pitchFamily="2" charset="2"/>
              <a:buChar char="§"/>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987884"/>
            <a:ext cx="2200582" cy="23530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208" y="3666501"/>
            <a:ext cx="3278208" cy="995769"/>
          </a:xfrm>
          <a:prstGeom prst="rect">
            <a:avLst/>
          </a:prstGeom>
        </p:spPr>
      </p:pic>
      <p:sp>
        <p:nvSpPr>
          <p:cNvPr id="7" name="Right Arrow 6"/>
          <p:cNvSpPr/>
          <p:nvPr/>
        </p:nvSpPr>
        <p:spPr bwMode="auto">
          <a:xfrm>
            <a:off x="3707904" y="4077072"/>
            <a:ext cx="64807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79" y="5691214"/>
            <a:ext cx="8878540" cy="400106"/>
          </a:xfrm>
          <a:prstGeom prst="rect">
            <a:avLst/>
          </a:prstGeom>
        </p:spPr>
      </p:pic>
      <p:sp>
        <p:nvSpPr>
          <p:cNvPr id="9" name="Rectangle 8"/>
          <p:cNvSpPr/>
          <p:nvPr/>
        </p:nvSpPr>
        <p:spPr bwMode="auto">
          <a:xfrm>
            <a:off x="1799692" y="6425585"/>
            <a:ext cx="4464496" cy="26064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Chưa</a:t>
            </a:r>
            <a:r>
              <a:rPr kumimoji="0" lang="en-US" sz="1400" b="0" i="1" u="none" strike="noStrike" cap="none" normalizeH="0" smtClean="0">
                <a:ln>
                  <a:noFill/>
                </a:ln>
                <a:solidFill>
                  <a:schemeClr val="tx1"/>
                </a:solidFill>
                <a:effectLst/>
                <a:latin typeface="Times New Roman" pitchFamily="18" charset="0"/>
                <a:cs typeface="Times New Roman" pitchFamily="18" charset="0"/>
              </a:rPr>
              <a:t> loại bỏ margin-right phần tử cuối của hàng.</a:t>
            </a:r>
            <a:endParaRPr kumimoji="0" lang="en-US" sz="1400" b="0" i="1"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22092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Gutter position (after)</a:t>
            </a:r>
          </a:p>
          <a:p>
            <a:pPr marL="457200" lvl="1" indent="0" algn="just">
              <a:buSzPct val="100000"/>
              <a:buNone/>
            </a:pPr>
            <a:endParaRPr lang="en-US" sz="2000" smtClean="0">
              <a:latin typeface="Times New Roman" pitchFamily="18" charset="0"/>
              <a:cs typeface="Times New Roman" pitchFamily="18" charset="0"/>
            </a:endParaRPr>
          </a:p>
          <a:p>
            <a:pPr lvl="1" algn="just">
              <a:buSzPct val="100000"/>
              <a:buFont typeface="Wingdings" pitchFamily="2" charset="2"/>
              <a:buChar char="§"/>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14</a:t>
            </a:fld>
            <a:endParaRPr lang="en-US"/>
          </a:p>
        </p:txBody>
      </p:sp>
      <p:sp>
        <p:nvSpPr>
          <p:cNvPr id="7" name="Right Arrow 6"/>
          <p:cNvSpPr/>
          <p:nvPr/>
        </p:nvSpPr>
        <p:spPr bwMode="auto">
          <a:xfrm>
            <a:off x="4559970" y="3899784"/>
            <a:ext cx="64807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9" name="Rectangle 8"/>
          <p:cNvSpPr/>
          <p:nvPr/>
        </p:nvSpPr>
        <p:spPr bwMode="auto">
          <a:xfrm>
            <a:off x="1806255" y="5855174"/>
            <a:ext cx="4464496" cy="26064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i="1" smtClean="0">
                <a:latin typeface="Times New Roman" pitchFamily="18" charset="0"/>
                <a:cs typeface="Times New Roman" pitchFamily="18" charset="0"/>
              </a:rPr>
              <a:t>Đã</a:t>
            </a:r>
            <a:r>
              <a:rPr kumimoji="0" lang="en-US" sz="1400" b="0" i="1" u="none" strike="noStrike" cap="none" normalizeH="0" smtClean="0">
                <a:ln>
                  <a:noFill/>
                </a:ln>
                <a:solidFill>
                  <a:schemeClr val="tx1"/>
                </a:solidFill>
                <a:effectLst/>
                <a:latin typeface="Times New Roman" pitchFamily="18" charset="0"/>
                <a:cs typeface="Times New Roman" pitchFamily="18" charset="0"/>
              </a:rPr>
              <a:t> loại bỏ margin-right phần tử cuối của hàng.</a:t>
            </a:r>
            <a:endParaRPr kumimoji="0" lang="en-US" sz="1400" b="0" i="1"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69" y="3140968"/>
            <a:ext cx="2290768" cy="802949"/>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3678471"/>
            <a:ext cx="2378458" cy="65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3" y="5207102"/>
            <a:ext cx="9050014" cy="304843"/>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169" y="4221088"/>
            <a:ext cx="3167932" cy="76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7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Gutter position (split)</a:t>
            </a:r>
          </a:p>
          <a:p>
            <a:pPr marL="457200" lvl="1" indent="0" algn="just">
              <a:buSzPct val="100000"/>
              <a:buNone/>
            </a:pPr>
            <a:endParaRPr lang="en-US" sz="2000" smtClean="0">
              <a:latin typeface="Times New Roman" pitchFamily="18" charset="0"/>
              <a:cs typeface="Times New Roman" pitchFamily="18" charset="0"/>
            </a:endParaRPr>
          </a:p>
          <a:p>
            <a:pPr lvl="1" algn="just">
              <a:buSzPct val="100000"/>
              <a:buFont typeface="Wingdings" pitchFamily="2" charset="2"/>
              <a:buChar char="§"/>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15</a:t>
            </a:fld>
            <a:endParaRPr lang="en-US"/>
          </a:p>
        </p:txBody>
      </p:sp>
      <p:sp>
        <p:nvSpPr>
          <p:cNvPr id="7" name="Right Arrow 6"/>
          <p:cNvSpPr/>
          <p:nvPr/>
        </p:nvSpPr>
        <p:spPr bwMode="auto">
          <a:xfrm>
            <a:off x="3923928" y="4071110"/>
            <a:ext cx="64807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031199"/>
            <a:ext cx="2191056" cy="229584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660009"/>
            <a:ext cx="19907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89240"/>
            <a:ext cx="9144000" cy="285156"/>
          </a:xfrm>
          <a:prstGeom prst="rect">
            <a:avLst/>
          </a:prstGeom>
        </p:spPr>
      </p:pic>
    </p:spTree>
    <p:extLst>
      <p:ext uri="{BB962C8B-B14F-4D97-AF65-F5344CB8AC3E}">
        <p14:creationId xmlns:p14="http://schemas.microsoft.com/office/powerpoint/2010/main" val="279947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Gutter position (inside)</a:t>
            </a:r>
          </a:p>
          <a:p>
            <a:pPr marL="457200" lvl="1" indent="0" algn="just">
              <a:buSzPct val="100000"/>
              <a:buNone/>
            </a:pPr>
            <a:endParaRPr lang="en-US" sz="2000" smtClean="0">
              <a:latin typeface="Times New Roman" pitchFamily="18" charset="0"/>
              <a:cs typeface="Times New Roman" pitchFamily="18" charset="0"/>
            </a:endParaRPr>
          </a:p>
          <a:p>
            <a:pPr lvl="1" algn="just">
              <a:buSzPct val="100000"/>
              <a:buFont typeface="Wingdings" pitchFamily="2" charset="2"/>
              <a:buChar char="§"/>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16</a:t>
            </a:fld>
            <a:endParaRPr lang="en-US"/>
          </a:p>
        </p:txBody>
      </p:sp>
      <p:sp>
        <p:nvSpPr>
          <p:cNvPr id="7" name="Right Arrow 6"/>
          <p:cNvSpPr/>
          <p:nvPr/>
        </p:nvSpPr>
        <p:spPr bwMode="auto">
          <a:xfrm>
            <a:off x="3923928" y="4071110"/>
            <a:ext cx="64807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026597"/>
            <a:ext cx="22288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369497"/>
            <a:ext cx="28670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96" y="5661248"/>
            <a:ext cx="9069066" cy="266737"/>
          </a:xfrm>
          <a:prstGeom prst="rect">
            <a:avLst/>
          </a:prstGeom>
        </p:spPr>
      </p:pic>
    </p:spTree>
    <p:extLst>
      <p:ext uri="{BB962C8B-B14F-4D97-AF65-F5344CB8AC3E}">
        <p14:creationId xmlns:p14="http://schemas.microsoft.com/office/powerpoint/2010/main" val="3443722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Math</a:t>
            </a:r>
          </a:p>
          <a:p>
            <a:pPr lvl="1" algn="just">
              <a:buSzPct val="100000"/>
              <a:buFont typeface="Wingdings" pitchFamily="2" charset="2"/>
              <a:buChar char="§"/>
            </a:pPr>
            <a:r>
              <a:rPr lang="en-US" sz="2000" smtClean="0">
                <a:latin typeface="Times New Roman" pitchFamily="18" charset="0"/>
                <a:cs typeface="Times New Roman" pitchFamily="18" charset="0"/>
              </a:rPr>
              <a:t>Fluid: Tất cả các phần tử span (các cột) sẽ được tính toán tương đối (%) với vùng chứa.</a:t>
            </a:r>
          </a:p>
          <a:p>
            <a:pPr lvl="1" algn="just">
              <a:buSzPct val="100000"/>
              <a:buFont typeface="Wingdings" pitchFamily="2" charset="2"/>
              <a:buChar char="§"/>
            </a:pPr>
            <a:r>
              <a:rPr lang="en-US" sz="2000" smtClean="0">
                <a:latin typeface="Times New Roman" pitchFamily="18" charset="0"/>
                <a:cs typeface="Times New Roman" pitchFamily="18" charset="0"/>
              </a:rPr>
              <a:t>Static: Tất cả các phần tử span (các cột) sẽ được tính toán tĩnh theo đơn vị đã cho (em).</a:t>
            </a:r>
          </a:p>
          <a:p>
            <a:pPr lvl="1" algn="just">
              <a:buSzPct val="100000"/>
              <a:buFont typeface="Wingdings" pitchFamily="2" charset="2"/>
              <a:buChar char="§"/>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17</a:t>
            </a:fld>
            <a:endParaRPr lang="en-US"/>
          </a:p>
        </p:txBody>
      </p:sp>
    </p:spTree>
    <p:extLst>
      <p:ext uri="{BB962C8B-B14F-4D97-AF65-F5344CB8AC3E}">
        <p14:creationId xmlns:p14="http://schemas.microsoft.com/office/powerpoint/2010/main" val="1035046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18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96952"/>
            <a:ext cx="9144000" cy="3335547"/>
          </a:xfrm>
          <a:prstGeom prst="rect">
            <a:avLst/>
          </a:prstGeom>
        </p:spPr>
      </p:pic>
    </p:spTree>
    <p:extLst>
      <p:ext uri="{BB962C8B-B14F-4D97-AF65-F5344CB8AC3E}">
        <p14:creationId xmlns:p14="http://schemas.microsoft.com/office/powerpoint/2010/main" val="4268555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9773" y="2017713"/>
            <a:ext cx="2358230" cy="4114800"/>
          </a:xfrm>
        </p:spPr>
      </p:pic>
      <p:sp>
        <p:nvSpPr>
          <p:cNvPr id="4" name="Slide Number Placeholder 3"/>
          <p:cNvSpPr>
            <a:spLocks noGrp="1"/>
          </p:cNvSpPr>
          <p:nvPr>
            <p:ph type="sldNum" sz="quarter" idx="12"/>
          </p:nvPr>
        </p:nvSpPr>
        <p:spPr/>
        <p:txBody>
          <a:bodyPr/>
          <a:lstStyle/>
          <a:p>
            <a:fld id="{C7212C02-8C1A-4EF3-94CC-A66AFB8F4231}" type="slidenum">
              <a:rPr lang="en-US" smtClean="0"/>
              <a:pPr/>
              <a:t>19</a:t>
            </a:fld>
            <a:endParaRPr lang="en-US"/>
          </a:p>
        </p:txBody>
      </p:sp>
      <p:sp>
        <p:nvSpPr>
          <p:cNvPr id="5" name="Rectangle 4"/>
          <p:cNvSpPr/>
          <p:nvPr/>
        </p:nvSpPr>
        <p:spPr bwMode="auto">
          <a:xfrm>
            <a:off x="0" y="0"/>
            <a:ext cx="9036496" cy="638132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18" y="36600"/>
            <a:ext cx="3909408" cy="68214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36599"/>
            <a:ext cx="3605024" cy="6821401"/>
          </a:xfrm>
          <a:prstGeom prst="rect">
            <a:avLst/>
          </a:prstGeom>
        </p:spPr>
      </p:pic>
    </p:spTree>
    <p:extLst>
      <p:ext uri="{BB962C8B-B14F-4D97-AF65-F5344CB8AC3E}">
        <p14:creationId xmlns:p14="http://schemas.microsoft.com/office/powerpoint/2010/main" val="2077473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latin typeface="Times New Roman" pitchFamily="18" charset="0"/>
                <a:cs typeface="Times New Roman" pitchFamily="18" charset="0"/>
              </a:rPr>
              <a:t>Nội</a:t>
            </a:r>
            <a:r>
              <a:rPr lang="en-US" sz="4000" dirty="0" smtClean="0">
                <a:latin typeface="Times New Roman" pitchFamily="18" charset="0"/>
                <a:cs typeface="Times New Roman" pitchFamily="18" charset="0"/>
              </a:rPr>
              <a:t> dung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smtClean="0">
                <a:latin typeface="Times New Roman" pitchFamily="18" charset="0"/>
                <a:cs typeface="Times New Roman" pitchFamily="18" charset="0"/>
              </a:rPr>
              <a:t>Susy là gì?</a:t>
            </a:r>
          </a:p>
          <a:p>
            <a:pPr lvl="1"/>
            <a:r>
              <a:rPr lang="en-US" sz="2000" smtClean="0">
                <a:latin typeface="Times New Roman" pitchFamily="18" charset="0"/>
                <a:cs typeface="Times New Roman" pitchFamily="18" charset="0"/>
              </a:rPr>
              <a:t>Khái niệm</a:t>
            </a:r>
          </a:p>
          <a:p>
            <a:pPr lvl="1"/>
            <a:r>
              <a:rPr lang="en-US" sz="2000">
                <a:latin typeface="Times New Roman" pitchFamily="18" charset="0"/>
                <a:cs typeface="Times New Roman" pitchFamily="18" charset="0"/>
              </a:rPr>
              <a:t>Ưu điểm </a:t>
            </a:r>
            <a:r>
              <a:rPr lang="en-US" sz="2000" smtClean="0">
                <a:latin typeface="Times New Roman" pitchFamily="18" charset="0"/>
                <a:cs typeface="Times New Roman" pitchFamily="18" charset="0"/>
              </a:rPr>
              <a:t>của Susy</a:t>
            </a:r>
          </a:p>
          <a:p>
            <a:pPr lvl="1"/>
            <a:r>
              <a:rPr lang="en-US" sz="2000">
                <a:latin typeface="Times New Roman" pitchFamily="18" charset="0"/>
                <a:cs typeface="Times New Roman" pitchFamily="18" charset="0"/>
              </a:rPr>
              <a:t>C</a:t>
            </a:r>
            <a:r>
              <a:rPr lang="en-US" sz="2000" smtClean="0">
                <a:latin typeface="Times New Roman" pitchFamily="18" charset="0"/>
                <a:cs typeface="Times New Roman" pitchFamily="18" charset="0"/>
              </a:rPr>
              <a:t>ài đặt</a:t>
            </a:r>
          </a:p>
          <a:p>
            <a:r>
              <a:rPr lang="en-US" sz="2400" smtClean="0">
                <a:latin typeface="Times New Roman" pitchFamily="18" charset="0"/>
                <a:cs typeface="Times New Roman" pitchFamily="18" charset="0"/>
              </a:rPr>
              <a:t>Hướng dẫn sử </a:t>
            </a:r>
            <a:r>
              <a:rPr lang="en-US" sz="2400" smtClean="0">
                <a:latin typeface="Times New Roman" pitchFamily="18" charset="0"/>
                <a:cs typeface="Times New Roman" pitchFamily="18" charset="0"/>
              </a:rPr>
              <a:t>dụng</a:t>
            </a:r>
          </a:p>
          <a:p>
            <a:pPr lvl="1"/>
            <a:r>
              <a:rPr lang="en-US" sz="2000" smtClean="0">
                <a:latin typeface="Times New Roman" pitchFamily="18" charset="0"/>
                <a:cs typeface="Times New Roman" pitchFamily="18" charset="0"/>
              </a:rPr>
              <a:t>Cú pháp viết tắt quan trọng</a:t>
            </a:r>
            <a:endParaRPr lang="en-US" sz="2000" smtClean="0">
              <a:latin typeface="Times New Roman" pitchFamily="18" charset="0"/>
              <a:cs typeface="Times New Roman" pitchFamily="18" charset="0"/>
            </a:endParaRPr>
          </a:p>
          <a:p>
            <a:pPr lvl="1"/>
            <a:r>
              <a:rPr lang="en-US" sz="2000" smtClean="0">
                <a:latin typeface="Times New Roman" pitchFamily="18" charset="0"/>
                <a:cs typeface="Times New Roman" pitchFamily="18" charset="0"/>
              </a:rPr>
              <a:t>Cấu hình cơ bản</a:t>
            </a:r>
          </a:p>
          <a:p>
            <a:pPr marL="457200" lvl="1" indent="0">
              <a:buNone/>
            </a:pPr>
            <a:endParaRPr lang="en-US" sz="200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7212C02-8C1A-4EF3-94CC-A66AFB8F4231}" type="slidenum">
              <a:rPr lang="en-US" smtClean="0"/>
              <a:pPr/>
              <a:t>2</a:t>
            </a:fld>
            <a:endParaRPr lang="en-US"/>
          </a:p>
        </p:txBody>
      </p:sp>
    </p:spTree>
    <p:extLst>
      <p:ext uri="{BB962C8B-B14F-4D97-AF65-F5344CB8AC3E}">
        <p14:creationId xmlns:p14="http://schemas.microsoft.com/office/powerpoint/2010/main" val="1104887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algn="just">
              <a:buSzPct val="100000"/>
              <a:buFont typeface="Wingdings" pitchFamily="2" charset="2"/>
              <a:buChar char="§"/>
            </a:pPr>
            <a:r>
              <a:rPr lang="en-US" sz="2400" smtClean="0">
                <a:latin typeface="Times New Roman" pitchFamily="18" charset="0"/>
                <a:cs typeface="Times New Roman" pitchFamily="18" charset="0"/>
              </a:rPr>
              <a:t>Cấu hình</a:t>
            </a:r>
            <a:endParaRPr lang="en-US" sz="2400">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48" y="3501008"/>
            <a:ext cx="2592288" cy="1918802"/>
          </a:xfrm>
          <a:prstGeom prst="rect">
            <a:avLst/>
          </a:prstGeom>
        </p:spPr>
      </p:pic>
    </p:spTree>
    <p:extLst>
      <p:ext uri="{BB962C8B-B14F-4D97-AF65-F5344CB8AC3E}">
        <p14:creationId xmlns:p14="http://schemas.microsoft.com/office/powerpoint/2010/main" val="685990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algn="just">
              <a:buSzPct val="100000"/>
              <a:buFont typeface="Wingdings" pitchFamily="2" charset="2"/>
              <a:buChar char="§"/>
            </a:pPr>
            <a:r>
              <a:rPr lang="en-US" sz="2400" smtClean="0">
                <a:latin typeface="Times New Roman" pitchFamily="18" charset="0"/>
                <a:cs typeface="Times New Roman" pitchFamily="18" charset="0"/>
              </a:rPr>
              <a:t>Thiết lập container</a:t>
            </a:r>
          </a:p>
          <a:p>
            <a:pPr algn="just">
              <a:buSzPct val="100000"/>
              <a:buFont typeface="Wingdings" pitchFamily="2" charset="2"/>
              <a:buChar char="§"/>
            </a:pPr>
            <a:endParaRPr lang="en-US" sz="240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Tạo layout Span1, Span2 và Span3</a:t>
            </a: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429000"/>
            <a:ext cx="2083380" cy="743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4690031"/>
            <a:ext cx="2376264" cy="2116846"/>
          </a:xfrm>
          <a:prstGeom prst="rect">
            <a:avLst/>
          </a:prstGeom>
        </p:spPr>
      </p:pic>
    </p:spTree>
    <p:extLst>
      <p:ext uri="{BB962C8B-B14F-4D97-AF65-F5344CB8AC3E}">
        <p14:creationId xmlns:p14="http://schemas.microsoft.com/office/powerpoint/2010/main" val="1499799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 y="2924944"/>
            <a:ext cx="9144000" cy="3829819"/>
          </a:xfrm>
          <a:prstGeom prst="rect">
            <a:avLst/>
          </a:prstGeom>
        </p:spPr>
      </p:pic>
    </p:spTree>
    <p:extLst>
      <p:ext uri="{BB962C8B-B14F-4D97-AF65-F5344CB8AC3E}">
        <p14:creationId xmlns:p14="http://schemas.microsoft.com/office/powerpoint/2010/main" val="465148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algn="just">
              <a:buSzPct val="100000"/>
              <a:buFont typeface="Wingdings" pitchFamily="2" charset="2"/>
              <a:buChar char="§"/>
            </a:pPr>
            <a:r>
              <a:rPr lang="en-US" sz="2400" smtClean="0">
                <a:latin typeface="Times New Roman" pitchFamily="18" charset="0"/>
                <a:cs typeface="Times New Roman" pitchFamily="18" charset="0"/>
              </a:rPr>
              <a:t>Tạo layout Span4, Span5. 2 layout này nằm trong layout Span2 và mỗi layout chiếm 3 cốt.</a:t>
            </a: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4064807"/>
            <a:ext cx="3231332" cy="938625"/>
          </a:xfrm>
          <a:prstGeom prst="rect">
            <a:avLst/>
          </a:prstGeom>
        </p:spPr>
      </p:pic>
    </p:spTree>
    <p:extLst>
      <p:ext uri="{BB962C8B-B14F-4D97-AF65-F5344CB8AC3E}">
        <p14:creationId xmlns:p14="http://schemas.microsoft.com/office/powerpoint/2010/main" val="3612194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 y="3068960"/>
            <a:ext cx="9144000" cy="3631310"/>
          </a:xfrm>
          <a:prstGeom prst="rect">
            <a:avLst/>
          </a:prstGeom>
        </p:spPr>
      </p:pic>
    </p:spTree>
    <p:extLst>
      <p:ext uri="{BB962C8B-B14F-4D97-AF65-F5344CB8AC3E}">
        <p14:creationId xmlns:p14="http://schemas.microsoft.com/office/powerpoint/2010/main" val="132598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algn="just">
              <a:buSzPct val="100000"/>
              <a:buFont typeface="Wingdings" pitchFamily="2" charset="2"/>
              <a:buChar char="§"/>
            </a:pPr>
            <a:r>
              <a:rPr lang="en-US" sz="2400" smtClean="0">
                <a:latin typeface="Times New Roman" pitchFamily="18" charset="0"/>
                <a:cs typeface="Times New Roman" pitchFamily="18" charset="0"/>
              </a:rPr>
              <a:t>Tạo layout Span6, Span7. 2 layout này nằm trong layout Span2 và layout Span6 chiếm 2 cột, layout Span7 chiếm 4 cột.</a:t>
            </a: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062500"/>
            <a:ext cx="2904248" cy="1526739"/>
          </a:xfrm>
          <a:prstGeom prst="rect">
            <a:avLst/>
          </a:prstGeom>
        </p:spPr>
      </p:pic>
    </p:spTree>
    <p:extLst>
      <p:ext uri="{BB962C8B-B14F-4D97-AF65-F5344CB8AC3E}">
        <p14:creationId xmlns:p14="http://schemas.microsoft.com/office/powerpoint/2010/main" val="311491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4944"/>
            <a:ext cx="9144000" cy="3427975"/>
          </a:xfrm>
          <a:prstGeom prst="rect">
            <a:avLst/>
          </a:prstGeom>
        </p:spPr>
      </p:pic>
    </p:spTree>
    <p:extLst>
      <p:ext uri="{BB962C8B-B14F-4D97-AF65-F5344CB8AC3E}">
        <p14:creationId xmlns:p14="http://schemas.microsoft.com/office/powerpoint/2010/main" val="2099810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cơ bản để tạo một bố cục gird-layout với Susy</a:t>
            </a:r>
          </a:p>
          <a:p>
            <a:pPr algn="just">
              <a:buSzPct val="100000"/>
              <a:buFont typeface="Wingdings" pitchFamily="2" charset="2"/>
              <a:buChar char="§"/>
            </a:pPr>
            <a:r>
              <a:rPr lang="en-US" sz="2400" smtClean="0">
                <a:latin typeface="Times New Roman" pitchFamily="18" charset="0"/>
                <a:cs typeface="Times New Roman" pitchFamily="18" charset="0"/>
              </a:rPr>
              <a:t>Tạo 3 layout cuối cùng Span8, Span9, Span10</a:t>
            </a: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457149"/>
            <a:ext cx="2520280" cy="2438605"/>
          </a:xfrm>
          <a:prstGeom prst="rect">
            <a:avLst/>
          </a:prstGeom>
        </p:spPr>
      </p:pic>
    </p:spTree>
    <p:extLst>
      <p:ext uri="{BB962C8B-B14F-4D97-AF65-F5344CB8AC3E}">
        <p14:creationId xmlns:p14="http://schemas.microsoft.com/office/powerpoint/2010/main" val="312412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4"/>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4761"/>
            <a:ext cx="9144000" cy="3264568"/>
          </a:xfrm>
          <a:prstGeom prst="rect">
            <a:avLst/>
          </a:prstGeom>
        </p:spPr>
      </p:pic>
    </p:spTree>
    <p:extLst>
      <p:ext uri="{BB962C8B-B14F-4D97-AF65-F5344CB8AC3E}">
        <p14:creationId xmlns:p14="http://schemas.microsoft.com/office/powerpoint/2010/main" val="3981880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29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1"/>
            <a:ext cx="9144000" cy="666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858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1</a:t>
            </a:r>
            <a:r>
              <a:rPr lang="en-US" sz="4000" smtClean="0">
                <a:latin typeface="Times New Roman" pitchFamily="18" charset="0"/>
                <a:cs typeface="Times New Roman" pitchFamily="18" charset="0"/>
              </a:rPr>
              <a:t>. SUSY LÀ GÌ?</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457200" indent="-457200" algn="just">
              <a:buSzPct val="100000"/>
              <a:buFont typeface="+mj-lt"/>
              <a:buAutoNum type="alphaLcPeriod"/>
            </a:pPr>
            <a:r>
              <a:rPr lang="en-US" sz="2800" b="1" dirty="0" err="1" smtClean="0">
                <a:latin typeface="Times New Roman" pitchFamily="18" charset="0"/>
                <a:cs typeface="Times New Roman" pitchFamily="18" charset="0"/>
              </a:rPr>
              <a:t>Khái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niệm</a:t>
            </a:r>
            <a:endParaRPr lang="en-US" sz="2800" b="1" dirty="0">
              <a:latin typeface="Times New Roman" pitchFamily="18" charset="0"/>
              <a:cs typeface="Times New Roman" pitchFamily="18" charset="0"/>
            </a:endParaRPr>
          </a:p>
          <a:p>
            <a:pPr algn="just">
              <a:buSzPct val="50000"/>
            </a:pPr>
            <a:r>
              <a:rPr lang="en-US" sz="2400" smtClean="0">
                <a:latin typeface="Times New Roman" pitchFamily="18" charset="0"/>
                <a:cs typeface="Times New Roman" pitchFamily="18" charset="0"/>
              </a:rPr>
              <a:t>Susy là một bộ công cụ tạo gird-layout cho Sass.</a:t>
            </a:r>
          </a:p>
          <a:p>
            <a:pPr marL="0" indent="0" algn="just">
              <a:buSzPct val="50000"/>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4" y="3212976"/>
            <a:ext cx="8659434" cy="2476846"/>
          </a:xfrm>
          <a:prstGeom prst="rect">
            <a:avLst/>
          </a:prstGeom>
        </p:spPr>
      </p:pic>
    </p:spTree>
    <p:extLst>
      <p:ext uri="{BB962C8B-B14F-4D97-AF65-F5344CB8AC3E}">
        <p14:creationId xmlns:p14="http://schemas.microsoft.com/office/powerpoint/2010/main" val="950236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30</a:t>
            </a:fld>
            <a:endParaRPr lang="en-US"/>
          </a:p>
        </p:txBody>
      </p:sp>
      <p:sp>
        <p:nvSpPr>
          <p:cNvPr id="7" name="Rectangle 6"/>
          <p:cNvSpPr/>
          <p:nvPr/>
        </p:nvSpPr>
        <p:spPr bwMode="auto">
          <a:xfrm>
            <a:off x="-6030" y="116632"/>
            <a:ext cx="9036496" cy="638132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45" y="-11255"/>
            <a:ext cx="5322346" cy="686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7824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Cài đặt</a:t>
            </a: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31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35330"/>
            <a:ext cx="3301004" cy="178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789039"/>
            <a:ext cx="4716016" cy="58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949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Lớn hơn 480px</a:t>
            </a:r>
            <a:endParaRPr lang="en-US" sz="2400"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32</a:t>
            </a:fld>
            <a:endParaRPr lang="en-US"/>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40" y="3591588"/>
            <a:ext cx="794003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91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Lớn hơn 600px</a:t>
            </a:r>
            <a:endParaRPr lang="en-US" sz="2400"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33</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3" y="3028417"/>
            <a:ext cx="2448273" cy="382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592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Hướng dẫn tạo bố cục gird-layout đáp ứng với Susy và Breakpoint</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Lớn hơn 768px</a:t>
            </a:r>
            <a:endParaRPr lang="en-US" sz="2400" smtClean="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400"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SzPct val="100000"/>
              <a:buNone/>
            </a:pPr>
            <a:endParaRPr lang="en-US" sz="2000">
              <a:latin typeface="Times New Roman" pitchFamily="18" charset="0"/>
              <a:cs typeface="Times New Roman" pitchFamily="18" charset="0"/>
            </a:endParaRPr>
          </a:p>
          <a:p>
            <a:pPr marL="457200" lvl="1" indent="0" algn="just">
              <a:buSzPct val="100000"/>
              <a:buNone/>
            </a:pPr>
            <a:endParaRPr lang="en-US" sz="2000" smtClean="0">
              <a:latin typeface="Times New Roman" pitchFamily="18" charset="0"/>
              <a:cs typeface="Times New Roman" pitchFamily="18" charset="0"/>
            </a:endParaRPr>
          </a:p>
          <a:p>
            <a:pPr marL="457200" lvl="1" indent="0" algn="just">
              <a:buSzPct val="100000"/>
              <a:buNone/>
            </a:pPr>
            <a:endParaRPr lang="en-US" sz="1600">
              <a:latin typeface="Times New Roman" pitchFamily="18" charset="0"/>
              <a:cs typeface="Times New Roman" pitchFamily="18" charset="0"/>
            </a:endParaRPr>
          </a:p>
          <a:p>
            <a:pPr algn="just">
              <a:buSzPct val="100000"/>
              <a:buFont typeface="Wingdings" pitchFamily="2" charset="2"/>
              <a:buChar char="§"/>
            </a:pPr>
            <a:endParaRPr lang="en-US" sz="2800" b="1" smtClean="0">
              <a:latin typeface="Times New Roman" pitchFamily="18" charset="0"/>
              <a:cs typeface="Times New Roman" pitchFamily="18" charset="0"/>
            </a:endParaRPr>
          </a:p>
          <a:p>
            <a:pPr marL="514350" indent="-514350" algn="just">
              <a:buSzPct val="100000"/>
              <a:buFont typeface="+mj-lt"/>
              <a:buAutoNum type="alphaLcPeriod"/>
            </a:pPr>
            <a:endParaRPr lang="en-US" sz="2800" b="1">
              <a:latin typeface="Times New Roman" pitchFamily="18" charset="0"/>
              <a:cs typeface="Times New Roman" pitchFamily="18" charset="0"/>
            </a:endParaRPr>
          </a:p>
          <a:p>
            <a:pPr marL="514350" indent="-514350" algn="just">
              <a:buSzPct val="100000"/>
              <a:buFont typeface="+mj-lt"/>
              <a:buAutoNum type="alphaLcPeriod"/>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34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636912"/>
            <a:ext cx="2376264" cy="42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461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Slide Number Placeholder 3"/>
          <p:cNvSpPr>
            <a:spLocks noGrp="1"/>
          </p:cNvSpPr>
          <p:nvPr>
            <p:ph type="sldNum" sz="quarter" idx="12"/>
          </p:nvPr>
        </p:nvSpPr>
        <p:spPr/>
        <p:txBody>
          <a:bodyPr/>
          <a:lstStyle/>
          <a:p>
            <a:fld id="{AFFBB3FE-EA26-4FB1-A0E7-5FCFDEDE80F4}" type="slidenum">
              <a:rPr lang="en-US" smtClean="0"/>
              <a:pPr/>
              <a:t>35</a:t>
            </a:fld>
            <a:endParaRPr lang="en-US"/>
          </a:p>
        </p:txBody>
      </p:sp>
    </p:spTree>
    <p:extLst>
      <p:ext uri="{BB962C8B-B14F-4D97-AF65-F5344CB8AC3E}">
        <p14:creationId xmlns:p14="http://schemas.microsoft.com/office/powerpoint/2010/main" val="1050891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1</a:t>
            </a:r>
            <a:r>
              <a:rPr lang="en-US" sz="4000" smtClean="0">
                <a:latin typeface="Times New Roman" pitchFamily="18" charset="0"/>
                <a:cs typeface="Times New Roman" pitchFamily="18" charset="0"/>
              </a:rPr>
              <a:t>. SUSY LÀ GÌ?</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Tại sao nên dúng Susy</a:t>
            </a:r>
          </a:p>
          <a:p>
            <a:pPr algn="just">
              <a:buSzPct val="50000"/>
            </a:pPr>
            <a:r>
              <a:rPr lang="en-US" sz="2400" smtClean="0">
                <a:latin typeface="Times New Roman" pitchFamily="18" charset="0"/>
                <a:cs typeface="Times New Roman" pitchFamily="18" charset="0"/>
              </a:rPr>
              <a:t>Rất nhẹ</a:t>
            </a:r>
          </a:p>
          <a:p>
            <a:pPr algn="just">
              <a:buSzPct val="50000"/>
            </a:pPr>
            <a:r>
              <a:rPr lang="en-US" sz="2400" smtClean="0">
                <a:latin typeface="Times New Roman" pitchFamily="18" charset="0"/>
                <a:cs typeface="Times New Roman" pitchFamily="18" charset="0"/>
              </a:rPr>
              <a:t>Tạo gird-layout một cách dễ dàng và linh hoạt.</a:t>
            </a:r>
          </a:p>
          <a:p>
            <a:pPr algn="just">
              <a:buSzPct val="50000"/>
            </a:pPr>
            <a:r>
              <a:rPr lang="en-US" sz="2400">
                <a:latin typeface="Times New Roman" pitchFamily="18" charset="0"/>
                <a:cs typeface="Times New Roman" pitchFamily="18" charset="0"/>
              </a:rPr>
              <a:t>Một số </a:t>
            </a:r>
            <a:r>
              <a:rPr lang="en-US" sz="2400" smtClean="0">
                <a:latin typeface="Times New Roman" pitchFamily="18" charset="0"/>
                <a:cs typeface="Times New Roman" pitchFamily="18" charset="0"/>
              </a:rPr>
              <a:t>framework CSS như Bootstrap, Foundation cố định số cột (12 cột) và kèm theo đó là rất nhiều class cần nhớ để thêm vào các phần tử HTML. Susy thì không.</a:t>
            </a:r>
            <a:endParaRPr lang="en-US" sz="2400">
              <a:latin typeface="Times New Roman" pitchFamily="18" charset="0"/>
              <a:cs typeface="Times New Roman" pitchFamily="18" charset="0"/>
            </a:endParaRPr>
          </a:p>
          <a:p>
            <a:pPr marL="0" indent="0" algn="just">
              <a:buSzPct val="100000"/>
              <a:buNone/>
            </a:pPr>
            <a:endParaRPr lang="en-US" sz="2400">
              <a:latin typeface="Times New Roman" pitchFamily="18" charset="0"/>
              <a:cs typeface="Times New Roman" pitchFamily="18" charset="0"/>
            </a:endParaRPr>
          </a:p>
          <a:p>
            <a:pPr algn="just">
              <a:buSzPct val="50000"/>
            </a:pPr>
            <a:endParaRPr lang="en-US" sz="2400" smtClean="0">
              <a:latin typeface="Times New Roman" pitchFamily="18" charset="0"/>
              <a:cs typeface="Times New Roman" pitchFamily="18" charset="0"/>
            </a:endParaRPr>
          </a:p>
          <a:p>
            <a:pPr marL="0" indent="0" algn="just">
              <a:buSzPct val="50000"/>
              <a:buNone/>
            </a:pPr>
            <a:endParaRPr lang="en-US" sz="2400" smtClean="0">
              <a:latin typeface="Times New Roman" pitchFamily="18" charset="0"/>
              <a:cs typeface="Times New Roman" pitchFamily="18" charset="0"/>
            </a:endParaRPr>
          </a:p>
          <a:p>
            <a:pPr marL="0" indent="0" algn="just">
              <a:buSzPct val="50000"/>
              <a:buNone/>
            </a:pPr>
            <a:endParaRPr lang="en-US" sz="240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4</a:t>
            </a:fld>
            <a:endParaRPr lang="en-US"/>
          </a:p>
        </p:txBody>
      </p:sp>
    </p:spTree>
    <p:extLst>
      <p:ext uri="{BB962C8B-B14F-4D97-AF65-F5344CB8AC3E}">
        <p14:creationId xmlns:p14="http://schemas.microsoft.com/office/powerpoint/2010/main" val="94928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1</a:t>
            </a:r>
            <a:r>
              <a:rPr lang="en-US" sz="4000" smtClean="0">
                <a:latin typeface="Times New Roman" pitchFamily="18" charset="0"/>
                <a:cs typeface="Times New Roman" pitchFamily="18" charset="0"/>
              </a:rPr>
              <a:t>. SUSY LÀ GÌ?</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3"/>
            </a:pPr>
            <a:r>
              <a:rPr lang="en-US" sz="2800" b="1" smtClean="0">
                <a:latin typeface="Times New Roman" pitchFamily="18" charset="0"/>
                <a:cs typeface="Times New Roman" pitchFamily="18" charset="0"/>
              </a:rPr>
              <a:t>Cài đặt</a:t>
            </a:r>
          </a:p>
          <a:p>
            <a:pPr algn="just">
              <a:buSzPct val="50000"/>
            </a:pPr>
            <a:r>
              <a:rPr lang="en-US" sz="2400" smtClean="0">
                <a:latin typeface="Times New Roman" pitchFamily="18" charset="0"/>
                <a:cs typeface="Times New Roman" pitchFamily="18" charset="0"/>
              </a:rPr>
              <a:t>Tải Susy trực tiếp từ Github</a:t>
            </a:r>
          </a:p>
          <a:p>
            <a:pPr algn="just">
              <a:buSzPct val="50000"/>
            </a:pPr>
            <a:r>
              <a:rPr lang="en-US" sz="2400" smtClean="0">
                <a:latin typeface="Times New Roman" pitchFamily="18" charset="0"/>
                <a:cs typeface="Times New Roman" pitchFamily="18" charset="0"/>
              </a:rPr>
              <a:t>Paste folder Susy vừa tải vào dự án</a:t>
            </a:r>
          </a:p>
          <a:p>
            <a:pPr algn="just">
              <a:buSzPct val="50000"/>
            </a:pPr>
            <a:endParaRPr lang="en-US" sz="2400">
              <a:latin typeface="Times New Roman" pitchFamily="18" charset="0"/>
              <a:cs typeface="Times New Roman" pitchFamily="18" charset="0"/>
            </a:endParaRPr>
          </a:p>
          <a:p>
            <a:pPr algn="just">
              <a:buSzPct val="50000"/>
            </a:pPr>
            <a:endParaRPr lang="en-US" sz="2400" smtClean="0">
              <a:latin typeface="Times New Roman" pitchFamily="18" charset="0"/>
              <a:cs typeface="Times New Roman" pitchFamily="18" charset="0"/>
            </a:endParaRPr>
          </a:p>
          <a:p>
            <a:pPr algn="just">
              <a:buSzPct val="50000"/>
            </a:pPr>
            <a:r>
              <a:rPr lang="en-US" sz="2400" smtClean="0">
                <a:latin typeface="Times New Roman" pitchFamily="18" charset="0"/>
                <a:cs typeface="Times New Roman" pitchFamily="18" charset="0"/>
              </a:rPr>
              <a:t>Import vào file Sass và sử dụng</a:t>
            </a:r>
          </a:p>
          <a:p>
            <a:pPr marL="0" indent="0" algn="just">
              <a:buSzPct val="50000"/>
              <a:buNone/>
            </a:pPr>
            <a:endParaRPr lang="en-US" sz="2400" smtClean="0">
              <a:latin typeface="Times New Roman" pitchFamily="18" charset="0"/>
              <a:cs typeface="Times New Roman" pitchFamily="18" charset="0"/>
            </a:endParaRPr>
          </a:p>
          <a:p>
            <a:pPr marL="0" indent="0" algn="just">
              <a:buSzPct val="50000"/>
              <a:buNone/>
            </a:pPr>
            <a:endParaRPr lang="en-US" sz="240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marL="0" indent="0" algn="just">
              <a:buSzPct val="100000"/>
              <a:buNone/>
            </a:pPr>
            <a:endParaRPr lang="en-US" sz="2800" b="1">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4293097"/>
            <a:ext cx="1566175" cy="9361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5733256"/>
            <a:ext cx="4824537" cy="502182"/>
          </a:xfrm>
          <a:prstGeom prst="rect">
            <a:avLst/>
          </a:prstGeom>
        </p:spPr>
      </p:pic>
    </p:spTree>
    <p:extLst>
      <p:ext uri="{BB962C8B-B14F-4D97-AF65-F5344CB8AC3E}">
        <p14:creationId xmlns:p14="http://schemas.microsoft.com/office/powerpoint/2010/main" val="471602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a:pPr>
            <a:r>
              <a:rPr lang="en-US" sz="2800" b="1" smtClean="0">
                <a:latin typeface="Times New Roman" pitchFamily="18" charset="0"/>
                <a:cs typeface="Times New Roman" pitchFamily="18" charset="0"/>
              </a:rPr>
              <a:t>Cú pháp viết </a:t>
            </a:r>
            <a:r>
              <a:rPr lang="en-US" sz="2800" b="1" smtClean="0">
                <a:latin typeface="Times New Roman" pitchFamily="18" charset="0"/>
                <a:cs typeface="Times New Roman" pitchFamily="18" charset="0"/>
              </a:rPr>
              <a:t>tắt quan trọng</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a:latin typeface="Times New Roman" pitchFamily="18" charset="0"/>
                <a:cs typeface="Times New Roman" pitchFamily="18" charset="0"/>
              </a:rPr>
              <a:t>@include </a:t>
            </a:r>
            <a:r>
              <a:rPr lang="en-US" sz="2400" smtClean="0">
                <a:latin typeface="Times New Roman" pitchFamily="18" charset="0"/>
                <a:cs typeface="Times New Roman" pitchFamily="18" charset="0"/>
              </a:rPr>
              <a:t>container([&lt;length&gt;]);</a:t>
            </a:r>
          </a:p>
          <a:p>
            <a:pPr lvl="1" algn="just">
              <a:buSzPct val="100000"/>
              <a:buFont typeface="Wingdings" pitchFamily="2" charset="2"/>
              <a:buChar char="§"/>
            </a:pPr>
            <a:r>
              <a:rPr lang="en-US" sz="2000" smtClean="0">
                <a:latin typeface="Times New Roman" pitchFamily="18" charset="0"/>
                <a:cs typeface="Times New Roman" pitchFamily="18" charset="0"/>
              </a:rPr>
              <a:t>Thiết lập chiều rộng tối đa cho vùng chứa </a:t>
            </a:r>
          </a:p>
          <a:p>
            <a:pPr lvl="1" algn="just">
              <a:buSzPct val="100000"/>
              <a:buFont typeface="Wingdings" pitchFamily="2" charset="2"/>
              <a:buChar char="§"/>
            </a:pPr>
            <a:r>
              <a:rPr lang="en-US" sz="2000" smtClean="0">
                <a:latin typeface="Times New Roman" pitchFamily="18" charset="0"/>
                <a:cs typeface="Times New Roman" pitchFamily="18" charset="0"/>
              </a:rPr>
              <a:t>Ví dụ: Vùng chứa có độ rộng tối đa 50em</a:t>
            </a: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5184"/>
            <a:ext cx="9144000" cy="471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3846758"/>
            <a:ext cx="2543530" cy="619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3861048"/>
            <a:ext cx="4706007" cy="590632"/>
          </a:xfrm>
          <a:prstGeom prst="rect">
            <a:avLst/>
          </a:prstGeom>
        </p:spPr>
      </p:pic>
    </p:spTree>
    <p:extLst>
      <p:ext uri="{BB962C8B-B14F-4D97-AF65-F5344CB8AC3E}">
        <p14:creationId xmlns:p14="http://schemas.microsoft.com/office/powerpoint/2010/main" val="35796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a:pPr>
            <a:r>
              <a:rPr lang="en-US" sz="2800" b="1" smtClean="0">
                <a:latin typeface="Times New Roman" pitchFamily="18" charset="0"/>
                <a:cs typeface="Times New Roman" pitchFamily="18" charset="0"/>
              </a:rPr>
              <a:t>Cú pháp viết </a:t>
            </a:r>
            <a:r>
              <a:rPr lang="en-US" sz="2800" b="1" smtClean="0">
                <a:latin typeface="Times New Roman" pitchFamily="18" charset="0"/>
                <a:cs typeface="Times New Roman" pitchFamily="18" charset="0"/>
              </a:rPr>
              <a:t>tắt quan trọng</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a:latin typeface="Times New Roman" pitchFamily="18" charset="0"/>
                <a:cs typeface="Times New Roman" pitchFamily="18" charset="0"/>
              </a:rPr>
              <a:t>@</a:t>
            </a:r>
            <a:r>
              <a:rPr lang="en-US" sz="2400" smtClean="0">
                <a:latin typeface="Times New Roman" pitchFamily="18" charset="0"/>
                <a:cs typeface="Times New Roman" pitchFamily="18" charset="0"/>
              </a:rPr>
              <a:t>include span(child of mother);</a:t>
            </a:r>
          </a:p>
          <a:p>
            <a:pPr lvl="1" algn="just">
              <a:buSzPct val="100000"/>
              <a:buFont typeface="Wingdings" pitchFamily="2" charset="2"/>
              <a:buChar char="§"/>
            </a:pPr>
            <a:r>
              <a:rPr lang="en-US" sz="2000" smtClean="0">
                <a:latin typeface="Times New Roman" pitchFamily="18" charset="0"/>
                <a:cs typeface="Times New Roman" pitchFamily="18" charset="0"/>
              </a:rPr>
              <a:t>Thiết lập chiều rộng của phần tử con, child là số cột mà phần tử con chiếm, mother là số cột của phần tử mẹ chiếm. (child &lt;= mother) </a:t>
            </a:r>
          </a:p>
          <a:p>
            <a:pPr lvl="1" algn="just">
              <a:buSzPct val="100000"/>
              <a:buFont typeface="Wingdings" pitchFamily="2" charset="2"/>
              <a:buChar char="§"/>
            </a:pPr>
            <a:r>
              <a:rPr lang="en-US" sz="2000" smtClean="0">
                <a:latin typeface="Times New Roman" pitchFamily="18" charset="0"/>
                <a:cs typeface="Times New Roman" pitchFamily="18" charset="0"/>
              </a:rPr>
              <a:t>Ví dụ:</a:t>
            </a: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7</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068811"/>
            <a:ext cx="5687219" cy="97168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3849706"/>
            <a:ext cx="2248214" cy="140989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89" y="5705330"/>
            <a:ext cx="7859222" cy="409632"/>
          </a:xfrm>
          <a:prstGeom prst="rect">
            <a:avLst/>
          </a:prstGeom>
        </p:spPr>
      </p:pic>
    </p:spTree>
    <p:extLst>
      <p:ext uri="{BB962C8B-B14F-4D97-AF65-F5344CB8AC3E}">
        <p14:creationId xmlns:p14="http://schemas.microsoft.com/office/powerpoint/2010/main" val="2115350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Container</a:t>
            </a:r>
          </a:p>
          <a:p>
            <a:pPr lvl="1" algn="just">
              <a:buSzPct val="100000"/>
              <a:buFont typeface="Wingdings" pitchFamily="2" charset="2"/>
              <a:buChar char="§"/>
            </a:pPr>
            <a:r>
              <a:rPr lang="en-US" sz="2000" smtClean="0">
                <a:latin typeface="Times New Roman" pitchFamily="18" charset="0"/>
                <a:cs typeface="Times New Roman" pitchFamily="18" charset="0"/>
              </a:rPr>
              <a:t>Đặt chiều rộng tối đa cho phần tử chứa</a:t>
            </a:r>
          </a:p>
          <a:p>
            <a:pPr lvl="1" algn="just">
              <a:buSzPct val="100000"/>
              <a:buFont typeface="Wingdings" pitchFamily="2" charset="2"/>
              <a:buChar char="§"/>
            </a:pPr>
            <a:r>
              <a:rPr lang="en-US" sz="2000" smtClean="0">
                <a:latin typeface="Times New Roman" pitchFamily="18" charset="0"/>
                <a:cs typeface="Times New Roman" pitchFamily="18" charset="0"/>
              </a:rPr>
              <a:t>Mặc định: auto</a:t>
            </a:r>
          </a:p>
          <a:p>
            <a:pPr lvl="1" algn="just">
              <a:buSzPct val="100000"/>
              <a:buFont typeface="Wingdings" pitchFamily="2" charset="2"/>
              <a:buChar char="§"/>
            </a:pPr>
            <a:r>
              <a:rPr lang="en-US" sz="2000" smtClean="0">
                <a:latin typeface="Times New Roman" pitchFamily="18" charset="0"/>
                <a:cs typeface="Times New Roman" pitchFamily="18" charset="0"/>
              </a:rPr>
              <a:t>Ví dụ:</a:t>
            </a:r>
            <a:endParaRPr lang="en-US" sz="200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8</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1" y="4293096"/>
            <a:ext cx="2172003" cy="14289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2668" y="4226412"/>
            <a:ext cx="2010056" cy="1562318"/>
          </a:xfrm>
          <a:prstGeom prst="rect">
            <a:avLst/>
          </a:prstGeom>
        </p:spPr>
      </p:pic>
    </p:spTree>
    <p:extLst>
      <p:ext uri="{BB962C8B-B14F-4D97-AF65-F5344CB8AC3E}">
        <p14:creationId xmlns:p14="http://schemas.microsoft.com/office/powerpoint/2010/main" val="3788922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a:t>
            </a:r>
            <a:r>
              <a:rPr lang="en-US" sz="4000" smtClean="0">
                <a:latin typeface="Times New Roman" pitchFamily="18" charset="0"/>
                <a:cs typeface="Times New Roman" pitchFamily="18" charset="0"/>
              </a:rPr>
              <a:t>. HƯỚNG DẪN SỬ DỤNG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31560" cy="4680520"/>
          </a:xfrm>
        </p:spPr>
        <p:txBody>
          <a:bodyPr/>
          <a:lstStyle/>
          <a:p>
            <a:pPr marL="514350" indent="-514350" algn="just">
              <a:buSzPct val="100000"/>
              <a:buFont typeface="+mj-lt"/>
              <a:buAutoNum type="alphaLcPeriod" startAt="2"/>
            </a:pPr>
            <a:r>
              <a:rPr lang="en-US" sz="2800" b="1" smtClean="0">
                <a:latin typeface="Times New Roman" pitchFamily="18" charset="0"/>
                <a:cs typeface="Times New Roman" pitchFamily="18" charset="0"/>
              </a:rPr>
              <a:t>Cấu </a:t>
            </a:r>
            <a:r>
              <a:rPr lang="en-US" sz="2800" b="1" smtClean="0">
                <a:latin typeface="Times New Roman" pitchFamily="18" charset="0"/>
                <a:cs typeface="Times New Roman" pitchFamily="18" charset="0"/>
              </a:rPr>
              <a:t>hình cơ bản</a:t>
            </a:r>
            <a:endParaRPr lang="en-US" sz="2800" b="1" smtClean="0">
              <a:latin typeface="Times New Roman" pitchFamily="18" charset="0"/>
              <a:cs typeface="Times New Roman" pitchFamily="18" charset="0"/>
            </a:endParaRPr>
          </a:p>
          <a:p>
            <a:pPr marL="514350" indent="-514350" algn="just">
              <a:buSzPct val="100000"/>
              <a:buFont typeface="+mj-lt"/>
              <a:buAutoNum type="alphaLcPeriod" startAt="2"/>
            </a:pPr>
            <a:endParaRPr lang="en-US" sz="2800" b="1">
              <a:latin typeface="Times New Roman" pitchFamily="18" charset="0"/>
              <a:cs typeface="Times New Roman" pitchFamily="18" charset="0"/>
            </a:endParaRPr>
          </a:p>
          <a:p>
            <a:pPr marL="514350" indent="-514350" algn="just">
              <a:buSzPct val="100000"/>
              <a:buFont typeface="+mj-lt"/>
              <a:buAutoNum type="alphaLcPeriod" startAt="2"/>
            </a:pPr>
            <a:endParaRPr lang="en-US" sz="2800" b="1" smtClean="0">
              <a:latin typeface="Times New Roman" pitchFamily="18" charset="0"/>
              <a:cs typeface="Times New Roman" pitchFamily="18" charset="0"/>
            </a:endParaRPr>
          </a:p>
          <a:p>
            <a:pPr marL="0" indent="0" algn="just">
              <a:buSzPct val="100000"/>
              <a:buNone/>
            </a:pPr>
            <a:endParaRPr lang="en-US" sz="2800" b="1" smtClean="0">
              <a:latin typeface="Times New Roman" pitchFamily="18" charset="0"/>
              <a:cs typeface="Times New Roman" pitchFamily="18" charset="0"/>
            </a:endParaRPr>
          </a:p>
          <a:p>
            <a:pPr algn="just">
              <a:buSzPct val="100000"/>
              <a:buFont typeface="Wingdings" pitchFamily="2" charset="2"/>
              <a:buChar char="§"/>
            </a:pPr>
            <a:r>
              <a:rPr lang="en-US" sz="2400" smtClean="0">
                <a:latin typeface="Times New Roman" pitchFamily="18" charset="0"/>
                <a:cs typeface="Times New Roman" pitchFamily="18" charset="0"/>
              </a:rPr>
              <a:t>Columns</a:t>
            </a:r>
          </a:p>
          <a:p>
            <a:pPr lvl="1" algn="just">
              <a:buSzPct val="100000"/>
              <a:buFont typeface="Wingdings" pitchFamily="2" charset="2"/>
              <a:buChar char="§"/>
            </a:pPr>
            <a:r>
              <a:rPr lang="en-US" sz="2000" smtClean="0">
                <a:latin typeface="Times New Roman" pitchFamily="18" charset="0"/>
                <a:cs typeface="Times New Roman" pitchFamily="18" charset="0"/>
              </a:rPr>
              <a:t>Thiết lập số lượng cột trong một hàng</a:t>
            </a:r>
          </a:p>
          <a:p>
            <a:pPr lvl="1" algn="just">
              <a:buSzPct val="100000"/>
              <a:buFont typeface="Wingdings" pitchFamily="2" charset="2"/>
              <a:buChar char="§"/>
            </a:pPr>
            <a:r>
              <a:rPr lang="en-US" sz="2000" smtClean="0">
                <a:latin typeface="Times New Roman" pitchFamily="18" charset="0"/>
                <a:cs typeface="Times New Roman" pitchFamily="18" charset="0"/>
              </a:rPr>
              <a:t>Mặc định: 4</a:t>
            </a:r>
          </a:p>
          <a:p>
            <a:pPr lvl="1" algn="just">
              <a:buSzPct val="100000"/>
              <a:buFont typeface="Wingdings" pitchFamily="2" charset="2"/>
              <a:buChar char="§"/>
            </a:pPr>
            <a:r>
              <a:rPr lang="en-US" sz="2000" smtClean="0">
                <a:latin typeface="Times New Roman" pitchFamily="18" charset="0"/>
                <a:cs typeface="Times New Roman" pitchFamily="18" charset="0"/>
              </a:rPr>
              <a:t>Ví dụ:</a:t>
            </a:r>
            <a:endParaRPr lang="en-US" sz="2000">
              <a:latin typeface="Times New Roman" pitchFamily="18" charset="0"/>
              <a:cs typeface="Times New Roman" pitchFamily="18" charset="0"/>
            </a:endParaRPr>
          </a:p>
          <a:p>
            <a:pPr marL="0" indent="0" algn="just">
              <a:buSzPct val="100000"/>
              <a:buNone/>
            </a:pPr>
            <a:endParaRPr lang="en-US" sz="2400" b="1" smtClean="0">
              <a:latin typeface="Times New Roman" pitchFamily="18" charset="0"/>
              <a:cs typeface="Times New Roman" pitchFamily="18" charset="0"/>
            </a:endParaRPr>
          </a:p>
          <a:p>
            <a:pPr marL="0" indent="0" algn="just">
              <a:buSzPct val="100000"/>
              <a:buNone/>
            </a:pPr>
            <a:endParaRPr lang="en-US" sz="2800" b="1" dirty="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a:p>
            <a:pPr marL="0" indent="0" algn="just">
              <a:buNone/>
            </a:pPr>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7212C02-8C1A-4EF3-94CC-A66AFB8F4231}" type="slidenum">
              <a:rPr lang="en-US" smtClean="0"/>
              <a:pPr/>
              <a:t>9</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2172003" cy="136226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2441061"/>
            <a:ext cx="2048161" cy="16099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68" y="4991105"/>
            <a:ext cx="2257740" cy="174331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5043499"/>
            <a:ext cx="2876952" cy="1638529"/>
          </a:xfrm>
          <a:prstGeom prst="rect">
            <a:avLst/>
          </a:prstGeom>
        </p:spPr>
      </p:pic>
    </p:spTree>
    <p:extLst>
      <p:ext uri="{BB962C8B-B14F-4D97-AF65-F5344CB8AC3E}">
        <p14:creationId xmlns:p14="http://schemas.microsoft.com/office/powerpoint/2010/main" val="1423000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design template">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 design template</Template>
  <TotalTime>12253</TotalTime>
  <Words>1169</Words>
  <Application>Microsoft Office PowerPoint</Application>
  <PresentationFormat>On-screen Show (4:3)</PresentationFormat>
  <Paragraphs>503</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Blends design template</vt:lpstr>
      <vt:lpstr>SUSY</vt:lpstr>
      <vt:lpstr>Nội dung</vt:lpstr>
      <vt:lpstr>1. SUSY LÀ GÌ?</vt:lpstr>
      <vt:lpstr>1. SUSY LÀ GÌ?</vt:lpstr>
      <vt:lpstr>1. SUSY LÀ GÌ?</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PowerPoint Presentation</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2. HƯỚNG DẪN SỬ DỤNG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ANDROID</dc:title>
  <dc:creator>MANHPRO</dc:creator>
  <cp:lastModifiedBy>This PC</cp:lastModifiedBy>
  <cp:revision>264</cp:revision>
  <cp:lastPrinted>1601-01-01T00:00:00Z</cp:lastPrinted>
  <dcterms:created xsi:type="dcterms:W3CDTF">2017-09-23T08:31:32Z</dcterms:created>
  <dcterms:modified xsi:type="dcterms:W3CDTF">2018-10-11T09:11:53Z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TC102037591033</vt:lpwstr>
  </property>
</Properties>
</file>