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59" r:id="rId4"/>
    <p:sldId id="260" r:id="rId5"/>
    <p:sldId id="281" r:id="rId6"/>
    <p:sldId id="282" r:id="rId7"/>
    <p:sldId id="283" r:id="rId8"/>
    <p:sldId id="284" r:id="rId9"/>
    <p:sldId id="285" r:id="rId10"/>
    <p:sldId id="262" r:id="rId11"/>
    <p:sldId id="271" r:id="rId12"/>
    <p:sldId id="272" r:id="rId13"/>
    <p:sldId id="286" r:id="rId14"/>
    <p:sldId id="287" r:id="rId15"/>
    <p:sldId id="288" r:id="rId16"/>
    <p:sldId id="289" r:id="rId17"/>
    <p:sldId id="274" r:id="rId18"/>
    <p:sldId id="290" r:id="rId19"/>
    <p:sldId id="275" r:id="rId20"/>
    <p:sldId id="276" r:id="rId21"/>
    <p:sldId id="291" r:id="rId22"/>
    <p:sldId id="293" r:id="rId23"/>
    <p:sldId id="278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4F15A-8F53-4E9F-92C9-8435BAE8B85B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3CAFA-226F-47CD-8F72-862E61C5DC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994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113C-757B-4DD8-ADD4-120B00864E4C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71045-A3E2-460F-8842-BC6B5FAB4E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97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1045-A3E2-460F-8842-BC6B5FAB4E0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61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271045-A3E2-460F-8842-BC6B5FAB4E0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59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A65C-28C9-4C80-86A5-3EC4840D256E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26C-E411-45E5-AA26-6E7A5E78B03C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12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0EFF-09FA-4613-A4AE-72120B03B3A4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4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0170-700D-4D8C-B215-E77BE200686F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2D62-3184-4DF4-B65F-4522EEB0DBFF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216D-635A-437F-8E25-488A8250EA3F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2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A2912-2BA2-4162-899D-68B13950F13A}" type="datetime1">
              <a:rPr lang="ru-RU" smtClean="0"/>
              <a:t>17.12.2020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538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1A15C-190E-413D-957D-EC8627A11990}" type="datetime1">
              <a:rPr lang="ru-RU" smtClean="0"/>
              <a:t>17.12.2020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FDF4-E7C2-46C2-883F-20AF98726AC0}" type="datetime1">
              <a:rPr lang="ru-RU" smtClean="0"/>
              <a:t>17.12.2020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32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40E273-91F6-4B6C-A04B-CC4B1B9C90D2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44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CDBD-CB26-4DEB-B590-F7B157FF53B1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63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613A7A-854A-4223-A898-7160A70846FD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C734AC-F828-41BB-95CE-2584876B964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36373" y="1120459"/>
            <a:ext cx="9839458" cy="321971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ru-RU" sz="5300" dirty="0" smtClean="0"/>
              <a:t>Проектирование информационной системы автоматизации аналитики роликов </a:t>
            </a:r>
            <a:r>
              <a:rPr lang="en-US" sz="5300" dirty="0" smtClean="0"/>
              <a:t>YouTube </a:t>
            </a:r>
            <a:r>
              <a:rPr lang="ru-RU" sz="5300" dirty="0" smtClean="0"/>
              <a:t>в интересах образовательного учреждения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1854" y="4683864"/>
            <a:ext cx="5743977" cy="1655762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Выполнил: 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студент группы ИТб-4301-01-00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Доманов</a:t>
            </a:r>
            <a:r>
              <a:rPr lang="ru-RU" dirty="0"/>
              <a:t> Константин</a:t>
            </a:r>
          </a:p>
        </p:txBody>
      </p:sp>
    </p:spTree>
    <p:extLst>
      <p:ext uri="{BB962C8B-B14F-4D97-AF65-F5344CB8AC3E}">
        <p14:creationId xmlns:p14="http://schemas.microsoft.com/office/powerpoint/2010/main" val="76014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архитектуры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10</a:t>
            </a:fld>
            <a:endParaRPr lang="ru-RU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156" y="1899978"/>
            <a:ext cx="7328647" cy="43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0488" indent="0" algn="just">
              <a:buNone/>
            </a:pPr>
            <a:endParaRPr lang="ru-RU" sz="26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 descr="A-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680" y="1845734"/>
            <a:ext cx="6659599" cy="4352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2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IDEF0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 descr="A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745" y="1845734"/>
            <a:ext cx="6565470" cy="44013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4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13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97280" y="3482788"/>
            <a:ext cx="10058400" cy="238630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структурна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3021792"/>
            <a:ext cx="22002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структурная_декомпози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605" y="2121680"/>
            <a:ext cx="59340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4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14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97280" y="3482788"/>
            <a:ext cx="10058400" cy="238630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56" y="2128127"/>
            <a:ext cx="6823248" cy="33313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15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97280" y="3482788"/>
            <a:ext cx="10058400" cy="238630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43" y="1844936"/>
            <a:ext cx="6743873" cy="44213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IDEF1x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16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97280" y="3482788"/>
            <a:ext cx="10058400" cy="238630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15" y="2146131"/>
            <a:ext cx="8322329" cy="3588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17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17</a:t>
            </a:fld>
            <a:endParaRPr lang="ru-RU"/>
          </a:p>
        </p:txBody>
      </p:sp>
      <p:pic>
        <p:nvPicPr>
          <p:cNvPr id="8" name="Рисунок 7" descr="UML_USE_CAS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85" y="1834999"/>
            <a:ext cx="9787095" cy="4350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59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 descr="https://sun9-2.userapi.com/impg/Pz3beChygje7FgBDoqgTYR-uBun7qWbJ_Ey8AA/9BtFLjWMX1s.jpg?size=881x470&amp;quality=96&amp;proxy=1&amp;sign=d2bee806f920203e0975036d3c710658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73" y="1858121"/>
            <a:ext cx="6932613" cy="4206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77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Разрабатываемая система имеет следующие функции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19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ввод поисковых запросов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;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генерация электронного ключа пользователя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;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запуск удаленного скрипта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;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проверить квоту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API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-ключа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;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получить данные от сервисов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Google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сгенерировать базу данных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;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внести полученные данные в БД;</a:t>
            </a: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сгенерировать графики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;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сгенерировать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HTML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-отчет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;</a:t>
            </a:r>
            <a:endParaRPr lang="ru-RU" dirty="0">
              <a:latin typeface="+mj-lt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+mj-lt"/>
                <a:ea typeface="Times New Roman" panose="02020603050405020304" pitchFamily="18" charset="0"/>
              </a:rPr>
              <a:t>вывести </a:t>
            </a:r>
            <a:r>
              <a:rPr lang="en-US" dirty="0">
                <a:latin typeface="+mj-lt"/>
                <a:ea typeface="Times New Roman" panose="02020603050405020304" pitchFamily="18" charset="0"/>
              </a:rPr>
              <a:t>HTML</a:t>
            </a:r>
            <a:r>
              <a:rPr lang="ru-RU" dirty="0">
                <a:latin typeface="+mj-lt"/>
                <a:ea typeface="Times New Roman" panose="02020603050405020304" pitchFamily="18" charset="0"/>
              </a:rPr>
              <a:t>-отчет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7189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+mj-lt"/>
              </a:rPr>
              <a:t>Автоматизированный сбор статистики и ее анализ является сильным инструментом для обработки больших объемов данных.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dirty="0">
                <a:latin typeface="+mj-lt"/>
              </a:rPr>
              <a:t>Применение данного инструмента в сфере образования помогает:</a:t>
            </a:r>
          </a:p>
          <a:p>
            <a:pPr marL="90488" indent="4476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экономить время</a:t>
            </a:r>
            <a:r>
              <a:rPr lang="en-US" sz="2800" dirty="0">
                <a:latin typeface="+mj-lt"/>
              </a:rPr>
              <a:t>;</a:t>
            </a:r>
            <a:endParaRPr lang="ru-RU" sz="2800" dirty="0">
              <a:latin typeface="+mj-lt"/>
            </a:endParaRPr>
          </a:p>
          <a:p>
            <a:pPr marL="90488" indent="4476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актуализировать настоящие и составлять новые образовательные программы</a:t>
            </a:r>
            <a:r>
              <a:rPr lang="en-US" sz="2800" dirty="0">
                <a:latin typeface="+mj-lt"/>
              </a:rPr>
              <a:t>;</a:t>
            </a:r>
            <a:endParaRPr lang="ru-RU" sz="2800" dirty="0">
              <a:latin typeface="+mj-lt"/>
            </a:endParaRPr>
          </a:p>
          <a:p>
            <a:pPr marL="90488" indent="4476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latin typeface="+mj-lt"/>
              </a:rPr>
              <a:t>расширять границы аналитических возможностей образовательных тем.</a:t>
            </a:r>
            <a:endParaRPr lang="en-US" sz="2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93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567" y="4307249"/>
            <a:ext cx="28289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1941736"/>
            <a:ext cx="5940425" cy="211391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9611632" y="1900026"/>
            <a:ext cx="1917700" cy="39147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4383810" y="4123973"/>
            <a:ext cx="3077950" cy="2164476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885814" y="1846050"/>
            <a:ext cx="17258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567" y="4307249"/>
            <a:ext cx="282892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1941736"/>
            <a:ext cx="5940425" cy="211391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9611632" y="1900026"/>
            <a:ext cx="1917700" cy="39147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4383810" y="4123973"/>
            <a:ext cx="3077950" cy="2164476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7885814" y="1846050"/>
            <a:ext cx="172581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22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3570810" y="497541"/>
            <a:ext cx="4726025" cy="570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600" dirty="0">
                <a:latin typeface="+mj-lt"/>
                <a:ea typeface="Times New Roman" panose="02020603050405020304" pitchFamily="18" charset="0"/>
              </a:rPr>
              <a:t>При написании курсового проекта </a:t>
            </a:r>
            <a:r>
              <a:rPr lang="ru-RU" sz="2600" dirty="0" smtClean="0">
                <a:latin typeface="+mj-lt"/>
                <a:ea typeface="Times New Roman" panose="02020603050405020304" pitchFamily="18" charset="0"/>
              </a:rPr>
              <a:t>был</a:t>
            </a:r>
            <a:r>
              <a:rPr lang="ru-RU" sz="2600" dirty="0">
                <a:latin typeface="+mj-lt"/>
                <a:ea typeface="Times New Roman" panose="02020603050405020304" pitchFamily="18" charset="0"/>
              </a:rPr>
              <a:t>а</a:t>
            </a:r>
            <a:r>
              <a:rPr lang="ru-RU" sz="2600" dirty="0" smtClean="0">
                <a:latin typeface="+mj-lt"/>
                <a:ea typeface="Times New Roman" panose="02020603050405020304" pitchFamily="18" charset="0"/>
              </a:rPr>
              <a:t> проанализирована </a:t>
            </a:r>
            <a:r>
              <a:rPr lang="ru-RU" sz="2600" dirty="0">
                <a:latin typeface="+mj-lt"/>
                <a:ea typeface="Times New Roman" panose="02020603050405020304" pitchFamily="18" charset="0"/>
              </a:rPr>
              <a:t>предметная область </a:t>
            </a:r>
            <a:r>
              <a:rPr lang="ru-RU" sz="2600" dirty="0" smtClean="0">
                <a:latin typeface="+mj-lt"/>
                <a:ea typeface="Times New Roman" panose="02020603050405020304" pitchFamily="18" charset="0"/>
              </a:rPr>
              <a:t>разрабатываемой </a:t>
            </a:r>
            <a:r>
              <a:rPr lang="ru-RU" sz="2600" dirty="0">
                <a:latin typeface="+mj-lt"/>
                <a:ea typeface="Times New Roman" panose="02020603050405020304" pitchFamily="18" charset="0"/>
              </a:rPr>
              <a:t>системы.</a:t>
            </a: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600" dirty="0" smtClean="0">
                <a:latin typeface="+mj-lt"/>
                <a:ea typeface="Times New Roman" panose="02020603050405020304" pitchFamily="18" charset="0"/>
              </a:rPr>
              <a:t>Были спроектированы структурные </a:t>
            </a:r>
            <a:r>
              <a:rPr lang="ru-RU" sz="2600" dirty="0">
                <a:latin typeface="+mj-lt"/>
                <a:ea typeface="Times New Roman" panose="02020603050405020304" pitchFamily="18" charset="0"/>
              </a:rPr>
              <a:t>и </a:t>
            </a:r>
            <a:r>
              <a:rPr lang="en-US" sz="2600" dirty="0">
                <a:latin typeface="+mj-lt"/>
                <a:ea typeface="Times New Roman" panose="02020603050405020304" pitchFamily="18" charset="0"/>
              </a:rPr>
              <a:t>UML</a:t>
            </a:r>
            <a:r>
              <a:rPr lang="ru-RU" sz="2600" dirty="0" smtClean="0">
                <a:latin typeface="+mj-lt"/>
                <a:ea typeface="Times New Roman" panose="02020603050405020304" pitchFamily="18" charset="0"/>
              </a:rPr>
              <a:t>-диаграммы, </a:t>
            </a:r>
            <a:r>
              <a:rPr lang="ru-RU" sz="2600" dirty="0">
                <a:latin typeface="+mj-lt"/>
                <a:ea typeface="Times New Roman" panose="02020603050405020304" pitchFamily="18" charset="0"/>
              </a:rPr>
              <a:t>разработан пользовательский интерфейс, написана инструкция и </a:t>
            </a:r>
            <a:r>
              <a:rPr lang="ru-RU" sz="2600" dirty="0" smtClean="0">
                <a:latin typeface="+mj-lt"/>
                <a:ea typeface="Times New Roman" panose="02020603050405020304" pitchFamily="18" charset="0"/>
              </a:rPr>
              <a:t>опубликована научная статья в журнале «Студенческий вестник»</a:t>
            </a:r>
            <a:r>
              <a:rPr lang="ru-RU" sz="2600" dirty="0" smtClean="0">
                <a:latin typeface="+mj-lt"/>
                <a:ea typeface="Times New Roman" panose="02020603050405020304" pitchFamily="18" charset="0"/>
              </a:rPr>
              <a:t>.</a:t>
            </a:r>
            <a:endParaRPr lang="ru-RU" sz="2600" dirty="0">
              <a:latin typeface="+mj-lt"/>
              <a:ea typeface="Times New Roman" panose="02020603050405020304" pitchFamily="18" charset="0"/>
            </a:endParaRPr>
          </a:p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600" dirty="0">
                <a:latin typeface="+mj-lt"/>
                <a:ea typeface="Times New Roman" panose="02020603050405020304" pitchFamily="18" charset="0"/>
              </a:rPr>
              <a:t>В дальнейшем планируется доработать пользовательский интерфейс, и некоторые серверные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9139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24</a:t>
            </a:fld>
            <a:endParaRPr lang="ru-RU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252843" y="3186587"/>
            <a:ext cx="5823921" cy="9013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02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600" dirty="0">
                <a:latin typeface="+mj-lt"/>
              </a:rPr>
              <a:t>Проектирование и разработка информационной системы автоматизации аналитики роликов </a:t>
            </a:r>
            <a:r>
              <a:rPr lang="en-US" sz="2600" dirty="0">
                <a:latin typeface="+mj-lt"/>
              </a:rPr>
              <a:t>YouTube </a:t>
            </a:r>
            <a:r>
              <a:rPr lang="ru-RU" sz="2600" dirty="0">
                <a:latin typeface="+mj-lt"/>
              </a:rPr>
              <a:t>в интересах образовательного учреждения.</a:t>
            </a:r>
          </a:p>
          <a:p>
            <a:pPr marL="0" indent="0">
              <a:buNone/>
              <a:tabLst>
                <a:tab pos="9869488" algn="l"/>
              </a:tabLst>
            </a:pPr>
            <a:endParaRPr lang="ru-RU" dirty="0"/>
          </a:p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66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Системные характеристики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dirty="0" smtClean="0">
                <a:latin typeface="+mj-lt"/>
              </a:rPr>
              <a:t>СХ-1</a:t>
            </a:r>
            <a:r>
              <a:rPr lang="ru-RU" sz="2600" dirty="0">
                <a:latin typeface="+mj-lt"/>
              </a:rPr>
              <a:t>: Система состоит из клиентской и серверной частей. Клиентская часть представлена расширением для браузера </a:t>
            </a:r>
            <a:r>
              <a:rPr lang="en-US" sz="2600" dirty="0">
                <a:latin typeface="+mj-lt"/>
              </a:rPr>
              <a:t>Google Chrome</a:t>
            </a:r>
            <a:r>
              <a:rPr lang="ru-RU" sz="2600" dirty="0">
                <a:latin typeface="+mj-lt"/>
              </a:rPr>
              <a:t>, написанным с помощью языка разметки </a:t>
            </a:r>
            <a:r>
              <a:rPr lang="en-US" sz="2600" dirty="0">
                <a:latin typeface="+mj-lt"/>
              </a:rPr>
              <a:t>HTML </a:t>
            </a:r>
            <a:r>
              <a:rPr lang="ru-RU" sz="2600" dirty="0">
                <a:latin typeface="+mj-lt"/>
              </a:rPr>
              <a:t>и языка программирования </a:t>
            </a:r>
            <a:r>
              <a:rPr lang="en-US" sz="2600" dirty="0">
                <a:latin typeface="+mj-lt"/>
              </a:rPr>
              <a:t>JavaScript</a:t>
            </a:r>
            <a:r>
              <a:rPr lang="ru-RU" sz="2600" dirty="0">
                <a:latin typeface="+mj-lt"/>
              </a:rPr>
              <a:t>.  Серверная часть состоит из </a:t>
            </a:r>
            <a:r>
              <a:rPr lang="en-US" sz="2600" dirty="0">
                <a:latin typeface="+mj-lt"/>
              </a:rPr>
              <a:t>Python</a:t>
            </a:r>
            <a:r>
              <a:rPr lang="ru-RU" sz="2600" dirty="0">
                <a:latin typeface="+mj-lt"/>
              </a:rPr>
              <a:t>-скрипта, выполняющего основные </a:t>
            </a:r>
            <a:r>
              <a:rPr lang="ru-RU" sz="2600" dirty="0" smtClean="0">
                <a:latin typeface="+mj-lt"/>
              </a:rPr>
              <a:t>бизнес-процессы.</a:t>
            </a: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dirty="0" smtClean="0">
                <a:latin typeface="+mj-lt"/>
              </a:rPr>
              <a:t>СХ-2</a:t>
            </a:r>
            <a:r>
              <a:rPr lang="ru-RU" sz="2600" dirty="0">
                <a:latin typeface="+mj-lt"/>
              </a:rPr>
              <a:t>: Для работы система использует интерпретатор </a:t>
            </a:r>
            <a:r>
              <a:rPr lang="en-US" sz="2600" dirty="0">
                <a:latin typeface="+mj-lt"/>
              </a:rPr>
              <a:t>Python</a:t>
            </a:r>
            <a:r>
              <a:rPr lang="ru-RU" sz="2600" dirty="0">
                <a:latin typeface="+mj-lt"/>
              </a:rPr>
              <a:t>.</a:t>
            </a: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endParaRPr lang="ru-RU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Пользовательские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800" dirty="0" smtClean="0">
                <a:latin typeface="+mj-lt"/>
              </a:rPr>
              <a:t>ПТ-1</a:t>
            </a:r>
            <a:r>
              <a:rPr lang="ru-RU" sz="2800" dirty="0">
                <a:latin typeface="+mj-lt"/>
              </a:rPr>
              <a:t>: Запуск анализа должен производиться после открытия расширения </a:t>
            </a:r>
            <a:r>
              <a:rPr lang="ru-RU" sz="2800" dirty="0" smtClean="0">
                <a:latin typeface="+mj-lt"/>
              </a:rPr>
              <a:t>для</a:t>
            </a:r>
            <a:r>
              <a:rPr lang="ru-RU" sz="2800" dirty="0" smtClean="0">
                <a:latin typeface="+mj-lt"/>
              </a:rPr>
              <a:t> </a:t>
            </a:r>
            <a:r>
              <a:rPr lang="ru-RU" sz="2800" dirty="0">
                <a:latin typeface="+mj-lt"/>
              </a:rPr>
              <a:t>браузера </a:t>
            </a:r>
            <a:r>
              <a:rPr lang="en-US" sz="2800" dirty="0">
                <a:latin typeface="+mj-lt"/>
              </a:rPr>
              <a:t>Google Chrome</a:t>
            </a:r>
            <a:r>
              <a:rPr lang="ru-RU" sz="2800" dirty="0">
                <a:latin typeface="+mj-lt"/>
              </a:rPr>
              <a:t>, ввода в него тематических запросов и нажатия на кнопку «Проанализировать</a:t>
            </a:r>
            <a:r>
              <a:rPr lang="ru-RU" sz="2800" dirty="0" smtClean="0">
                <a:latin typeface="+mj-lt"/>
              </a:rPr>
              <a:t>».</a:t>
            </a:r>
            <a:endParaRPr lang="en-US" sz="2800" dirty="0">
              <a:latin typeface="+mj-lt"/>
            </a:endParaRP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800" dirty="0" smtClean="0">
                <a:latin typeface="+mj-lt"/>
              </a:rPr>
              <a:t>ПТ-2</a:t>
            </a:r>
            <a:r>
              <a:rPr lang="ru-RU" sz="2800" dirty="0">
                <a:latin typeface="+mj-lt"/>
              </a:rPr>
              <a:t>: По окончании работы приложение должно пересылать пользователя на </a:t>
            </a:r>
            <a:r>
              <a:rPr lang="en-US" sz="2800" dirty="0">
                <a:latin typeface="+mj-lt"/>
              </a:rPr>
              <a:t>HTML</a:t>
            </a:r>
            <a:r>
              <a:rPr lang="ru-RU" sz="2800" dirty="0">
                <a:latin typeface="+mj-lt"/>
              </a:rPr>
              <a:t>-отчет со всеми проанализированными </a:t>
            </a:r>
            <a:r>
              <a:rPr lang="ru-RU" sz="2800" dirty="0" smtClean="0">
                <a:latin typeface="+mj-lt"/>
              </a:rPr>
              <a:t>данными.</a:t>
            </a:r>
            <a:endParaRPr lang="en-US" sz="2800" dirty="0" smtClean="0">
              <a:latin typeface="+mj-lt"/>
            </a:endParaRP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800" dirty="0" smtClean="0">
                <a:latin typeface="+mj-lt"/>
              </a:rPr>
              <a:t>ПТ-3</a:t>
            </a:r>
            <a:r>
              <a:rPr lang="ru-RU" sz="2800" dirty="0">
                <a:latin typeface="+mj-lt"/>
              </a:rPr>
              <a:t>: Итоговый отчет должен содержать функциональность просмотра видеозаписей с самым большим количеством </a:t>
            </a:r>
            <a:r>
              <a:rPr lang="ru-RU" sz="2800" dirty="0" err="1">
                <a:latin typeface="+mj-lt"/>
              </a:rPr>
              <a:t>лайков</a:t>
            </a:r>
            <a:r>
              <a:rPr lang="ru-RU" sz="2800" dirty="0">
                <a:latin typeface="+mj-lt"/>
              </a:rPr>
              <a:t>, </a:t>
            </a:r>
            <a:r>
              <a:rPr lang="ru-RU" sz="2800" dirty="0" err="1">
                <a:latin typeface="+mj-lt"/>
              </a:rPr>
              <a:t>дизлайков</a:t>
            </a:r>
            <a:r>
              <a:rPr lang="ru-RU" sz="2800" dirty="0">
                <a:latin typeface="+mj-lt"/>
              </a:rPr>
              <a:t>, просмотров и </a:t>
            </a:r>
            <a:r>
              <a:rPr lang="ru-RU" sz="2800" dirty="0" smtClean="0">
                <a:latin typeface="+mj-lt"/>
              </a:rPr>
              <a:t>комментариев.</a:t>
            </a:r>
            <a:endParaRPr lang="en-US" sz="2800" dirty="0" smtClean="0">
              <a:latin typeface="+mj-lt"/>
            </a:endParaRP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800" dirty="0" smtClean="0">
                <a:latin typeface="+mj-lt"/>
              </a:rPr>
              <a:t>ПТ-4</a:t>
            </a:r>
            <a:r>
              <a:rPr lang="ru-RU" sz="2800" dirty="0">
                <a:latin typeface="+mj-lt"/>
              </a:rPr>
              <a:t>: Отчет должен предоставлять функциональность просмотра полученных графиков зависимостей. Переход между графиками должен быть осуществлен с помощью слайдера.</a:t>
            </a: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endParaRPr lang="ru-RU" dirty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7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69140"/>
            <a:ext cx="10058400" cy="4329953"/>
          </a:xfrm>
        </p:spPr>
        <p:txBody>
          <a:bodyPr>
            <a:noAutofit/>
          </a:bodyPr>
          <a:lstStyle/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dirty="0" smtClean="0">
                <a:latin typeface="+mj-lt"/>
              </a:rPr>
              <a:t>БП-1</a:t>
            </a:r>
            <a:r>
              <a:rPr lang="ru-RU" sz="2600" dirty="0">
                <a:latin typeface="+mj-lt"/>
              </a:rPr>
              <a:t>: В процессе анализа каждому пользователю должен генерироваться и присваиваться свой электронный ключ пользователя, состоящий из цифр, а также латинских прописных и строчных букв длинной в 15 символов. </a:t>
            </a:r>
            <a:endParaRPr lang="en-US" sz="2600" dirty="0" smtClean="0">
              <a:latin typeface="+mj-lt"/>
            </a:endParaRP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dirty="0" smtClean="0">
                <a:latin typeface="+mj-lt"/>
              </a:rPr>
              <a:t>БП-2</a:t>
            </a:r>
            <a:r>
              <a:rPr lang="ru-RU" sz="2600" dirty="0">
                <a:latin typeface="+mj-lt"/>
              </a:rPr>
              <a:t>: Перед процессом получения данных необходимо проверить наличие квоты у используемых </a:t>
            </a:r>
            <a:r>
              <a:rPr lang="en-US" sz="2600" dirty="0">
                <a:latin typeface="+mj-lt"/>
              </a:rPr>
              <a:t>API</a:t>
            </a:r>
            <a:r>
              <a:rPr lang="ru-RU" sz="2600" dirty="0">
                <a:latin typeface="+mj-lt"/>
              </a:rPr>
              <a:t>-ключей. При наличии квоты – продолжать выполнение скрипта. При отсутствии – вывести пользователю сообщение о технических </a:t>
            </a:r>
            <a:r>
              <a:rPr lang="ru-RU" sz="2600" dirty="0" smtClean="0">
                <a:latin typeface="+mj-lt"/>
              </a:rPr>
              <a:t>неполадках.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55694"/>
            <a:ext cx="10058400" cy="4343400"/>
          </a:xfrm>
        </p:spPr>
        <p:txBody>
          <a:bodyPr>
            <a:noAutofit/>
          </a:bodyPr>
          <a:lstStyle/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smtClean="0">
                <a:latin typeface="+mj-lt"/>
              </a:rPr>
              <a:t>БП-3</a:t>
            </a:r>
            <a:r>
              <a:rPr lang="ru-RU" sz="2600">
                <a:latin typeface="+mj-lt"/>
              </a:rPr>
              <a:t>: Для проведения анализа необходимо получить все необходимые данные от сервисов </a:t>
            </a:r>
            <a:r>
              <a:rPr lang="en-US" sz="2600">
                <a:latin typeface="+mj-lt"/>
              </a:rPr>
              <a:t>Google</a:t>
            </a:r>
            <a:r>
              <a:rPr lang="ru-RU" sz="2600">
                <a:latin typeface="+mj-lt"/>
              </a:rPr>
              <a:t>, в том числе: список всех видеозаписей по каждому запросу, а также данные о каждой конкретной видеозаписи (в том числе количество лайков, дизлайков, просмотров, комменатариев</a:t>
            </a:r>
            <a:r>
              <a:rPr lang="ru-RU" sz="2600" smtClean="0">
                <a:latin typeface="+mj-lt"/>
              </a:rPr>
              <a:t>).</a:t>
            </a:r>
            <a:endParaRPr lang="en-US" sz="2600" smtClean="0">
              <a:latin typeface="+mj-lt"/>
            </a:endParaRP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smtClean="0">
                <a:latin typeface="+mj-lt"/>
              </a:rPr>
              <a:t>БП-4</a:t>
            </a:r>
            <a:r>
              <a:rPr lang="ru-RU" sz="2600">
                <a:latin typeface="+mj-lt"/>
              </a:rPr>
              <a:t>: Необходимо создавать отдельную базу данных, соответствующую каждому запуску </a:t>
            </a:r>
            <a:r>
              <a:rPr lang="ru-RU" sz="2600" smtClean="0">
                <a:latin typeface="+mj-lt"/>
              </a:rPr>
              <a:t>скрипта.</a:t>
            </a:r>
            <a:endParaRPr lang="en-US" sz="2600" smtClean="0">
              <a:latin typeface="+mj-lt"/>
            </a:endParaRP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smtClean="0">
                <a:latin typeface="+mj-lt"/>
              </a:rPr>
              <a:t>БП-5</a:t>
            </a:r>
            <a:r>
              <a:rPr lang="ru-RU" sz="2600">
                <a:latin typeface="+mj-lt"/>
              </a:rPr>
              <a:t>: Все полученные данные от сервисов </a:t>
            </a:r>
            <a:r>
              <a:rPr lang="en-US" sz="2600">
                <a:latin typeface="+mj-lt"/>
              </a:rPr>
              <a:t>Google </a:t>
            </a:r>
            <a:r>
              <a:rPr lang="ru-RU" sz="2600">
                <a:latin typeface="+mj-lt"/>
              </a:rPr>
              <a:t>необходимо сохранять в созданной базе данных.</a:t>
            </a: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endParaRPr lang="ru-RU" sz="2600" smtClean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55694"/>
            <a:ext cx="10058400" cy="4343400"/>
          </a:xfrm>
        </p:spPr>
        <p:txBody>
          <a:bodyPr>
            <a:noAutofit/>
          </a:bodyPr>
          <a:lstStyle/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dirty="0" smtClean="0">
                <a:latin typeface="+mj-lt"/>
              </a:rPr>
              <a:t>БП-6</a:t>
            </a:r>
            <a:r>
              <a:rPr lang="ru-RU" sz="2600" dirty="0">
                <a:latin typeface="+mj-lt"/>
              </a:rPr>
              <a:t>: На основе информации, хранящейся в БД, необходимо генерировать графики, показывающие отношения количества </a:t>
            </a:r>
            <a:r>
              <a:rPr lang="ru-RU" sz="2600" dirty="0" err="1">
                <a:latin typeface="+mj-lt"/>
              </a:rPr>
              <a:t>лайков</a:t>
            </a:r>
            <a:r>
              <a:rPr lang="ru-RU" sz="2600" dirty="0">
                <a:latin typeface="+mj-lt"/>
              </a:rPr>
              <a:t>, </a:t>
            </a:r>
            <a:r>
              <a:rPr lang="ru-RU" sz="2600" dirty="0" err="1">
                <a:latin typeface="+mj-lt"/>
              </a:rPr>
              <a:t>дизлайков</a:t>
            </a:r>
            <a:r>
              <a:rPr lang="ru-RU" sz="2600" dirty="0">
                <a:latin typeface="+mj-lt"/>
              </a:rPr>
              <a:t>, просмотров, комментариев и других статистических показателей тематических </a:t>
            </a:r>
            <a:r>
              <a:rPr lang="ru-RU" sz="2600" dirty="0" smtClean="0">
                <a:latin typeface="+mj-lt"/>
              </a:rPr>
              <a:t>запросов.</a:t>
            </a:r>
            <a:endParaRPr lang="en-US" sz="2600" dirty="0" smtClean="0">
              <a:latin typeface="+mj-lt"/>
            </a:endParaRP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dirty="0" smtClean="0">
                <a:latin typeface="+mj-lt"/>
              </a:rPr>
              <a:t>БП-7</a:t>
            </a:r>
            <a:r>
              <a:rPr lang="ru-RU" sz="2600" dirty="0">
                <a:latin typeface="+mj-lt"/>
              </a:rPr>
              <a:t>: На основе информации, хранящейся в БД, и графиков зависимостей формировать итоговый </a:t>
            </a:r>
            <a:r>
              <a:rPr lang="en-US" sz="2600" dirty="0">
                <a:latin typeface="+mj-lt"/>
              </a:rPr>
              <a:t>HTML</a:t>
            </a:r>
            <a:r>
              <a:rPr lang="ru-RU" sz="2600" dirty="0">
                <a:latin typeface="+mj-lt"/>
              </a:rPr>
              <a:t>-отчет, отражающий все проанализированные данные.</a:t>
            </a: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endParaRPr lang="en-US" sz="2600" dirty="0" smtClean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качества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55694"/>
            <a:ext cx="10058400" cy="4343400"/>
          </a:xfrm>
        </p:spPr>
        <p:txBody>
          <a:bodyPr>
            <a:noAutofit/>
          </a:bodyPr>
          <a:lstStyle/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r>
              <a:rPr lang="ru-RU" sz="2600" dirty="0" smtClean="0">
                <a:latin typeface="+mj-lt"/>
              </a:rPr>
              <a:t>АК-1</a:t>
            </a:r>
            <a:r>
              <a:rPr lang="ru-RU" sz="2600" dirty="0">
                <a:latin typeface="+mj-lt"/>
              </a:rPr>
              <a:t>: Производительность</a:t>
            </a:r>
          </a:p>
          <a:p>
            <a:pPr marL="363538" lvl="0" indent="0">
              <a:buFont typeface="+mj-lt"/>
              <a:buAutoNum type="arabicPeriod"/>
            </a:pPr>
            <a:r>
              <a:rPr lang="en-US" sz="2600" dirty="0" smtClean="0">
                <a:latin typeface="+mj-lt"/>
              </a:rPr>
              <a:t> </a:t>
            </a:r>
            <a:r>
              <a:rPr lang="ru-RU" sz="2600" dirty="0" smtClean="0">
                <a:latin typeface="+mj-lt"/>
              </a:rPr>
              <a:t>Выполнение </a:t>
            </a:r>
            <a:r>
              <a:rPr lang="ru-RU" sz="2600" dirty="0">
                <a:latin typeface="+mj-lt"/>
              </a:rPr>
              <a:t>анализа не должно превышать длительность 60 </a:t>
            </a:r>
            <a:r>
              <a:rPr lang="ru-RU" sz="2600" dirty="0" smtClean="0">
                <a:latin typeface="+mj-lt"/>
              </a:rPr>
              <a:t>секунд.</a:t>
            </a:r>
          </a:p>
          <a:p>
            <a:pPr marL="90488" lvl="0" indent="273050">
              <a:buFont typeface="Arial" panose="020B0604020202020204" pitchFamily="34" charset="0"/>
              <a:buChar char="•"/>
            </a:pPr>
            <a:r>
              <a:rPr lang="ru-RU" sz="2600" dirty="0" smtClean="0">
                <a:latin typeface="+mj-lt"/>
              </a:rPr>
              <a:t>АК-2</a:t>
            </a:r>
            <a:r>
              <a:rPr lang="ru-RU" sz="2600" dirty="0">
                <a:latin typeface="+mj-lt"/>
              </a:rPr>
              <a:t>: Устойчивость к входным данным</a:t>
            </a:r>
          </a:p>
          <a:p>
            <a:pPr marL="363538" lvl="0" indent="0">
              <a:buFont typeface="+mj-lt"/>
              <a:buAutoNum type="arabicPeriod"/>
            </a:pPr>
            <a:r>
              <a:rPr lang="en-US" sz="2600" dirty="0" smtClean="0">
                <a:latin typeface="+mj-lt"/>
              </a:rPr>
              <a:t> </a:t>
            </a:r>
            <a:r>
              <a:rPr lang="ru-RU" sz="2600" dirty="0" smtClean="0">
                <a:latin typeface="+mj-lt"/>
              </a:rPr>
              <a:t>Система </a:t>
            </a:r>
            <a:r>
              <a:rPr lang="ru-RU" sz="2600" dirty="0">
                <a:latin typeface="+mj-lt"/>
              </a:rPr>
              <a:t>должна обрабатывать входные данные пользователя с максимальной величиной до 10 </a:t>
            </a:r>
            <a:r>
              <a:rPr lang="ru-RU" sz="2600" dirty="0" smtClean="0">
                <a:latin typeface="+mj-lt"/>
              </a:rPr>
              <a:t>запросов.</a:t>
            </a:r>
          </a:p>
          <a:p>
            <a:pPr marL="363538" lvl="0" indent="0">
              <a:buFont typeface="+mj-lt"/>
              <a:buAutoNum type="arabicPeriod"/>
            </a:pPr>
            <a:r>
              <a:rPr lang="en-US" sz="2600" dirty="0" smtClean="0">
                <a:latin typeface="+mj-lt"/>
              </a:rPr>
              <a:t> </a:t>
            </a:r>
            <a:r>
              <a:rPr lang="ru-RU" sz="2600" dirty="0" smtClean="0">
                <a:latin typeface="+mj-lt"/>
              </a:rPr>
              <a:t>Каждый </a:t>
            </a:r>
            <a:r>
              <a:rPr lang="ru-RU" sz="2600" dirty="0">
                <a:latin typeface="+mj-lt"/>
              </a:rPr>
              <a:t>запрос должен быть размером до 100 символов.</a:t>
            </a:r>
          </a:p>
          <a:p>
            <a:pPr marL="0" indent="363538" algn="just">
              <a:buFont typeface="Arial" panose="020B0604020202020204" pitchFamily="34" charset="0"/>
              <a:buChar char="•"/>
              <a:tabLst>
                <a:tab pos="9869488" algn="l"/>
              </a:tabLst>
            </a:pPr>
            <a:endParaRPr lang="en-US" sz="2600" dirty="0" smtClean="0">
              <a:latin typeface="+mj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34AC-F828-41BB-95CE-2584876B96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594</Words>
  <Application>Microsoft Office PowerPoint</Application>
  <PresentationFormat>Широкоэкранный</PresentationFormat>
  <Paragraphs>88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Times New Roman</vt:lpstr>
      <vt:lpstr>Ретро</vt:lpstr>
      <vt:lpstr>Проектирование информационной системы автоматизации аналитики роликов YouTube в интересах образовательного учреждения </vt:lpstr>
      <vt:lpstr>Введение</vt:lpstr>
      <vt:lpstr>Цель</vt:lpstr>
      <vt:lpstr>Системные характеристики</vt:lpstr>
      <vt:lpstr>Пользовательские требования</vt:lpstr>
      <vt:lpstr>Бизнес-правила</vt:lpstr>
      <vt:lpstr>Бизнес-правила</vt:lpstr>
      <vt:lpstr>Бизнес-правила</vt:lpstr>
      <vt:lpstr>Атрибуты качества</vt:lpstr>
      <vt:lpstr>Выбор архитектуры</vt:lpstr>
      <vt:lpstr>IDEF0</vt:lpstr>
      <vt:lpstr>IDEF0</vt:lpstr>
      <vt:lpstr>IDEF3</vt:lpstr>
      <vt:lpstr>DFD</vt:lpstr>
      <vt:lpstr>DFD</vt:lpstr>
      <vt:lpstr>IDEF1x</vt:lpstr>
      <vt:lpstr>Use Case</vt:lpstr>
      <vt:lpstr>Component</vt:lpstr>
      <vt:lpstr>Разрабатываемая система имеет следующие функции</vt:lpstr>
      <vt:lpstr>Реализация</vt:lpstr>
      <vt:lpstr>Реализация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РАЗРАБОТКОЙ ИНФОРМАЦИОННОЙ СИСТЕМЫ  (ВАРИАНТ 5)</dc:title>
  <dc:creator>Учетная запись Майкрософт</dc:creator>
  <cp:lastModifiedBy>Учетная запись Майкрософт</cp:lastModifiedBy>
  <cp:revision>39</cp:revision>
  <dcterms:created xsi:type="dcterms:W3CDTF">2020-12-16T18:08:48Z</dcterms:created>
  <dcterms:modified xsi:type="dcterms:W3CDTF">2020-12-17T21:04:22Z</dcterms:modified>
</cp:coreProperties>
</file>