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7" r:id="rId2"/>
    <p:sldId id="327" r:id="rId3"/>
    <p:sldId id="328" r:id="rId4"/>
    <p:sldId id="278" r:id="rId5"/>
    <p:sldId id="331" r:id="rId6"/>
    <p:sldId id="311" r:id="rId7"/>
    <p:sldId id="332" r:id="rId8"/>
    <p:sldId id="333" r:id="rId9"/>
    <p:sldId id="334" r:id="rId10"/>
    <p:sldId id="325" r:id="rId11"/>
    <p:sldId id="338" r:id="rId12"/>
    <p:sldId id="337" r:id="rId13"/>
    <p:sldId id="336" r:id="rId14"/>
    <p:sldId id="326" r:id="rId15"/>
    <p:sldId id="342" r:id="rId16"/>
    <p:sldId id="339" r:id="rId17"/>
    <p:sldId id="340" r:id="rId18"/>
    <p:sldId id="341" r:id="rId19"/>
    <p:sldId id="264" r:id="rId2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pos="2880">
          <p15:clr>
            <a:srgbClr val="A4A3A4"/>
          </p15:clr>
        </p15:guide>
        <p15:guide id="6" pos="158">
          <p15:clr>
            <a:srgbClr val="A4A3A4"/>
          </p15:clr>
        </p15:guide>
        <p15:guide id="7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B3A"/>
    <a:srgbClr val="000000"/>
    <a:srgbClr val="D9D9D9"/>
    <a:srgbClr val="FFCC66"/>
    <a:srgbClr val="33CCCC"/>
    <a:srgbClr val="6699FF"/>
    <a:srgbClr val="00FFCC"/>
    <a:srgbClr val="00DA5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60"/>
  </p:normalViewPr>
  <p:slideViewPr>
    <p:cSldViewPr>
      <p:cViewPr varScale="1">
        <p:scale>
          <a:sx n="82" d="100"/>
          <a:sy n="82" d="100"/>
        </p:scale>
        <p:origin x="-1253" y="-82"/>
      </p:cViewPr>
      <p:guideLst>
        <p:guide orient="horz" pos="2160"/>
        <p:guide orient="horz" pos="346"/>
        <p:guide orient="horz" pos="3974"/>
        <p:guide orient="horz" pos="4201"/>
        <p:guide pos="288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44F78-812B-44F0-B629-0F07D1518AAE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C663A-6968-4E2E-B40B-5BA284D20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1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0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2800">
                <a:solidFill>
                  <a:srgbClr val="009B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49" name="Группа 48"/>
          <p:cNvGrpSpPr/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B3A"/>
          </a:solidFill>
        </p:grpSpPr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956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60028" y="1255712"/>
            <a:ext cx="3960000" cy="4321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7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0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2800">
                <a:solidFill>
                  <a:srgbClr val="009B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36" name="Группа 35"/>
          <p:cNvGrpSpPr/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B3A"/>
          </a:solidFill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2587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60028" y="1255712"/>
            <a:ext cx="3960000" cy="4321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79542" y="1255713"/>
            <a:ext cx="3600000" cy="4321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600"/>
            </a:lvl1pPr>
          </a:lstStyle>
          <a:p>
            <a:endParaRPr lang="ru-RU" dirty="0"/>
          </a:p>
        </p:txBody>
      </p:sp>
      <p:sp>
        <p:nvSpPr>
          <p:cNvPr id="37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0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2800">
                <a:solidFill>
                  <a:srgbClr val="009B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36" name="Группа 35"/>
          <p:cNvGrpSpPr>
            <a:grpSpLocks noChangeAspect="1"/>
          </p:cNvGrpSpPr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639"/>
          </a:solidFill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74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0824" y="1255712"/>
            <a:ext cx="3960000" cy="4321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1"/>
          </p:nvPr>
        </p:nvSpPr>
        <p:spPr>
          <a:xfrm>
            <a:off x="4915386" y="1255713"/>
            <a:ext cx="3960000" cy="43211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8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0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2800">
                <a:solidFill>
                  <a:srgbClr val="009B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21" name="Группа 20"/>
          <p:cNvGrpSpPr>
            <a:grpSpLocks noChangeAspect="1"/>
          </p:cNvGrpSpPr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639"/>
          </a:solidFill>
        </p:grpSpPr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103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250824" y="1725512"/>
            <a:ext cx="3960000" cy="38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265267"/>
            <a:ext cx="3960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подзаголовка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3"/>
          </p:nvPr>
        </p:nvSpPr>
        <p:spPr>
          <a:xfrm>
            <a:off x="4913348" y="1725512"/>
            <a:ext cx="3960000" cy="38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4913348" y="1265267"/>
            <a:ext cx="3960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Образец подзаголовка</a:t>
            </a:r>
          </a:p>
        </p:txBody>
      </p:sp>
      <p:sp>
        <p:nvSpPr>
          <p:cNvPr id="38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0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2800">
                <a:solidFill>
                  <a:srgbClr val="009B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23" name="Группа 22"/>
          <p:cNvGrpSpPr>
            <a:grpSpLocks noChangeAspect="1"/>
          </p:cNvGrpSpPr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639"/>
          </a:solidFill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4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6763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1714821"/>
            <a:ext cx="2520000" cy="17034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254576"/>
            <a:ext cx="2520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28914" y="1714821"/>
            <a:ext cx="2484000" cy="17034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328914" y="1254576"/>
            <a:ext cx="2484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6408480" y="1715987"/>
            <a:ext cx="2484000" cy="17034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38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408480" y="1255742"/>
            <a:ext cx="2484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243968" y="4239293"/>
            <a:ext cx="2520000" cy="17034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4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243968" y="3779048"/>
            <a:ext cx="2520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43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3322058" y="4239293"/>
            <a:ext cx="2484000" cy="17034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322058" y="3779048"/>
            <a:ext cx="2484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4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6401624" y="4240459"/>
            <a:ext cx="2484000" cy="17034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46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401624" y="3780214"/>
            <a:ext cx="2484000" cy="324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48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0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2800">
                <a:solidFill>
                  <a:srgbClr val="009B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31" name="Группа 30"/>
          <p:cNvGrpSpPr>
            <a:grpSpLocks noChangeAspect="1"/>
          </p:cNvGrpSpPr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639"/>
          </a:solidFill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0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0382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2253A22-6049-4ED4-AA06-54E5FA751289}"/>
              </a:ext>
            </a:extLst>
          </p:cNvPr>
          <p:cNvSpPr txBox="1"/>
          <p:nvPr userDrawn="1"/>
        </p:nvSpPr>
        <p:spPr>
          <a:xfrm>
            <a:off x="5220072" y="6509861"/>
            <a:ext cx="3348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НАМИ НАДЕЖНЕЕ</a:t>
            </a:r>
            <a:r>
              <a:rPr lang="en-US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spc="0" baseline="0" dirty="0" smtClean="0">
                <a:solidFill>
                  <a:srgbClr val="0C9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sz="1200" b="0" i="0" spc="0" baseline="0" dirty="0">
              <a:solidFill>
                <a:srgbClr val="0C9B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Группа 20"/>
          <p:cNvGrpSpPr>
            <a:grpSpLocks noChangeAspect="1"/>
          </p:cNvGrpSpPr>
          <p:nvPr userDrawn="1"/>
        </p:nvGrpSpPr>
        <p:grpSpPr>
          <a:xfrm>
            <a:off x="250356" y="6300291"/>
            <a:ext cx="1279063" cy="368797"/>
            <a:chOff x="323850" y="536575"/>
            <a:chExt cx="2857501" cy="823913"/>
          </a:xfrm>
          <a:solidFill>
            <a:srgbClr val="009639"/>
          </a:solidFill>
        </p:grpSpPr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1290639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758951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146301" y="549276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290639" y="1238249"/>
              <a:ext cx="88900" cy="122239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1497012" y="1238249"/>
              <a:ext cx="142875" cy="122239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68475" y="1238249"/>
              <a:ext cx="114301" cy="122239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2001838" y="1238249"/>
              <a:ext cx="144463" cy="122239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2287587" y="1238249"/>
              <a:ext cx="117476" cy="122239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2547937" y="1238249"/>
              <a:ext cx="109538" cy="122239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794001" y="1238249"/>
              <a:ext cx="117476" cy="122239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3028950" y="1238249"/>
              <a:ext cx="112713" cy="122239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4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5967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15"/>
          <p:cNvSpPr txBox="1">
            <a:spLocks/>
          </p:cNvSpPr>
          <p:nvPr userDrawn="1"/>
        </p:nvSpPr>
        <p:spPr>
          <a:xfrm>
            <a:off x="8604448" y="6498061"/>
            <a:ext cx="3600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9B0651-EE4F-4900-A07F-96A6BFA9D0F0}" type="slidenum">
              <a:rPr lang="ru-RU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48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67" r:id="rId3"/>
    <p:sldLayoutId id="2147483663" r:id="rId4"/>
    <p:sldLayoutId id="2147483664" r:id="rId5"/>
    <p:sldLayoutId id="2147483665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17"/>
          <p:cNvSpPr txBox="1">
            <a:spLocks noChangeArrowheads="1"/>
          </p:cNvSpPr>
          <p:nvPr/>
        </p:nvSpPr>
        <p:spPr bwMode="auto">
          <a:xfrm>
            <a:off x="139106" y="6011182"/>
            <a:ext cx="5545310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1200" dirty="0" smtClean="0">
                <a:solidFill>
                  <a:srgbClr val="009B3A"/>
                </a:solidFill>
              </a:rPr>
              <a:t>САО </a:t>
            </a:r>
            <a:r>
              <a:rPr lang="ru-RU" altLang="ru-RU" sz="1200" dirty="0" smtClean="0">
                <a:solidFill>
                  <a:srgbClr val="009B3A"/>
                </a:solidFill>
              </a:rPr>
              <a:t>«РЕСО-Гарантия» </a:t>
            </a:r>
            <a:r>
              <a:rPr lang="ru-RU" altLang="ru-RU" sz="1200" dirty="0">
                <a:solidFill>
                  <a:srgbClr val="009B3A"/>
                </a:solidFill>
              </a:rPr>
              <a:t>• </a:t>
            </a:r>
            <a:r>
              <a:rPr lang="ru-RU" altLang="ru-RU" sz="1200" dirty="0" smtClean="0">
                <a:solidFill>
                  <a:srgbClr val="009B3A"/>
                </a:solidFill>
              </a:rPr>
              <a:t>29 августа </a:t>
            </a:r>
            <a:r>
              <a:rPr lang="ru-RU" altLang="ru-RU" sz="1200" dirty="0" smtClean="0">
                <a:solidFill>
                  <a:srgbClr val="009B3A"/>
                </a:solidFill>
              </a:rPr>
              <a:t>20</a:t>
            </a:r>
            <a:r>
              <a:rPr lang="en-US" altLang="ru-RU" sz="1200" dirty="0" smtClean="0">
                <a:solidFill>
                  <a:srgbClr val="009B3A"/>
                </a:solidFill>
              </a:rPr>
              <a:t>2</a:t>
            </a:r>
            <a:r>
              <a:rPr lang="ru-RU" altLang="ru-RU" sz="1200" dirty="0" smtClean="0">
                <a:solidFill>
                  <a:srgbClr val="009B3A"/>
                </a:solidFill>
              </a:rPr>
              <a:t>2 года</a:t>
            </a:r>
            <a:endParaRPr lang="ru-RU" altLang="ru-RU" sz="1200" dirty="0">
              <a:solidFill>
                <a:srgbClr val="009B3A"/>
              </a:solidFill>
            </a:endParaRPr>
          </a:p>
        </p:txBody>
      </p:sp>
      <p:pic>
        <p:nvPicPr>
          <p:cNvPr id="1027" name="Picture 3" descr="C:\Крепим\Шеина КВ фот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2664296" cy="34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Текст 10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32" name="Текст 1031"/>
          <p:cNvSpPr>
            <a:spLocks noGrp="1"/>
          </p:cNvSpPr>
          <p:nvPr>
            <p:ph type="body" sz="quarter" idx="11"/>
          </p:nvPr>
        </p:nvSpPr>
        <p:spPr>
          <a:xfrm>
            <a:off x="5316882" y="5059744"/>
            <a:ext cx="3574699" cy="514377"/>
          </a:xfrm>
        </p:spPr>
        <p:txBody>
          <a:bodyPr/>
          <a:lstStyle/>
          <a:p>
            <a:r>
              <a:rPr lang="ru-RU" sz="1400" b="1" dirty="0" err="1">
                <a:solidFill>
                  <a:srgbClr val="006600"/>
                </a:solidFill>
              </a:rPr>
              <a:t>Хилько</a:t>
            </a:r>
            <a:r>
              <a:rPr lang="ru-RU" sz="1400" b="1" dirty="0">
                <a:solidFill>
                  <a:srgbClr val="006600"/>
                </a:solidFill>
              </a:rPr>
              <a:t> Юлия, заместитель директора по </a:t>
            </a:r>
            <a:r>
              <a:rPr lang="ru-RU" sz="1400" b="1" dirty="0" smtClean="0">
                <a:solidFill>
                  <a:srgbClr val="006600"/>
                </a:solidFill>
              </a:rPr>
              <a:t>РАС,</a:t>
            </a:r>
            <a:r>
              <a:rPr lang="ru-RU" sz="1400" b="1" dirty="0">
                <a:solidFill>
                  <a:srgbClr val="006600"/>
                </a:solidFill>
              </a:rPr>
              <a:t> филиал в г. Оренбург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024" name="Заголовок 1023"/>
          <p:cNvSpPr>
            <a:spLocks noGrp="1"/>
          </p:cNvSpPr>
          <p:nvPr>
            <p:ph type="title"/>
          </p:nvPr>
        </p:nvSpPr>
        <p:spPr>
          <a:xfrm>
            <a:off x="340853" y="260648"/>
            <a:ext cx="8642350" cy="1292662"/>
          </a:xfrm>
        </p:spPr>
        <p:txBody>
          <a:bodyPr/>
          <a:lstStyle/>
          <a:p>
            <a:r>
              <a:rPr lang="ru-RU" dirty="0"/>
              <a:t>«Любовь с первого взгляда»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«Как </a:t>
            </a:r>
            <a:r>
              <a:rPr lang="ru-RU" dirty="0"/>
              <a:t>влюбить агентов в продажи </a:t>
            </a:r>
            <a:r>
              <a:rPr lang="ru-RU" dirty="0" smtClean="0"/>
              <a:t>ДМС»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7" name="Текст 1024"/>
          <p:cNvSpPr txBox="1">
            <a:spLocks/>
          </p:cNvSpPr>
          <p:nvPr/>
        </p:nvSpPr>
        <p:spPr>
          <a:xfrm>
            <a:off x="4984602" y="1364259"/>
            <a:ext cx="3960000" cy="43211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33" name="Прямоугольник 1032"/>
          <p:cNvSpPr/>
          <p:nvPr/>
        </p:nvSpPr>
        <p:spPr>
          <a:xfrm>
            <a:off x="705712" y="5136013"/>
            <a:ext cx="28809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solidFill>
                  <a:srgbClr val="006600"/>
                </a:solidFill>
              </a:rPr>
              <a:t>Шеина Кристина, тренер </a:t>
            </a:r>
            <a:r>
              <a:rPr lang="ru-RU" sz="1400" b="1" dirty="0" smtClean="0">
                <a:solidFill>
                  <a:srgbClr val="006600"/>
                </a:solidFill>
              </a:rPr>
              <a:t>ОПП,</a:t>
            </a:r>
          </a:p>
          <a:p>
            <a:r>
              <a:rPr lang="ru-RU" sz="1400" b="1" dirty="0">
                <a:solidFill>
                  <a:srgbClr val="006600"/>
                </a:solidFill>
              </a:rPr>
              <a:t>филиал в г. Оренбург</a:t>
            </a:r>
          </a:p>
          <a:p>
            <a:endParaRPr lang="ru-RU" sz="1400" dirty="0"/>
          </a:p>
        </p:txBody>
      </p:sp>
      <p:pic>
        <p:nvPicPr>
          <p:cNvPr id="1034" name="Picture 5" descr="C:\Крепим\хИЛЬКО ЮА фото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03" y="1844824"/>
            <a:ext cx="3187342" cy="32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r="3797"/>
          <a:stretch/>
        </p:blipFill>
        <p:spPr bwMode="auto">
          <a:xfrm>
            <a:off x="1403648" y="2276872"/>
            <a:ext cx="5990253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2739211"/>
          </a:xfrm>
        </p:spPr>
        <p:txBody>
          <a:bodyPr/>
          <a:lstStyle/>
          <a:p>
            <a:r>
              <a:rPr lang="en-US" b="1" dirty="0" smtClean="0"/>
              <a:t>II</a:t>
            </a:r>
            <a:r>
              <a:rPr lang="ru-RU" b="1" dirty="0" smtClean="0"/>
              <a:t>  </a:t>
            </a:r>
            <a:r>
              <a:rPr lang="ru-RU" b="1" dirty="0"/>
              <a:t>блок </a:t>
            </a:r>
            <a:r>
              <a:rPr lang="ru-RU" b="1" dirty="0" smtClean="0"/>
              <a:t>«</a:t>
            </a:r>
            <a:r>
              <a:rPr lang="ru-RU" b="1" dirty="0" smtClean="0"/>
              <a:t>Мотивационный»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000" b="1" dirty="0">
                <a:solidFill>
                  <a:srgbClr val="C00000"/>
                </a:solidFill>
              </a:rPr>
              <a:t>1. Продажа идеи </a:t>
            </a:r>
            <a:r>
              <a:rPr lang="ru-RU" sz="2000" b="1" dirty="0" smtClean="0">
                <a:solidFill>
                  <a:srgbClr val="C00000"/>
                </a:solidFill>
              </a:rPr>
              <a:t>агенту</a:t>
            </a:r>
            <a:br>
              <a:rPr lang="ru-RU" sz="2000" b="1" dirty="0" smtClean="0">
                <a:solidFill>
                  <a:srgbClr val="C00000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Спикер должен быть заряжен, на то что «лучше продукта не существует». 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Во </a:t>
            </a:r>
            <a:r>
              <a:rPr lang="ru-RU" sz="1600" dirty="0">
                <a:solidFill>
                  <a:schemeClr val="tx1"/>
                </a:solidFill>
              </a:rPr>
              <a:t>время встреч с агентами  разбираются практические истории, когда полис помог. </a:t>
            </a: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3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062651"/>
          </a:xfrm>
        </p:spPr>
        <p:txBody>
          <a:bodyPr/>
          <a:lstStyle/>
          <a:p>
            <a:r>
              <a:rPr lang="en-US" dirty="0" smtClean="0"/>
              <a:t>II</a:t>
            </a:r>
            <a:r>
              <a:rPr lang="ru-RU" dirty="0" smtClean="0"/>
              <a:t>  </a:t>
            </a:r>
            <a:r>
              <a:rPr lang="ru-RU" dirty="0"/>
              <a:t>блок “ Мотивационный</a:t>
            </a:r>
            <a:r>
              <a:rPr lang="ru-RU" dirty="0" smtClean="0"/>
              <a:t>»:</a:t>
            </a:r>
            <a:br>
              <a:rPr lang="ru-RU" dirty="0" smtClean="0"/>
            </a:br>
            <a:r>
              <a:rPr lang="ru-RU" sz="2000" dirty="0">
                <a:solidFill>
                  <a:srgbClr val="C00000"/>
                </a:solidFill>
              </a:rPr>
              <a:t/>
            </a:r>
            <a:br>
              <a:rPr lang="ru-RU" sz="2000" dirty="0">
                <a:solidFill>
                  <a:srgbClr val="C00000"/>
                </a:solidFill>
              </a:rPr>
            </a:br>
            <a:r>
              <a:rPr lang="ru-RU" sz="2000" b="1" dirty="0">
                <a:solidFill>
                  <a:srgbClr val="C00000"/>
                </a:solidFill>
              </a:rPr>
              <a:t>2. Поддержка </a:t>
            </a:r>
            <a:r>
              <a:rPr lang="ru-RU" sz="2000" b="1" dirty="0" smtClean="0">
                <a:solidFill>
                  <a:srgbClr val="C00000"/>
                </a:solidFill>
              </a:rPr>
              <a:t>интереса</a:t>
            </a:r>
            <a:br>
              <a:rPr lang="ru-RU" sz="2000" b="1" dirty="0" smtClean="0">
                <a:solidFill>
                  <a:srgbClr val="C00000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 После встреч с агентами несколько раз в неделю в общий чат отправляем </a:t>
            </a:r>
            <a:r>
              <a:rPr lang="ru-RU" sz="1400" b="1" dirty="0">
                <a:solidFill>
                  <a:srgbClr val="FF0000"/>
                </a:solidFill>
              </a:rPr>
              <a:t>«поддерживающие сообщения»</a:t>
            </a:r>
            <a:r>
              <a:rPr lang="ru-RU" sz="1400" dirty="0">
                <a:solidFill>
                  <a:schemeClr val="tx1"/>
                </a:solidFill>
              </a:rPr>
              <a:t> о ДМС (в нашем случае ТМ или АК): </a:t>
            </a: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u="sng" dirty="0" smtClean="0">
                <a:solidFill>
                  <a:schemeClr val="tx1"/>
                </a:solidFill>
              </a:rPr>
              <a:t>интересный </a:t>
            </a:r>
            <a:r>
              <a:rPr lang="ru-RU" sz="1400" u="sng" dirty="0">
                <a:solidFill>
                  <a:schemeClr val="tx1"/>
                </a:solidFill>
              </a:rPr>
              <a:t>факт, статистику,  «а ты предложил полис?», видеоролики для соц. сетей, интерактивные материалы /листовки для рассылки.   </a:t>
            </a: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b="1" dirty="0" smtClean="0">
                <a:solidFill>
                  <a:srgbClr val="FF0000"/>
                </a:solidFill>
              </a:rPr>
              <a:t>Обязательный </a:t>
            </a:r>
            <a:r>
              <a:rPr lang="ru-RU" sz="1400" b="1" dirty="0">
                <a:solidFill>
                  <a:srgbClr val="FF0000"/>
                </a:solidFill>
              </a:rPr>
              <a:t>отчет в группу агентов о продаже полиса</a:t>
            </a:r>
            <a:r>
              <a:rPr lang="ru-RU" sz="1400" dirty="0">
                <a:solidFill>
                  <a:schemeClr val="tx1"/>
                </a:solidFill>
              </a:rPr>
              <a:t> и похвала агента за продажу (психологический момент – «я-успешный» , «я-лучший</a:t>
            </a:r>
            <a:r>
              <a:rPr lang="ru-RU" sz="1400" dirty="0" smtClean="0">
                <a:solidFill>
                  <a:schemeClr val="tx1"/>
                </a:solidFill>
              </a:rPr>
              <a:t>»).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b="1" dirty="0">
                <a:solidFill>
                  <a:srgbClr val="FF0000"/>
                </a:solidFill>
              </a:rPr>
              <a:t>Между тренингами  берем обратную связь</a:t>
            </a:r>
            <a:r>
              <a:rPr lang="ru-RU" sz="1400" dirty="0">
                <a:solidFill>
                  <a:schemeClr val="tx1"/>
                </a:solidFill>
              </a:rPr>
              <a:t>: кому звонили? как реагируют люди на предложение полиса?  То есть быть на связи с агентом.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4066162"/>
            <a:ext cx="2727945" cy="272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7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3200876"/>
          </a:xfrm>
        </p:spPr>
        <p:txBody>
          <a:bodyPr/>
          <a:lstStyle/>
          <a:p>
            <a:r>
              <a:rPr lang="en-US" dirty="0" smtClean="0"/>
              <a:t>II</a:t>
            </a:r>
            <a:r>
              <a:rPr lang="ru-RU" dirty="0" smtClean="0"/>
              <a:t>  блок “ Мотивационный»:</a:t>
            </a:r>
            <a:br>
              <a:rPr lang="ru-RU" dirty="0" smtClean="0"/>
            </a:br>
            <a:r>
              <a:rPr lang="ru-RU" sz="2000" dirty="0" smtClean="0">
                <a:solidFill>
                  <a:srgbClr val="C00000"/>
                </a:solidFill>
              </a:rPr>
              <a:t/>
            </a:r>
            <a:br>
              <a:rPr lang="ru-RU" sz="2000" dirty="0" smtClean="0">
                <a:solidFill>
                  <a:srgbClr val="C00000"/>
                </a:solidFill>
              </a:rPr>
            </a:br>
            <a:r>
              <a:rPr lang="ru-RU" sz="2000" b="1" dirty="0" smtClean="0">
                <a:solidFill>
                  <a:srgbClr val="C00000"/>
                </a:solidFill>
              </a:rPr>
              <a:t>3. Конкурсы/соревнования/эстафеты продаж/марафоны</a:t>
            </a:r>
            <a:r>
              <a:rPr lang="ru-RU" sz="1400" b="1" dirty="0" smtClean="0">
                <a:solidFill>
                  <a:schemeClr val="tx1"/>
                </a:solidFill>
              </a:rPr>
              <a:t/>
            </a:r>
            <a:br>
              <a:rPr lang="ru-RU" sz="1400" b="1" dirty="0" smtClean="0">
                <a:solidFill>
                  <a:schemeClr val="tx1"/>
                </a:solidFill>
              </a:rPr>
            </a:br>
            <a:r>
              <a:rPr lang="ru-RU" sz="1400" b="1" dirty="0" smtClean="0">
                <a:solidFill>
                  <a:schemeClr val="tx1"/>
                </a:solidFill>
              </a:rPr>
              <a:t/>
            </a:r>
            <a:br>
              <a:rPr lang="ru-RU" sz="1400" b="1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b="1" dirty="0" smtClean="0">
                <a:solidFill>
                  <a:schemeClr val="tx1"/>
                </a:solidFill>
              </a:rPr>
              <a:t>Конкурс</a:t>
            </a:r>
            <a:r>
              <a:rPr lang="ru-RU" sz="1400" dirty="0" smtClean="0">
                <a:solidFill>
                  <a:schemeClr val="tx1"/>
                </a:solidFill>
              </a:rPr>
              <a:t> – продолжительность ~1 мес. (по сумме сборов или по кол-ву полисов) среди новичков и опытных. В основном объявляются в начале месяца.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b="1" dirty="0" smtClean="0">
                <a:solidFill>
                  <a:schemeClr val="tx1"/>
                </a:solidFill>
              </a:rPr>
              <a:t>Соревнования/марафоны – </a:t>
            </a:r>
            <a:r>
              <a:rPr lang="ru-RU" sz="1400" dirty="0" smtClean="0">
                <a:solidFill>
                  <a:schemeClr val="tx1"/>
                </a:solidFill>
              </a:rPr>
              <a:t>к какому-то событию (праздник/юбилей компании, корпоративное мероприятие) 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t="3009" r="34715"/>
          <a:stretch/>
        </p:blipFill>
        <p:spPr bwMode="auto">
          <a:xfrm>
            <a:off x="131381" y="3501008"/>
            <a:ext cx="956650" cy="208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24714" y="2852936"/>
            <a:ext cx="763423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B3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15616" y="3140968"/>
            <a:ext cx="763423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B3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6610" y="3283823"/>
            <a:ext cx="7776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Эстафеты продаж  («</a:t>
            </a:r>
            <a:r>
              <a:rPr lang="ru-RU" b="1" dirty="0">
                <a:solidFill>
                  <a:srgbClr val="FF0000"/>
                </a:solidFill>
              </a:rPr>
              <a:t>туз в рукаве</a:t>
            </a:r>
            <a:r>
              <a:rPr lang="ru-RU" b="1" dirty="0"/>
              <a:t>») </a:t>
            </a:r>
            <a:r>
              <a:rPr lang="ru-RU" dirty="0"/>
              <a:t>– продолжительность до 2-3 дня. </a:t>
            </a:r>
          </a:p>
          <a:p>
            <a:pPr algn="ctr"/>
            <a:r>
              <a:rPr lang="ru-RU" dirty="0"/>
              <a:t>Обычно проводим в конце отчётного периода (месяц, квартал). Призвана обеспечить рывок в продажах, показать сплоченность коллектива, командный дух (мы сможем).  </a:t>
            </a:r>
          </a:p>
          <a:p>
            <a:endParaRPr lang="ru-RU" dirty="0"/>
          </a:p>
          <a:p>
            <a:pPr algn="ctr"/>
            <a:r>
              <a:rPr lang="ru-RU" dirty="0"/>
              <a:t>Объявляется цель, например, сумма сборов, к которой все участники должны прийти. Агенты пишут отчет о продажах в группу, как бы передавая эстафету продаж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/>
              <a:t> </a:t>
            </a:r>
            <a:endParaRPr lang="ru-RU" dirty="0"/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Обязательно – постоянная поддержка  в чате и рейтинг по сборам, чтобы колесо продаж не останавливалось.</a:t>
            </a:r>
          </a:p>
        </p:txBody>
      </p:sp>
    </p:spTree>
    <p:extLst>
      <p:ext uri="{BB962C8B-B14F-4D97-AF65-F5344CB8AC3E}">
        <p14:creationId xmlns:p14="http://schemas.microsoft.com/office/powerpoint/2010/main" val="19826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2893100"/>
          </a:xfrm>
        </p:spPr>
        <p:txBody>
          <a:bodyPr/>
          <a:lstStyle/>
          <a:p>
            <a:r>
              <a:rPr lang="en-US" dirty="0" smtClean="0"/>
              <a:t>II</a:t>
            </a:r>
            <a:r>
              <a:rPr lang="ru-RU" dirty="0" smtClean="0"/>
              <a:t>  </a:t>
            </a:r>
            <a:r>
              <a:rPr lang="ru-RU" dirty="0"/>
              <a:t>блок “ Мотивационный</a:t>
            </a:r>
            <a:r>
              <a:rPr lang="ru-RU" dirty="0" smtClean="0"/>
              <a:t>»: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2000" b="1" dirty="0">
                <a:solidFill>
                  <a:srgbClr val="C00000"/>
                </a:solidFill>
              </a:rPr>
              <a:t>4.Работа с портфелем </a:t>
            </a:r>
            <a:r>
              <a:rPr lang="ru-RU" sz="2000" b="1" dirty="0" smtClean="0">
                <a:solidFill>
                  <a:srgbClr val="C00000"/>
                </a:solidFill>
              </a:rPr>
              <a:t>агента</a:t>
            </a:r>
            <a:r>
              <a:rPr lang="ru-RU" sz="1400" b="1" dirty="0" smtClean="0">
                <a:solidFill>
                  <a:schemeClr val="tx1"/>
                </a:solidFill>
              </a:rPr>
              <a:t/>
            </a:r>
            <a:br>
              <a:rPr lang="ru-RU" sz="1400" b="1" dirty="0" smtClean="0">
                <a:solidFill>
                  <a:schemeClr val="tx1"/>
                </a:solidFill>
              </a:rPr>
            </a:br>
            <a:r>
              <a:rPr lang="ru-RU" sz="1400" b="1" dirty="0">
                <a:solidFill>
                  <a:schemeClr val="tx1"/>
                </a:solidFill>
              </a:rPr>
              <a:t/>
            </a:r>
            <a:br>
              <a:rPr lang="ru-RU" sz="1400" b="1" dirty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Напоминаем </a:t>
            </a:r>
            <a:r>
              <a:rPr lang="ru-RU" sz="1400" dirty="0">
                <a:solidFill>
                  <a:schemeClr val="tx1"/>
                </a:solidFill>
              </a:rPr>
              <a:t>про бонус по портфелю, делаем расчет  желаемого КВ, ищем клиентов по матрице КС, готовим рассылку в мессенджеры либо телефонные звонки.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8194" name="Picture 2" descr="Бизнес клипарт (68 фото) » Рисунки для срисовки и не тольк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4058816" cy="40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70427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b="1" dirty="0" smtClean="0"/>
              <a:t>III </a:t>
            </a:r>
            <a:r>
              <a:rPr lang="ru-RU" b="1" dirty="0" smtClean="0"/>
              <a:t>блок «Практический</a:t>
            </a:r>
            <a:r>
              <a:rPr lang="ru-RU" b="1" dirty="0" smtClean="0"/>
              <a:t>»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000" dirty="0" smtClean="0">
                <a:solidFill>
                  <a:srgbClr val="C00000"/>
                </a:solidFill>
              </a:rPr>
              <a:t> Практические тренинги с агентами: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1. </a:t>
            </a:r>
            <a:r>
              <a:rPr lang="ru-RU" sz="2000" dirty="0" smtClean="0">
                <a:solidFill>
                  <a:schemeClr val="tx1"/>
                </a:solidFill>
              </a:rPr>
              <a:t>ответственный </a:t>
            </a:r>
            <a:r>
              <a:rPr lang="ru-RU" sz="2000" dirty="0">
                <a:solidFill>
                  <a:schemeClr val="tx1"/>
                </a:solidFill>
              </a:rPr>
              <a:t>вместе с агентом </a:t>
            </a:r>
            <a:r>
              <a:rPr lang="ru-RU" sz="2000" b="1" dirty="0">
                <a:solidFill>
                  <a:schemeClr val="tx1"/>
                </a:solidFill>
              </a:rPr>
              <a:t>регистрирует личный кабинет </a:t>
            </a:r>
            <a:r>
              <a:rPr lang="ru-RU" sz="2000" dirty="0">
                <a:solidFill>
                  <a:schemeClr val="tx1"/>
                </a:solidFill>
              </a:rPr>
              <a:t>(на примере клиента), чтобы у агента пропал страх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2. 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проведение онлайн-консультаций с доктором «здесь и сейчас» </a:t>
            </a:r>
            <a:r>
              <a:rPr lang="ru-RU" sz="2000" b="1" dirty="0">
                <a:solidFill>
                  <a:schemeClr val="tx1"/>
                </a:solidFill>
              </a:rPr>
              <a:t>на широкую очную аудиторию</a:t>
            </a:r>
            <a:r>
              <a:rPr lang="ru-RU" sz="2000" dirty="0">
                <a:solidFill>
                  <a:schemeClr val="tx1"/>
                </a:solidFill>
              </a:rPr>
              <a:t>,  тем самым показывая,  как это работает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 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4815"/>
            <a:ext cx="3817590" cy="263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4370427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b="1" dirty="0" smtClean="0"/>
              <a:t>III </a:t>
            </a:r>
            <a:r>
              <a:rPr lang="ru-RU" b="1" dirty="0" smtClean="0"/>
              <a:t>блок «Практический</a:t>
            </a:r>
            <a:r>
              <a:rPr lang="ru-RU" b="1" dirty="0" smtClean="0"/>
              <a:t>»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sz="2000" dirty="0" smtClean="0">
                <a:solidFill>
                  <a:srgbClr val="C00000"/>
                </a:solidFill>
              </a:rPr>
              <a:t> Практические тренинги с агентами: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3</a:t>
            </a:r>
            <a:r>
              <a:rPr lang="ru-RU" sz="2000" dirty="0" smtClean="0">
                <a:solidFill>
                  <a:schemeClr val="tx1"/>
                </a:solidFill>
              </a:rPr>
              <a:t>.  практические групповые тренинги с назначением конкретного списка агентов, времени для работы с матрицей кросс- продаж: 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Приглашаются группы агентов до 3-5 человека конкретный день в ШКОЛУ, где они звонят клиентам (мин. 10 человек)  по составленному ранее клише и рассылают смс (мин 5 чел). </a:t>
            </a:r>
            <a:br>
              <a:rPr lang="ru-RU" sz="2000" b="1" dirty="0" smtClean="0">
                <a:solidFill>
                  <a:schemeClr val="tx1"/>
                </a:solidFill>
              </a:rPr>
            </a:b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1266" name="Picture 2" descr="Бизнесмен делает телефонный звонок сидя за столом в офисе - стоковое фото  280278 | Crushpix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7567"/>
            <a:ext cx="3018248" cy="20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5909310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   </a:t>
            </a:r>
            <a:r>
              <a:rPr lang="en-US" b="1" dirty="0" smtClean="0"/>
              <a:t>III </a:t>
            </a:r>
            <a:r>
              <a:rPr lang="ru-RU" b="1" dirty="0" smtClean="0"/>
              <a:t>блок «Практический</a:t>
            </a:r>
            <a:r>
              <a:rPr lang="ru-RU" b="1" dirty="0" smtClean="0"/>
              <a:t>»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Практические тренинги с агентами:</a:t>
            </a:r>
            <a:br>
              <a:rPr lang="ru-RU" sz="2000" dirty="0">
                <a:solidFill>
                  <a:srgbClr val="C00000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4</a:t>
            </a:r>
            <a:r>
              <a:rPr lang="ru-RU" sz="2000" dirty="0" smtClean="0">
                <a:solidFill>
                  <a:schemeClr val="tx1"/>
                </a:solidFill>
              </a:rPr>
              <a:t>. ответственный </a:t>
            </a:r>
            <a:r>
              <a:rPr lang="ru-RU" sz="2000" dirty="0">
                <a:solidFill>
                  <a:schemeClr val="tx1"/>
                </a:solidFill>
              </a:rPr>
              <a:t>за продукт обеспечивает техническую поддержку «здесь и сейчас» при проблемах с регистрацией у клиента в ЛК с мгновенной реакцией на запрос агента.  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5</a:t>
            </a:r>
            <a:r>
              <a:rPr lang="ru-RU" sz="2000" dirty="0" smtClean="0">
                <a:solidFill>
                  <a:schemeClr val="tx1"/>
                </a:solidFill>
              </a:rPr>
              <a:t>. день клиента – каждый агент может обратиться к ответственному с просьбой демонстрации для клиента на примерах работу полиса.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1846"/>
            <a:ext cx="3661420" cy="212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19306" r="20547" b="6805"/>
          <a:stretch/>
        </p:blipFill>
        <p:spPr bwMode="auto">
          <a:xfrm>
            <a:off x="-8519" y="116632"/>
            <a:ext cx="9144000" cy="663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1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Крепим\Клише Т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358999" cy="66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0824" y="6542757"/>
            <a:ext cx="7345512" cy="11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СПАО «</a:t>
            </a:r>
            <a:r>
              <a:rPr lang="ru-RU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РЕСО-Гарантия»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r>
              <a:rPr lang="ru-RU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Лицензии </a:t>
            </a:r>
            <a:r>
              <a:rPr lang="ru-RU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ЦБ РФ ОС №1209-03, ОС №1209-04</a:t>
            </a:r>
            <a:r>
              <a:rPr lang="ru-RU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ОС </a:t>
            </a:r>
            <a:r>
              <a:rPr lang="ru-RU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№1209-05, СИ №1209, СЛ №1209, ПС №1209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0" y="6304026"/>
            <a:ext cx="9144000" cy="4699"/>
          </a:xfrm>
          <a:prstGeom prst="line">
            <a:avLst/>
          </a:prstGeom>
          <a:ln w="28575">
            <a:solidFill>
              <a:srgbClr val="009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382" y="5517232"/>
            <a:ext cx="3673475" cy="89255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  <a:defRPr/>
            </a:pPr>
            <a:r>
              <a:rPr lang="ru-RU" sz="1200" dirty="0">
                <a:solidFill>
                  <a:prstClr val="black"/>
                </a:solidFill>
                <a:latin typeface="Arial" charset="0"/>
                <a:cs typeface="Arial" charset="0"/>
              </a:rPr>
              <a:t>117105, </a:t>
            </a:r>
            <a:r>
              <a:rPr lang="ru-RU" sz="1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г. Оренбург, </a:t>
            </a:r>
            <a:r>
              <a:rPr lang="ru-RU" sz="1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ул. Монтажников, д. 2/1, корпус А , </a:t>
            </a:r>
            <a:r>
              <a:rPr lang="ru-RU" sz="1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тел</a:t>
            </a:r>
            <a:r>
              <a:rPr lang="ru-RU" sz="1200" dirty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r>
              <a:rPr lang="ru-RU" sz="1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8 (3532) 43-06-01.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defRPr/>
            </a:pPr>
            <a:r>
              <a:rPr lang="ru-RU" sz="1200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ru-RU" sz="12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ru-RU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36" name="Группа 35"/>
          <p:cNvGrpSpPr>
            <a:grpSpLocks noChangeAspect="1"/>
          </p:cNvGrpSpPr>
          <p:nvPr/>
        </p:nvGrpSpPr>
        <p:grpSpPr>
          <a:xfrm>
            <a:off x="402280" y="4883527"/>
            <a:ext cx="1452397" cy="418775"/>
            <a:chOff x="323850" y="536575"/>
            <a:chExt cx="2857501" cy="823913"/>
          </a:xfrm>
          <a:solidFill>
            <a:srgbClr val="009639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290638" y="555625"/>
              <a:ext cx="419100" cy="541338"/>
            </a:xfrm>
            <a:custGeom>
              <a:avLst/>
              <a:gdLst>
                <a:gd name="T0" fmla="*/ 513 w 551"/>
                <a:gd name="T1" fmla="*/ 119 h 710"/>
                <a:gd name="T2" fmla="*/ 408 w 551"/>
                <a:gd name="T3" fmla="*/ 31 h 710"/>
                <a:gd name="T4" fmla="*/ 247 w 551"/>
                <a:gd name="T5" fmla="*/ 1 h 710"/>
                <a:gd name="T6" fmla="*/ 0 w 551"/>
                <a:gd name="T7" fmla="*/ 1 h 710"/>
                <a:gd name="T8" fmla="*/ 0 w 551"/>
                <a:gd name="T9" fmla="*/ 710 h 710"/>
                <a:gd name="T10" fmla="*/ 140 w 551"/>
                <a:gd name="T11" fmla="*/ 710 h 710"/>
                <a:gd name="T12" fmla="*/ 140 w 551"/>
                <a:gd name="T13" fmla="*/ 508 h 710"/>
                <a:gd name="T14" fmla="*/ 247 w 551"/>
                <a:gd name="T15" fmla="*/ 508 h 710"/>
                <a:gd name="T16" fmla="*/ 408 w 551"/>
                <a:gd name="T17" fmla="*/ 478 h 710"/>
                <a:gd name="T18" fmla="*/ 513 w 551"/>
                <a:gd name="T19" fmla="*/ 390 h 710"/>
                <a:gd name="T20" fmla="*/ 550 w 551"/>
                <a:gd name="T21" fmla="*/ 255 h 710"/>
                <a:gd name="T22" fmla="*/ 513 w 551"/>
                <a:gd name="T23" fmla="*/ 119 h 710"/>
                <a:gd name="T24" fmla="*/ 408 w 551"/>
                <a:gd name="T25" fmla="*/ 255 h 710"/>
                <a:gd name="T26" fmla="*/ 367 w 551"/>
                <a:gd name="T27" fmla="*/ 353 h 710"/>
                <a:gd name="T28" fmla="*/ 241 w 551"/>
                <a:gd name="T29" fmla="*/ 388 h 710"/>
                <a:gd name="T30" fmla="*/ 140 w 551"/>
                <a:gd name="T31" fmla="*/ 388 h 710"/>
                <a:gd name="T32" fmla="*/ 140 w 551"/>
                <a:gd name="T33" fmla="*/ 121 h 710"/>
                <a:gd name="T34" fmla="*/ 241 w 551"/>
                <a:gd name="T35" fmla="*/ 121 h 710"/>
                <a:gd name="T36" fmla="*/ 367 w 551"/>
                <a:gd name="T37" fmla="*/ 156 h 710"/>
                <a:gd name="T38" fmla="*/ 408 w 551"/>
                <a:gd name="T39" fmla="*/ 25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710">
                  <a:moveTo>
                    <a:pt x="513" y="119"/>
                  </a:moveTo>
                  <a:cubicBezTo>
                    <a:pt x="487" y="80"/>
                    <a:pt x="451" y="49"/>
                    <a:pt x="408" y="31"/>
                  </a:cubicBezTo>
                  <a:cubicBezTo>
                    <a:pt x="357" y="10"/>
                    <a:pt x="302" y="0"/>
                    <a:pt x="247" y="1"/>
                  </a:cubicBezTo>
                  <a:lnTo>
                    <a:pt x="0" y="1"/>
                  </a:lnTo>
                  <a:lnTo>
                    <a:pt x="0" y="710"/>
                  </a:lnTo>
                  <a:lnTo>
                    <a:pt x="140" y="710"/>
                  </a:lnTo>
                  <a:lnTo>
                    <a:pt x="140" y="508"/>
                  </a:lnTo>
                  <a:lnTo>
                    <a:pt x="247" y="508"/>
                  </a:lnTo>
                  <a:cubicBezTo>
                    <a:pt x="302" y="510"/>
                    <a:pt x="357" y="499"/>
                    <a:pt x="408" y="478"/>
                  </a:cubicBezTo>
                  <a:cubicBezTo>
                    <a:pt x="451" y="460"/>
                    <a:pt x="488" y="429"/>
                    <a:pt x="513" y="390"/>
                  </a:cubicBezTo>
                  <a:cubicBezTo>
                    <a:pt x="538" y="349"/>
                    <a:pt x="551" y="302"/>
                    <a:pt x="550" y="255"/>
                  </a:cubicBezTo>
                  <a:cubicBezTo>
                    <a:pt x="551" y="207"/>
                    <a:pt x="538" y="160"/>
                    <a:pt x="513" y="119"/>
                  </a:cubicBezTo>
                  <a:moveTo>
                    <a:pt x="408" y="255"/>
                  </a:moveTo>
                  <a:cubicBezTo>
                    <a:pt x="411" y="292"/>
                    <a:pt x="395" y="329"/>
                    <a:pt x="367" y="353"/>
                  </a:cubicBezTo>
                  <a:cubicBezTo>
                    <a:pt x="338" y="376"/>
                    <a:pt x="296" y="388"/>
                    <a:pt x="241" y="388"/>
                  </a:cubicBezTo>
                  <a:lnTo>
                    <a:pt x="140" y="388"/>
                  </a:lnTo>
                  <a:lnTo>
                    <a:pt x="140" y="121"/>
                  </a:lnTo>
                  <a:lnTo>
                    <a:pt x="241" y="121"/>
                  </a:lnTo>
                  <a:cubicBezTo>
                    <a:pt x="296" y="121"/>
                    <a:pt x="338" y="133"/>
                    <a:pt x="367" y="156"/>
                  </a:cubicBezTo>
                  <a:cubicBezTo>
                    <a:pt x="395" y="180"/>
                    <a:pt x="411" y="217"/>
                    <a:pt x="408" y="25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758950" y="557213"/>
              <a:ext cx="373063" cy="539750"/>
            </a:xfrm>
            <a:custGeom>
              <a:avLst/>
              <a:gdLst>
                <a:gd name="T0" fmla="*/ 141 w 490"/>
                <a:gd name="T1" fmla="*/ 589 h 709"/>
                <a:gd name="T2" fmla="*/ 141 w 490"/>
                <a:gd name="T3" fmla="*/ 408 h 709"/>
                <a:gd name="T4" fmla="*/ 433 w 490"/>
                <a:gd name="T5" fmla="*/ 408 h 709"/>
                <a:gd name="T6" fmla="*/ 433 w 490"/>
                <a:gd name="T7" fmla="*/ 290 h 709"/>
                <a:gd name="T8" fmla="*/ 141 w 490"/>
                <a:gd name="T9" fmla="*/ 290 h 709"/>
                <a:gd name="T10" fmla="*/ 141 w 490"/>
                <a:gd name="T11" fmla="*/ 119 h 709"/>
                <a:gd name="T12" fmla="*/ 476 w 490"/>
                <a:gd name="T13" fmla="*/ 119 h 709"/>
                <a:gd name="T14" fmla="*/ 476 w 490"/>
                <a:gd name="T15" fmla="*/ 0 h 709"/>
                <a:gd name="T16" fmla="*/ 0 w 490"/>
                <a:gd name="T17" fmla="*/ 0 h 709"/>
                <a:gd name="T18" fmla="*/ 0 w 490"/>
                <a:gd name="T19" fmla="*/ 709 h 709"/>
                <a:gd name="T20" fmla="*/ 490 w 490"/>
                <a:gd name="T21" fmla="*/ 709 h 709"/>
                <a:gd name="T22" fmla="*/ 490 w 490"/>
                <a:gd name="T23" fmla="*/ 589 h 709"/>
                <a:gd name="T24" fmla="*/ 141 w 490"/>
                <a:gd name="T25" fmla="*/ 58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709">
                  <a:moveTo>
                    <a:pt x="141" y="589"/>
                  </a:moveTo>
                  <a:lnTo>
                    <a:pt x="141" y="408"/>
                  </a:lnTo>
                  <a:lnTo>
                    <a:pt x="433" y="408"/>
                  </a:lnTo>
                  <a:lnTo>
                    <a:pt x="433" y="290"/>
                  </a:lnTo>
                  <a:lnTo>
                    <a:pt x="141" y="290"/>
                  </a:lnTo>
                  <a:lnTo>
                    <a:pt x="141" y="119"/>
                  </a:lnTo>
                  <a:lnTo>
                    <a:pt x="476" y="119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709"/>
                  </a:lnTo>
                  <a:lnTo>
                    <a:pt x="490" y="709"/>
                  </a:lnTo>
                  <a:lnTo>
                    <a:pt x="490" y="589"/>
                  </a:lnTo>
                  <a:lnTo>
                    <a:pt x="141" y="5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46300" y="549275"/>
              <a:ext cx="458788" cy="555625"/>
            </a:xfrm>
            <a:custGeom>
              <a:avLst/>
              <a:gdLst>
                <a:gd name="T0" fmla="*/ 525 w 602"/>
                <a:gd name="T1" fmla="*/ 563 h 731"/>
                <a:gd name="T2" fmla="*/ 386 w 602"/>
                <a:gd name="T3" fmla="*/ 605 h 731"/>
                <a:gd name="T4" fmla="*/ 260 w 602"/>
                <a:gd name="T5" fmla="*/ 575 h 731"/>
                <a:gd name="T6" fmla="*/ 173 w 602"/>
                <a:gd name="T7" fmla="*/ 489 h 731"/>
                <a:gd name="T8" fmla="*/ 142 w 602"/>
                <a:gd name="T9" fmla="*/ 365 h 731"/>
                <a:gd name="T10" fmla="*/ 173 w 602"/>
                <a:gd name="T11" fmla="*/ 241 h 731"/>
                <a:gd name="T12" fmla="*/ 260 w 602"/>
                <a:gd name="T13" fmla="*/ 156 h 731"/>
                <a:gd name="T14" fmla="*/ 386 w 602"/>
                <a:gd name="T15" fmla="*/ 125 h 731"/>
                <a:gd name="T16" fmla="*/ 516 w 602"/>
                <a:gd name="T17" fmla="*/ 162 h 731"/>
                <a:gd name="T18" fmla="*/ 598 w 602"/>
                <a:gd name="T19" fmla="*/ 64 h 731"/>
                <a:gd name="T20" fmla="*/ 539 w 602"/>
                <a:gd name="T21" fmla="*/ 31 h 731"/>
                <a:gd name="T22" fmla="*/ 380 w 602"/>
                <a:gd name="T23" fmla="*/ 1 h 731"/>
                <a:gd name="T24" fmla="*/ 187 w 602"/>
                <a:gd name="T25" fmla="*/ 48 h 731"/>
                <a:gd name="T26" fmla="*/ 51 w 602"/>
                <a:gd name="T27" fmla="*/ 178 h 731"/>
                <a:gd name="T28" fmla="*/ 1 w 602"/>
                <a:gd name="T29" fmla="*/ 365 h 731"/>
                <a:gd name="T30" fmla="*/ 50 w 602"/>
                <a:gd name="T31" fmla="*/ 553 h 731"/>
                <a:gd name="T32" fmla="*/ 185 w 602"/>
                <a:gd name="T33" fmla="*/ 683 h 731"/>
                <a:gd name="T34" fmla="*/ 379 w 602"/>
                <a:gd name="T35" fmla="*/ 730 h 731"/>
                <a:gd name="T36" fmla="*/ 538 w 602"/>
                <a:gd name="T37" fmla="*/ 699 h 731"/>
                <a:gd name="T38" fmla="*/ 602 w 602"/>
                <a:gd name="T39" fmla="*/ 664 h 731"/>
                <a:gd name="T40" fmla="*/ 525 w 602"/>
                <a:gd name="T41" fmla="*/ 56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2" h="731">
                  <a:moveTo>
                    <a:pt x="525" y="563"/>
                  </a:moveTo>
                  <a:cubicBezTo>
                    <a:pt x="484" y="591"/>
                    <a:pt x="436" y="606"/>
                    <a:pt x="386" y="605"/>
                  </a:cubicBezTo>
                  <a:cubicBezTo>
                    <a:pt x="342" y="606"/>
                    <a:pt x="299" y="595"/>
                    <a:pt x="260" y="575"/>
                  </a:cubicBezTo>
                  <a:cubicBezTo>
                    <a:pt x="224" y="555"/>
                    <a:pt x="194" y="525"/>
                    <a:pt x="173" y="489"/>
                  </a:cubicBezTo>
                  <a:cubicBezTo>
                    <a:pt x="152" y="451"/>
                    <a:pt x="141" y="409"/>
                    <a:pt x="142" y="365"/>
                  </a:cubicBezTo>
                  <a:cubicBezTo>
                    <a:pt x="141" y="322"/>
                    <a:pt x="152" y="279"/>
                    <a:pt x="173" y="241"/>
                  </a:cubicBezTo>
                  <a:cubicBezTo>
                    <a:pt x="194" y="205"/>
                    <a:pt x="224" y="176"/>
                    <a:pt x="260" y="156"/>
                  </a:cubicBezTo>
                  <a:cubicBezTo>
                    <a:pt x="299" y="135"/>
                    <a:pt x="342" y="125"/>
                    <a:pt x="386" y="125"/>
                  </a:cubicBezTo>
                  <a:cubicBezTo>
                    <a:pt x="432" y="125"/>
                    <a:pt x="477" y="138"/>
                    <a:pt x="516" y="162"/>
                  </a:cubicBezTo>
                  <a:lnTo>
                    <a:pt x="598" y="64"/>
                  </a:lnTo>
                  <a:cubicBezTo>
                    <a:pt x="579" y="51"/>
                    <a:pt x="560" y="40"/>
                    <a:pt x="539" y="31"/>
                  </a:cubicBezTo>
                  <a:cubicBezTo>
                    <a:pt x="488" y="11"/>
                    <a:pt x="435" y="0"/>
                    <a:pt x="380" y="1"/>
                  </a:cubicBezTo>
                  <a:cubicBezTo>
                    <a:pt x="313" y="0"/>
                    <a:pt x="246" y="16"/>
                    <a:pt x="187" y="48"/>
                  </a:cubicBezTo>
                  <a:cubicBezTo>
                    <a:pt x="130" y="78"/>
                    <a:pt x="83" y="123"/>
                    <a:pt x="51" y="178"/>
                  </a:cubicBezTo>
                  <a:cubicBezTo>
                    <a:pt x="17" y="235"/>
                    <a:pt x="0" y="300"/>
                    <a:pt x="1" y="365"/>
                  </a:cubicBezTo>
                  <a:cubicBezTo>
                    <a:pt x="0" y="431"/>
                    <a:pt x="17" y="496"/>
                    <a:pt x="50" y="553"/>
                  </a:cubicBezTo>
                  <a:cubicBezTo>
                    <a:pt x="82" y="608"/>
                    <a:pt x="129" y="653"/>
                    <a:pt x="185" y="683"/>
                  </a:cubicBezTo>
                  <a:cubicBezTo>
                    <a:pt x="245" y="714"/>
                    <a:pt x="311" y="731"/>
                    <a:pt x="379" y="730"/>
                  </a:cubicBezTo>
                  <a:cubicBezTo>
                    <a:pt x="433" y="730"/>
                    <a:pt x="488" y="720"/>
                    <a:pt x="538" y="699"/>
                  </a:cubicBezTo>
                  <a:cubicBezTo>
                    <a:pt x="561" y="690"/>
                    <a:pt x="582" y="678"/>
                    <a:pt x="602" y="664"/>
                  </a:cubicBezTo>
                  <a:lnTo>
                    <a:pt x="525" y="5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598738" y="536575"/>
              <a:ext cx="582613" cy="579438"/>
            </a:xfrm>
            <a:custGeom>
              <a:avLst/>
              <a:gdLst>
                <a:gd name="T0" fmla="*/ 714 w 764"/>
                <a:gd name="T1" fmla="*/ 193 h 760"/>
                <a:gd name="T2" fmla="*/ 577 w 764"/>
                <a:gd name="T3" fmla="*/ 63 h 760"/>
                <a:gd name="T4" fmla="*/ 187 w 764"/>
                <a:gd name="T5" fmla="*/ 63 h 760"/>
                <a:gd name="T6" fmla="*/ 50 w 764"/>
                <a:gd name="T7" fmla="*/ 194 h 760"/>
                <a:gd name="T8" fmla="*/ 0 w 764"/>
                <a:gd name="T9" fmla="*/ 380 h 760"/>
                <a:gd name="T10" fmla="*/ 50 w 764"/>
                <a:gd name="T11" fmla="*/ 567 h 760"/>
                <a:gd name="T12" fmla="*/ 187 w 764"/>
                <a:gd name="T13" fmla="*/ 698 h 760"/>
                <a:gd name="T14" fmla="*/ 577 w 764"/>
                <a:gd name="T15" fmla="*/ 698 h 760"/>
                <a:gd name="T16" fmla="*/ 714 w 764"/>
                <a:gd name="T17" fmla="*/ 568 h 760"/>
                <a:gd name="T18" fmla="*/ 764 w 764"/>
                <a:gd name="T19" fmla="*/ 380 h 760"/>
                <a:gd name="T20" fmla="*/ 714 w 764"/>
                <a:gd name="T21" fmla="*/ 193 h 760"/>
                <a:gd name="T22" fmla="*/ 622 w 764"/>
                <a:gd name="T23" fmla="*/ 380 h 760"/>
                <a:gd name="T24" fmla="*/ 591 w 764"/>
                <a:gd name="T25" fmla="*/ 504 h 760"/>
                <a:gd name="T26" fmla="*/ 505 w 764"/>
                <a:gd name="T27" fmla="*/ 590 h 760"/>
                <a:gd name="T28" fmla="*/ 259 w 764"/>
                <a:gd name="T29" fmla="*/ 590 h 760"/>
                <a:gd name="T30" fmla="*/ 173 w 764"/>
                <a:gd name="T31" fmla="*/ 504 h 760"/>
                <a:gd name="T32" fmla="*/ 142 w 764"/>
                <a:gd name="T33" fmla="*/ 380 h 760"/>
                <a:gd name="T34" fmla="*/ 173 w 764"/>
                <a:gd name="T35" fmla="*/ 257 h 760"/>
                <a:gd name="T36" fmla="*/ 259 w 764"/>
                <a:gd name="T37" fmla="*/ 171 h 760"/>
                <a:gd name="T38" fmla="*/ 505 w 764"/>
                <a:gd name="T39" fmla="*/ 171 h 760"/>
                <a:gd name="T40" fmla="*/ 591 w 764"/>
                <a:gd name="T41" fmla="*/ 257 h 760"/>
                <a:gd name="T42" fmla="*/ 622 w 764"/>
                <a:gd name="T43" fmla="*/ 38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4" h="760">
                  <a:moveTo>
                    <a:pt x="714" y="193"/>
                  </a:moveTo>
                  <a:cubicBezTo>
                    <a:pt x="681" y="138"/>
                    <a:pt x="634" y="93"/>
                    <a:pt x="577" y="63"/>
                  </a:cubicBezTo>
                  <a:cubicBezTo>
                    <a:pt x="454" y="0"/>
                    <a:pt x="309" y="0"/>
                    <a:pt x="187" y="63"/>
                  </a:cubicBezTo>
                  <a:cubicBezTo>
                    <a:pt x="130" y="93"/>
                    <a:pt x="83" y="138"/>
                    <a:pt x="50" y="194"/>
                  </a:cubicBezTo>
                  <a:cubicBezTo>
                    <a:pt x="17" y="250"/>
                    <a:pt x="0" y="315"/>
                    <a:pt x="0" y="380"/>
                  </a:cubicBezTo>
                  <a:cubicBezTo>
                    <a:pt x="0" y="446"/>
                    <a:pt x="17" y="511"/>
                    <a:pt x="50" y="567"/>
                  </a:cubicBezTo>
                  <a:cubicBezTo>
                    <a:pt x="83" y="622"/>
                    <a:pt x="130" y="668"/>
                    <a:pt x="187" y="698"/>
                  </a:cubicBezTo>
                  <a:cubicBezTo>
                    <a:pt x="309" y="760"/>
                    <a:pt x="454" y="760"/>
                    <a:pt x="577" y="698"/>
                  </a:cubicBezTo>
                  <a:cubicBezTo>
                    <a:pt x="634" y="668"/>
                    <a:pt x="681" y="623"/>
                    <a:pt x="714" y="568"/>
                  </a:cubicBezTo>
                  <a:cubicBezTo>
                    <a:pt x="747" y="511"/>
                    <a:pt x="764" y="446"/>
                    <a:pt x="764" y="380"/>
                  </a:cubicBezTo>
                  <a:cubicBezTo>
                    <a:pt x="764" y="315"/>
                    <a:pt x="747" y="250"/>
                    <a:pt x="714" y="193"/>
                  </a:cubicBezTo>
                  <a:close/>
                  <a:moveTo>
                    <a:pt x="622" y="380"/>
                  </a:moveTo>
                  <a:cubicBezTo>
                    <a:pt x="622" y="424"/>
                    <a:pt x="612" y="466"/>
                    <a:pt x="591" y="504"/>
                  </a:cubicBezTo>
                  <a:cubicBezTo>
                    <a:pt x="571" y="540"/>
                    <a:pt x="541" y="569"/>
                    <a:pt x="505" y="590"/>
                  </a:cubicBezTo>
                  <a:cubicBezTo>
                    <a:pt x="428" y="630"/>
                    <a:pt x="336" y="630"/>
                    <a:pt x="259" y="590"/>
                  </a:cubicBezTo>
                  <a:cubicBezTo>
                    <a:pt x="223" y="569"/>
                    <a:pt x="193" y="540"/>
                    <a:pt x="173" y="504"/>
                  </a:cubicBezTo>
                  <a:cubicBezTo>
                    <a:pt x="152" y="466"/>
                    <a:pt x="141" y="424"/>
                    <a:pt x="142" y="380"/>
                  </a:cubicBezTo>
                  <a:cubicBezTo>
                    <a:pt x="141" y="337"/>
                    <a:pt x="152" y="295"/>
                    <a:pt x="173" y="257"/>
                  </a:cubicBezTo>
                  <a:cubicBezTo>
                    <a:pt x="193" y="221"/>
                    <a:pt x="223" y="191"/>
                    <a:pt x="259" y="171"/>
                  </a:cubicBezTo>
                  <a:cubicBezTo>
                    <a:pt x="336" y="130"/>
                    <a:pt x="428" y="130"/>
                    <a:pt x="505" y="171"/>
                  </a:cubicBezTo>
                  <a:cubicBezTo>
                    <a:pt x="541" y="191"/>
                    <a:pt x="571" y="221"/>
                    <a:pt x="591" y="257"/>
                  </a:cubicBezTo>
                  <a:cubicBezTo>
                    <a:pt x="612" y="295"/>
                    <a:pt x="622" y="337"/>
                    <a:pt x="622" y="38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290638" y="1238250"/>
              <a:ext cx="88900" cy="122238"/>
            </a:xfrm>
            <a:custGeom>
              <a:avLst/>
              <a:gdLst>
                <a:gd name="T0" fmla="*/ 118 w 118"/>
                <a:gd name="T1" fmla="*/ 37 h 162"/>
                <a:gd name="T2" fmla="*/ 45 w 118"/>
                <a:gd name="T3" fmla="*/ 37 h 162"/>
                <a:gd name="T4" fmla="*/ 45 w 118"/>
                <a:gd name="T5" fmla="*/ 162 h 162"/>
                <a:gd name="T6" fmla="*/ 0 w 118"/>
                <a:gd name="T7" fmla="*/ 162 h 162"/>
                <a:gd name="T8" fmla="*/ 0 w 118"/>
                <a:gd name="T9" fmla="*/ 0 h 162"/>
                <a:gd name="T10" fmla="*/ 118 w 118"/>
                <a:gd name="T11" fmla="*/ 0 h 162"/>
                <a:gd name="T12" fmla="*/ 118 w 118"/>
                <a:gd name="T13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62">
                  <a:moveTo>
                    <a:pt x="118" y="37"/>
                  </a:moveTo>
                  <a:lnTo>
                    <a:pt x="45" y="37"/>
                  </a:lnTo>
                  <a:lnTo>
                    <a:pt x="45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auto">
            <a:xfrm>
              <a:off x="1497013" y="1238250"/>
              <a:ext cx="142875" cy="122238"/>
            </a:xfrm>
            <a:custGeom>
              <a:avLst/>
              <a:gdLst>
                <a:gd name="T0" fmla="*/ 128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1 w 188"/>
                <a:gd name="T9" fmla="*/ 0 h 161"/>
                <a:gd name="T10" fmla="*/ 116 w 188"/>
                <a:gd name="T11" fmla="*/ 0 h 161"/>
                <a:gd name="T12" fmla="*/ 188 w 188"/>
                <a:gd name="T13" fmla="*/ 161 h 161"/>
                <a:gd name="T14" fmla="*/ 140 w 188"/>
                <a:gd name="T15" fmla="*/ 161 h 161"/>
                <a:gd name="T16" fmla="*/ 128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3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8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88" y="161"/>
                  </a:lnTo>
                  <a:lnTo>
                    <a:pt x="140" y="161"/>
                  </a:lnTo>
                  <a:lnTo>
                    <a:pt x="128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3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1768475" y="1238250"/>
              <a:ext cx="114300" cy="122238"/>
            </a:xfrm>
            <a:custGeom>
              <a:avLst/>
              <a:gdLst>
                <a:gd name="T0" fmla="*/ 112 w 149"/>
                <a:gd name="T1" fmla="*/ 7 h 161"/>
                <a:gd name="T2" fmla="*/ 137 w 149"/>
                <a:gd name="T3" fmla="*/ 28 h 161"/>
                <a:gd name="T4" fmla="*/ 137 w 149"/>
                <a:gd name="T5" fmla="*/ 92 h 161"/>
                <a:gd name="T6" fmla="*/ 112 w 149"/>
                <a:gd name="T7" fmla="*/ 112 h 161"/>
                <a:gd name="T8" fmla="*/ 74 w 149"/>
                <a:gd name="T9" fmla="*/ 120 h 161"/>
                <a:gd name="T10" fmla="*/ 46 w 149"/>
                <a:gd name="T11" fmla="*/ 120 h 161"/>
                <a:gd name="T12" fmla="*/ 46 w 149"/>
                <a:gd name="T13" fmla="*/ 161 h 161"/>
                <a:gd name="T14" fmla="*/ 0 w 149"/>
                <a:gd name="T15" fmla="*/ 161 h 161"/>
                <a:gd name="T16" fmla="*/ 0 w 149"/>
                <a:gd name="T17" fmla="*/ 0 h 161"/>
                <a:gd name="T18" fmla="*/ 74 w 149"/>
                <a:gd name="T19" fmla="*/ 0 h 161"/>
                <a:gd name="T20" fmla="*/ 112 w 149"/>
                <a:gd name="T21" fmla="*/ 7 h 161"/>
                <a:gd name="T22" fmla="*/ 93 w 149"/>
                <a:gd name="T23" fmla="*/ 77 h 161"/>
                <a:gd name="T24" fmla="*/ 100 w 149"/>
                <a:gd name="T25" fmla="*/ 61 h 161"/>
                <a:gd name="T26" fmla="*/ 93 w 149"/>
                <a:gd name="T27" fmla="*/ 43 h 161"/>
                <a:gd name="T28" fmla="*/ 72 w 149"/>
                <a:gd name="T29" fmla="*/ 37 h 161"/>
                <a:gd name="T30" fmla="*/ 46 w 149"/>
                <a:gd name="T31" fmla="*/ 37 h 161"/>
                <a:gd name="T32" fmla="*/ 46 w 149"/>
                <a:gd name="T33" fmla="*/ 84 h 161"/>
                <a:gd name="T34" fmla="*/ 71 w 149"/>
                <a:gd name="T35" fmla="*/ 84 h 161"/>
                <a:gd name="T36" fmla="*/ 92 w 149"/>
                <a:gd name="T3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61">
                  <a:moveTo>
                    <a:pt x="112" y="7"/>
                  </a:moveTo>
                  <a:cubicBezTo>
                    <a:pt x="122" y="11"/>
                    <a:pt x="131" y="19"/>
                    <a:pt x="137" y="28"/>
                  </a:cubicBezTo>
                  <a:cubicBezTo>
                    <a:pt x="149" y="48"/>
                    <a:pt x="149" y="72"/>
                    <a:pt x="137" y="92"/>
                  </a:cubicBezTo>
                  <a:cubicBezTo>
                    <a:pt x="131" y="101"/>
                    <a:pt x="122" y="108"/>
                    <a:pt x="112" y="112"/>
                  </a:cubicBezTo>
                  <a:cubicBezTo>
                    <a:pt x="100" y="117"/>
                    <a:pt x="87" y="120"/>
                    <a:pt x="74" y="120"/>
                  </a:cubicBezTo>
                  <a:lnTo>
                    <a:pt x="46" y="120"/>
                  </a:lnTo>
                  <a:lnTo>
                    <a:pt x="46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87" y="0"/>
                    <a:pt x="100" y="2"/>
                    <a:pt x="112" y="7"/>
                  </a:cubicBezTo>
                  <a:moveTo>
                    <a:pt x="93" y="77"/>
                  </a:moveTo>
                  <a:cubicBezTo>
                    <a:pt x="97" y="73"/>
                    <a:pt x="100" y="67"/>
                    <a:pt x="100" y="61"/>
                  </a:cubicBezTo>
                  <a:cubicBezTo>
                    <a:pt x="100" y="54"/>
                    <a:pt x="98" y="47"/>
                    <a:pt x="93" y="43"/>
                  </a:cubicBezTo>
                  <a:cubicBezTo>
                    <a:pt x="87" y="38"/>
                    <a:pt x="79" y="36"/>
                    <a:pt x="72" y="37"/>
                  </a:cubicBezTo>
                  <a:lnTo>
                    <a:pt x="46" y="37"/>
                  </a:lnTo>
                  <a:lnTo>
                    <a:pt x="46" y="84"/>
                  </a:lnTo>
                  <a:lnTo>
                    <a:pt x="71" y="84"/>
                  </a:lnTo>
                  <a:cubicBezTo>
                    <a:pt x="78" y="85"/>
                    <a:pt x="86" y="82"/>
                    <a:pt x="92" y="78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2001838" y="1238250"/>
              <a:ext cx="144463" cy="122238"/>
            </a:xfrm>
            <a:custGeom>
              <a:avLst/>
              <a:gdLst>
                <a:gd name="T0" fmla="*/ 127 w 188"/>
                <a:gd name="T1" fmla="*/ 129 h 161"/>
                <a:gd name="T2" fmla="*/ 59 w 188"/>
                <a:gd name="T3" fmla="*/ 129 h 161"/>
                <a:gd name="T4" fmla="*/ 47 w 188"/>
                <a:gd name="T5" fmla="*/ 161 h 161"/>
                <a:gd name="T6" fmla="*/ 0 w 188"/>
                <a:gd name="T7" fmla="*/ 161 h 161"/>
                <a:gd name="T8" fmla="*/ 72 w 188"/>
                <a:gd name="T9" fmla="*/ 0 h 161"/>
                <a:gd name="T10" fmla="*/ 117 w 188"/>
                <a:gd name="T11" fmla="*/ 0 h 161"/>
                <a:gd name="T12" fmla="*/ 188 w 188"/>
                <a:gd name="T13" fmla="*/ 161 h 161"/>
                <a:gd name="T14" fmla="*/ 141 w 188"/>
                <a:gd name="T15" fmla="*/ 161 h 161"/>
                <a:gd name="T16" fmla="*/ 127 w 188"/>
                <a:gd name="T17" fmla="*/ 129 h 161"/>
                <a:gd name="T18" fmla="*/ 114 w 188"/>
                <a:gd name="T19" fmla="*/ 96 h 161"/>
                <a:gd name="T20" fmla="*/ 93 w 188"/>
                <a:gd name="T21" fmla="*/ 45 h 161"/>
                <a:gd name="T22" fmla="*/ 72 w 188"/>
                <a:gd name="T23" fmla="*/ 97 h 161"/>
                <a:gd name="T24" fmla="*/ 114 w 188"/>
                <a:gd name="T25" fmla="*/ 9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27" y="129"/>
                  </a:moveTo>
                  <a:lnTo>
                    <a:pt x="59" y="129"/>
                  </a:lnTo>
                  <a:lnTo>
                    <a:pt x="47" y="161"/>
                  </a:lnTo>
                  <a:lnTo>
                    <a:pt x="0" y="161"/>
                  </a:lnTo>
                  <a:lnTo>
                    <a:pt x="72" y="0"/>
                  </a:lnTo>
                  <a:lnTo>
                    <a:pt x="117" y="0"/>
                  </a:lnTo>
                  <a:lnTo>
                    <a:pt x="188" y="161"/>
                  </a:lnTo>
                  <a:lnTo>
                    <a:pt x="141" y="161"/>
                  </a:lnTo>
                  <a:lnTo>
                    <a:pt x="127" y="129"/>
                  </a:lnTo>
                  <a:close/>
                  <a:moveTo>
                    <a:pt x="114" y="96"/>
                  </a:moveTo>
                  <a:lnTo>
                    <a:pt x="93" y="45"/>
                  </a:lnTo>
                  <a:lnTo>
                    <a:pt x="72" y="97"/>
                  </a:lnTo>
                  <a:lnTo>
                    <a:pt x="114" y="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2287588" y="1238250"/>
              <a:ext cx="117475" cy="122238"/>
            </a:xfrm>
            <a:custGeom>
              <a:avLst/>
              <a:gdLst>
                <a:gd name="T0" fmla="*/ 154 w 154"/>
                <a:gd name="T1" fmla="*/ 0 h 162"/>
                <a:gd name="T2" fmla="*/ 154 w 154"/>
                <a:gd name="T3" fmla="*/ 162 h 162"/>
                <a:gd name="T4" fmla="*/ 108 w 154"/>
                <a:gd name="T5" fmla="*/ 162 h 162"/>
                <a:gd name="T6" fmla="*/ 108 w 154"/>
                <a:gd name="T7" fmla="*/ 99 h 162"/>
                <a:gd name="T8" fmla="*/ 46 w 154"/>
                <a:gd name="T9" fmla="*/ 99 h 162"/>
                <a:gd name="T10" fmla="*/ 46 w 154"/>
                <a:gd name="T11" fmla="*/ 162 h 162"/>
                <a:gd name="T12" fmla="*/ 0 w 154"/>
                <a:gd name="T13" fmla="*/ 162 h 162"/>
                <a:gd name="T14" fmla="*/ 0 w 154"/>
                <a:gd name="T15" fmla="*/ 0 h 162"/>
                <a:gd name="T16" fmla="*/ 46 w 154"/>
                <a:gd name="T17" fmla="*/ 0 h 162"/>
                <a:gd name="T18" fmla="*/ 46 w 154"/>
                <a:gd name="T19" fmla="*/ 61 h 162"/>
                <a:gd name="T20" fmla="*/ 108 w 154"/>
                <a:gd name="T21" fmla="*/ 61 h 162"/>
                <a:gd name="T22" fmla="*/ 108 w 154"/>
                <a:gd name="T23" fmla="*/ 0 h 162"/>
                <a:gd name="T24" fmla="*/ 154 w 154"/>
                <a:gd name="T2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62">
                  <a:moveTo>
                    <a:pt x="154" y="0"/>
                  </a:moveTo>
                  <a:lnTo>
                    <a:pt x="154" y="162"/>
                  </a:lnTo>
                  <a:lnTo>
                    <a:pt x="108" y="162"/>
                  </a:lnTo>
                  <a:lnTo>
                    <a:pt x="108" y="99"/>
                  </a:lnTo>
                  <a:lnTo>
                    <a:pt x="46" y="99"/>
                  </a:lnTo>
                  <a:lnTo>
                    <a:pt x="46" y="162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61"/>
                  </a:lnTo>
                  <a:lnTo>
                    <a:pt x="108" y="61"/>
                  </a:lnTo>
                  <a:lnTo>
                    <a:pt x="108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2547938" y="1238250"/>
              <a:ext cx="109538" cy="122238"/>
            </a:xfrm>
            <a:custGeom>
              <a:avLst/>
              <a:gdLst>
                <a:gd name="T0" fmla="*/ 145 w 145"/>
                <a:gd name="T1" fmla="*/ 37 h 162"/>
                <a:gd name="T2" fmla="*/ 95 w 145"/>
                <a:gd name="T3" fmla="*/ 37 h 162"/>
                <a:gd name="T4" fmla="*/ 95 w 145"/>
                <a:gd name="T5" fmla="*/ 162 h 162"/>
                <a:gd name="T6" fmla="*/ 50 w 145"/>
                <a:gd name="T7" fmla="*/ 162 h 162"/>
                <a:gd name="T8" fmla="*/ 50 w 145"/>
                <a:gd name="T9" fmla="*/ 37 h 162"/>
                <a:gd name="T10" fmla="*/ 0 w 145"/>
                <a:gd name="T11" fmla="*/ 37 h 162"/>
                <a:gd name="T12" fmla="*/ 0 w 145"/>
                <a:gd name="T13" fmla="*/ 0 h 162"/>
                <a:gd name="T14" fmla="*/ 145 w 145"/>
                <a:gd name="T15" fmla="*/ 0 h 162"/>
                <a:gd name="T16" fmla="*/ 145 w 145"/>
                <a:gd name="T17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45" y="37"/>
                  </a:moveTo>
                  <a:lnTo>
                    <a:pt x="95" y="37"/>
                  </a:lnTo>
                  <a:lnTo>
                    <a:pt x="95" y="162"/>
                  </a:lnTo>
                  <a:lnTo>
                    <a:pt x="50" y="162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2794000" y="1238250"/>
              <a:ext cx="117475" cy="122238"/>
            </a:xfrm>
            <a:custGeom>
              <a:avLst/>
              <a:gdLst>
                <a:gd name="T0" fmla="*/ 0 w 155"/>
                <a:gd name="T1" fmla="*/ 0 h 162"/>
                <a:gd name="T2" fmla="*/ 45 w 155"/>
                <a:gd name="T3" fmla="*/ 0 h 162"/>
                <a:gd name="T4" fmla="*/ 45 w 155"/>
                <a:gd name="T5" fmla="*/ 95 h 162"/>
                <a:gd name="T6" fmla="*/ 112 w 155"/>
                <a:gd name="T7" fmla="*/ 0 h 162"/>
                <a:gd name="T8" fmla="*/ 155 w 155"/>
                <a:gd name="T9" fmla="*/ 0 h 162"/>
                <a:gd name="T10" fmla="*/ 155 w 155"/>
                <a:gd name="T11" fmla="*/ 162 h 162"/>
                <a:gd name="T12" fmla="*/ 110 w 155"/>
                <a:gd name="T13" fmla="*/ 162 h 162"/>
                <a:gd name="T14" fmla="*/ 110 w 155"/>
                <a:gd name="T15" fmla="*/ 67 h 162"/>
                <a:gd name="T16" fmla="*/ 43 w 155"/>
                <a:gd name="T17" fmla="*/ 162 h 162"/>
                <a:gd name="T18" fmla="*/ 0 w 155"/>
                <a:gd name="T19" fmla="*/ 162 h 162"/>
                <a:gd name="T20" fmla="*/ 0 w 155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lnTo>
                    <a:pt x="45" y="0"/>
                  </a:lnTo>
                  <a:lnTo>
                    <a:pt x="45" y="95"/>
                  </a:lnTo>
                  <a:lnTo>
                    <a:pt x="112" y="0"/>
                  </a:lnTo>
                  <a:lnTo>
                    <a:pt x="155" y="0"/>
                  </a:lnTo>
                  <a:lnTo>
                    <a:pt x="155" y="162"/>
                  </a:lnTo>
                  <a:lnTo>
                    <a:pt x="110" y="162"/>
                  </a:lnTo>
                  <a:lnTo>
                    <a:pt x="110" y="67"/>
                  </a:lnTo>
                  <a:lnTo>
                    <a:pt x="43" y="162"/>
                  </a:lnTo>
                  <a:lnTo>
                    <a:pt x="0" y="1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3028950" y="1238250"/>
              <a:ext cx="112713" cy="122238"/>
            </a:xfrm>
            <a:custGeom>
              <a:avLst/>
              <a:gdLst>
                <a:gd name="T0" fmla="*/ 146 w 146"/>
                <a:gd name="T1" fmla="*/ 0 h 162"/>
                <a:gd name="T2" fmla="*/ 146 w 146"/>
                <a:gd name="T3" fmla="*/ 162 h 162"/>
                <a:gd name="T4" fmla="*/ 101 w 146"/>
                <a:gd name="T5" fmla="*/ 162 h 162"/>
                <a:gd name="T6" fmla="*/ 101 w 146"/>
                <a:gd name="T7" fmla="*/ 121 h 162"/>
                <a:gd name="T8" fmla="*/ 76 w 146"/>
                <a:gd name="T9" fmla="*/ 121 h 162"/>
                <a:gd name="T10" fmla="*/ 49 w 146"/>
                <a:gd name="T11" fmla="*/ 162 h 162"/>
                <a:gd name="T12" fmla="*/ 1 w 146"/>
                <a:gd name="T13" fmla="*/ 162 h 162"/>
                <a:gd name="T14" fmla="*/ 34 w 146"/>
                <a:gd name="T15" fmla="*/ 115 h 162"/>
                <a:gd name="T16" fmla="*/ 9 w 146"/>
                <a:gd name="T17" fmla="*/ 95 h 162"/>
                <a:gd name="T18" fmla="*/ 1 w 146"/>
                <a:gd name="T19" fmla="*/ 62 h 162"/>
                <a:gd name="T20" fmla="*/ 10 w 146"/>
                <a:gd name="T21" fmla="*/ 29 h 162"/>
                <a:gd name="T22" fmla="*/ 35 w 146"/>
                <a:gd name="T23" fmla="*/ 8 h 162"/>
                <a:gd name="T24" fmla="*/ 73 w 146"/>
                <a:gd name="T25" fmla="*/ 0 h 162"/>
                <a:gd name="T26" fmla="*/ 146 w 146"/>
                <a:gd name="T27" fmla="*/ 0 h 162"/>
                <a:gd name="T28" fmla="*/ 47 w 146"/>
                <a:gd name="T29" fmla="*/ 61 h 162"/>
                <a:gd name="T30" fmla="*/ 54 w 146"/>
                <a:gd name="T31" fmla="*/ 80 h 162"/>
                <a:gd name="T32" fmla="*/ 74 w 146"/>
                <a:gd name="T33" fmla="*/ 86 h 162"/>
                <a:gd name="T34" fmla="*/ 101 w 146"/>
                <a:gd name="T35" fmla="*/ 86 h 162"/>
                <a:gd name="T36" fmla="*/ 101 w 146"/>
                <a:gd name="T37" fmla="*/ 36 h 162"/>
                <a:gd name="T38" fmla="*/ 74 w 146"/>
                <a:gd name="T39" fmla="*/ 36 h 162"/>
                <a:gd name="T40" fmla="*/ 47 w 146"/>
                <a:gd name="T41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62">
                  <a:moveTo>
                    <a:pt x="146" y="0"/>
                  </a:moveTo>
                  <a:lnTo>
                    <a:pt x="146" y="162"/>
                  </a:lnTo>
                  <a:lnTo>
                    <a:pt x="101" y="162"/>
                  </a:lnTo>
                  <a:lnTo>
                    <a:pt x="101" y="121"/>
                  </a:lnTo>
                  <a:lnTo>
                    <a:pt x="76" y="121"/>
                  </a:lnTo>
                  <a:lnTo>
                    <a:pt x="49" y="162"/>
                  </a:lnTo>
                  <a:lnTo>
                    <a:pt x="1" y="162"/>
                  </a:lnTo>
                  <a:lnTo>
                    <a:pt x="34" y="115"/>
                  </a:lnTo>
                  <a:cubicBezTo>
                    <a:pt x="24" y="111"/>
                    <a:pt x="15" y="104"/>
                    <a:pt x="9" y="95"/>
                  </a:cubicBezTo>
                  <a:cubicBezTo>
                    <a:pt x="4" y="85"/>
                    <a:pt x="1" y="74"/>
                    <a:pt x="1" y="62"/>
                  </a:cubicBezTo>
                  <a:cubicBezTo>
                    <a:pt x="0" y="51"/>
                    <a:pt x="4" y="39"/>
                    <a:pt x="10" y="29"/>
                  </a:cubicBezTo>
                  <a:cubicBezTo>
                    <a:pt x="16" y="20"/>
                    <a:pt x="24" y="12"/>
                    <a:pt x="35" y="8"/>
                  </a:cubicBezTo>
                  <a:cubicBezTo>
                    <a:pt x="47" y="3"/>
                    <a:pt x="60" y="0"/>
                    <a:pt x="73" y="0"/>
                  </a:cubicBezTo>
                  <a:lnTo>
                    <a:pt x="146" y="0"/>
                  </a:lnTo>
                  <a:close/>
                  <a:moveTo>
                    <a:pt x="47" y="61"/>
                  </a:moveTo>
                  <a:cubicBezTo>
                    <a:pt x="47" y="68"/>
                    <a:pt x="49" y="75"/>
                    <a:pt x="54" y="80"/>
                  </a:cubicBezTo>
                  <a:cubicBezTo>
                    <a:pt x="60" y="84"/>
                    <a:pt x="67" y="86"/>
                    <a:pt x="74" y="86"/>
                  </a:cubicBezTo>
                  <a:lnTo>
                    <a:pt x="101" y="86"/>
                  </a:lnTo>
                  <a:lnTo>
                    <a:pt x="101" y="36"/>
                  </a:lnTo>
                  <a:lnTo>
                    <a:pt x="74" y="36"/>
                  </a:lnTo>
                  <a:cubicBezTo>
                    <a:pt x="56" y="36"/>
                    <a:pt x="47" y="44"/>
                    <a:pt x="47" y="6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Freeform 18"/>
            <p:cNvSpPr>
              <a:spLocks noEditPoints="1"/>
            </p:cNvSpPr>
            <p:nvPr/>
          </p:nvSpPr>
          <p:spPr bwMode="auto">
            <a:xfrm>
              <a:off x="323850" y="555625"/>
              <a:ext cx="804863" cy="804863"/>
            </a:xfrm>
            <a:custGeom>
              <a:avLst/>
              <a:gdLst>
                <a:gd name="T0" fmla="*/ 1057 w 1057"/>
                <a:gd name="T1" fmla="*/ 713 h 1056"/>
                <a:gd name="T2" fmla="*/ 1049 w 1057"/>
                <a:gd name="T3" fmla="*/ 648 h 1056"/>
                <a:gd name="T4" fmla="*/ 934 w 1057"/>
                <a:gd name="T5" fmla="*/ 346 h 1056"/>
                <a:gd name="T6" fmla="*/ 714 w 1057"/>
                <a:gd name="T7" fmla="*/ 188 h 1056"/>
                <a:gd name="T8" fmla="*/ 714 w 1057"/>
                <a:gd name="T9" fmla="*/ 0 h 1056"/>
                <a:gd name="T10" fmla="*/ 649 w 1057"/>
                <a:gd name="T11" fmla="*/ 8 h 1056"/>
                <a:gd name="T12" fmla="*/ 347 w 1057"/>
                <a:gd name="T13" fmla="*/ 124 h 1056"/>
                <a:gd name="T14" fmla="*/ 188 w 1057"/>
                <a:gd name="T15" fmla="*/ 344 h 1056"/>
                <a:gd name="T16" fmla="*/ 0 w 1057"/>
                <a:gd name="T17" fmla="*/ 344 h 1056"/>
                <a:gd name="T18" fmla="*/ 8 w 1057"/>
                <a:gd name="T19" fmla="*/ 408 h 1056"/>
                <a:gd name="T20" fmla="*/ 125 w 1057"/>
                <a:gd name="T21" fmla="*/ 710 h 1056"/>
                <a:gd name="T22" fmla="*/ 344 w 1057"/>
                <a:gd name="T23" fmla="*/ 868 h 1056"/>
                <a:gd name="T24" fmla="*/ 344 w 1057"/>
                <a:gd name="T25" fmla="*/ 1056 h 1056"/>
                <a:gd name="T26" fmla="*/ 409 w 1057"/>
                <a:gd name="T27" fmla="*/ 1049 h 1056"/>
                <a:gd name="T28" fmla="*/ 711 w 1057"/>
                <a:gd name="T29" fmla="*/ 933 h 1056"/>
                <a:gd name="T30" fmla="*/ 870 w 1057"/>
                <a:gd name="T31" fmla="*/ 713 h 1056"/>
                <a:gd name="T32" fmla="*/ 1057 w 1057"/>
                <a:gd name="T33" fmla="*/ 713 h 1056"/>
                <a:gd name="T34" fmla="*/ 638 w 1057"/>
                <a:gd name="T35" fmla="*/ 841 h 1056"/>
                <a:gd name="T36" fmla="*/ 460 w 1057"/>
                <a:gd name="T37" fmla="*/ 922 h 1056"/>
                <a:gd name="T38" fmla="*/ 460 w 1057"/>
                <a:gd name="T39" fmla="*/ 536 h 1056"/>
                <a:gd name="T40" fmla="*/ 343 w 1057"/>
                <a:gd name="T41" fmla="*/ 536 h 1056"/>
                <a:gd name="T42" fmla="*/ 343 w 1057"/>
                <a:gd name="T43" fmla="*/ 741 h 1056"/>
                <a:gd name="T44" fmla="*/ 215 w 1057"/>
                <a:gd name="T45" fmla="*/ 638 h 1056"/>
                <a:gd name="T46" fmla="*/ 135 w 1057"/>
                <a:gd name="T47" fmla="*/ 460 h 1056"/>
                <a:gd name="T48" fmla="*/ 521 w 1057"/>
                <a:gd name="T49" fmla="*/ 460 h 1056"/>
                <a:gd name="T50" fmla="*/ 521 w 1057"/>
                <a:gd name="T51" fmla="*/ 343 h 1056"/>
                <a:gd name="T52" fmla="*/ 315 w 1057"/>
                <a:gd name="T53" fmla="*/ 343 h 1056"/>
                <a:gd name="T54" fmla="*/ 418 w 1057"/>
                <a:gd name="T55" fmla="*/ 215 h 1056"/>
                <a:gd name="T56" fmla="*/ 597 w 1057"/>
                <a:gd name="T57" fmla="*/ 134 h 1056"/>
                <a:gd name="T58" fmla="*/ 597 w 1057"/>
                <a:gd name="T59" fmla="*/ 526 h 1056"/>
                <a:gd name="T60" fmla="*/ 714 w 1057"/>
                <a:gd name="T61" fmla="*/ 526 h 1056"/>
                <a:gd name="T62" fmla="*/ 714 w 1057"/>
                <a:gd name="T63" fmla="*/ 315 h 1056"/>
                <a:gd name="T64" fmla="*/ 842 w 1057"/>
                <a:gd name="T65" fmla="*/ 418 h 1056"/>
                <a:gd name="T66" fmla="*/ 923 w 1057"/>
                <a:gd name="T67" fmla="*/ 597 h 1056"/>
                <a:gd name="T68" fmla="*/ 539 w 1057"/>
                <a:gd name="T69" fmla="*/ 597 h 1056"/>
                <a:gd name="T70" fmla="*/ 539 w 1057"/>
                <a:gd name="T71" fmla="*/ 714 h 1056"/>
                <a:gd name="T72" fmla="*/ 742 w 1057"/>
                <a:gd name="T73" fmla="*/ 714 h 1056"/>
                <a:gd name="T74" fmla="*/ 638 w 1057"/>
                <a:gd name="T75" fmla="*/ 841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7" h="1056">
                  <a:moveTo>
                    <a:pt x="1057" y="713"/>
                  </a:moveTo>
                  <a:lnTo>
                    <a:pt x="1049" y="648"/>
                  </a:lnTo>
                  <a:cubicBezTo>
                    <a:pt x="1034" y="524"/>
                    <a:pt x="995" y="424"/>
                    <a:pt x="934" y="346"/>
                  </a:cubicBezTo>
                  <a:cubicBezTo>
                    <a:pt x="876" y="275"/>
                    <a:pt x="800" y="220"/>
                    <a:pt x="714" y="188"/>
                  </a:cubicBezTo>
                  <a:lnTo>
                    <a:pt x="714" y="0"/>
                  </a:lnTo>
                  <a:lnTo>
                    <a:pt x="649" y="8"/>
                  </a:lnTo>
                  <a:cubicBezTo>
                    <a:pt x="525" y="23"/>
                    <a:pt x="425" y="62"/>
                    <a:pt x="347" y="124"/>
                  </a:cubicBezTo>
                  <a:cubicBezTo>
                    <a:pt x="275" y="182"/>
                    <a:pt x="220" y="258"/>
                    <a:pt x="188" y="344"/>
                  </a:cubicBezTo>
                  <a:lnTo>
                    <a:pt x="0" y="344"/>
                  </a:lnTo>
                  <a:lnTo>
                    <a:pt x="8" y="408"/>
                  </a:lnTo>
                  <a:cubicBezTo>
                    <a:pt x="23" y="531"/>
                    <a:pt x="62" y="631"/>
                    <a:pt x="125" y="710"/>
                  </a:cubicBezTo>
                  <a:cubicBezTo>
                    <a:pt x="182" y="781"/>
                    <a:pt x="258" y="836"/>
                    <a:pt x="344" y="868"/>
                  </a:cubicBezTo>
                  <a:lnTo>
                    <a:pt x="344" y="1056"/>
                  </a:lnTo>
                  <a:lnTo>
                    <a:pt x="409" y="1049"/>
                  </a:lnTo>
                  <a:cubicBezTo>
                    <a:pt x="533" y="1034"/>
                    <a:pt x="633" y="995"/>
                    <a:pt x="711" y="933"/>
                  </a:cubicBezTo>
                  <a:cubicBezTo>
                    <a:pt x="783" y="875"/>
                    <a:pt x="838" y="800"/>
                    <a:pt x="870" y="713"/>
                  </a:cubicBezTo>
                  <a:lnTo>
                    <a:pt x="1057" y="713"/>
                  </a:lnTo>
                  <a:close/>
                  <a:moveTo>
                    <a:pt x="638" y="841"/>
                  </a:moveTo>
                  <a:cubicBezTo>
                    <a:pt x="586" y="881"/>
                    <a:pt x="525" y="909"/>
                    <a:pt x="460" y="922"/>
                  </a:cubicBezTo>
                  <a:lnTo>
                    <a:pt x="460" y="536"/>
                  </a:lnTo>
                  <a:lnTo>
                    <a:pt x="343" y="536"/>
                  </a:lnTo>
                  <a:lnTo>
                    <a:pt x="343" y="741"/>
                  </a:lnTo>
                  <a:cubicBezTo>
                    <a:pt x="293" y="716"/>
                    <a:pt x="250" y="681"/>
                    <a:pt x="215" y="638"/>
                  </a:cubicBezTo>
                  <a:cubicBezTo>
                    <a:pt x="175" y="585"/>
                    <a:pt x="148" y="524"/>
                    <a:pt x="135" y="460"/>
                  </a:cubicBezTo>
                  <a:lnTo>
                    <a:pt x="521" y="460"/>
                  </a:lnTo>
                  <a:lnTo>
                    <a:pt x="521" y="343"/>
                  </a:lnTo>
                  <a:lnTo>
                    <a:pt x="315" y="343"/>
                  </a:lnTo>
                  <a:cubicBezTo>
                    <a:pt x="340" y="293"/>
                    <a:pt x="375" y="250"/>
                    <a:pt x="418" y="215"/>
                  </a:cubicBezTo>
                  <a:cubicBezTo>
                    <a:pt x="471" y="175"/>
                    <a:pt x="532" y="147"/>
                    <a:pt x="597" y="134"/>
                  </a:cubicBezTo>
                  <a:lnTo>
                    <a:pt x="597" y="526"/>
                  </a:lnTo>
                  <a:lnTo>
                    <a:pt x="714" y="526"/>
                  </a:lnTo>
                  <a:lnTo>
                    <a:pt x="714" y="315"/>
                  </a:lnTo>
                  <a:cubicBezTo>
                    <a:pt x="763" y="340"/>
                    <a:pt x="807" y="375"/>
                    <a:pt x="842" y="418"/>
                  </a:cubicBezTo>
                  <a:cubicBezTo>
                    <a:pt x="882" y="471"/>
                    <a:pt x="909" y="532"/>
                    <a:pt x="923" y="597"/>
                  </a:cubicBezTo>
                  <a:lnTo>
                    <a:pt x="539" y="597"/>
                  </a:lnTo>
                  <a:lnTo>
                    <a:pt x="539" y="714"/>
                  </a:lnTo>
                  <a:lnTo>
                    <a:pt x="742" y="714"/>
                  </a:lnTo>
                  <a:cubicBezTo>
                    <a:pt x="717" y="763"/>
                    <a:pt x="682" y="806"/>
                    <a:pt x="638" y="8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9" name="Picture 2" descr="\\fs4\Corporate Data2\Отдел маркетинга\ВИЗУАЛИЗАЦИЯ\ФОТО-БАНК\ФОТО Здания РЕСО\Флаги\Флаги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08" y="612794"/>
            <a:ext cx="4244828" cy="6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81907"/>
            <a:ext cx="8642350" cy="86177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17506" y="2204864"/>
            <a:ext cx="5351204" cy="2169299"/>
          </a:xfrm>
        </p:spPr>
        <p:txBody>
          <a:bodyPr/>
          <a:lstStyle/>
          <a:p>
            <a:r>
              <a:rPr lang="ru-RU" sz="2000" b="1" dirty="0">
                <a:solidFill>
                  <a:srgbClr val="FF0000"/>
                </a:solidFill>
              </a:rPr>
              <a:t>Шеина К.В </a:t>
            </a:r>
            <a:r>
              <a:rPr lang="ru-RU" sz="2000" b="1" dirty="0" smtClean="0">
                <a:solidFill>
                  <a:srgbClr val="FF0000"/>
                </a:solidFill>
              </a:rPr>
              <a:t>+</a:t>
            </a:r>
            <a:r>
              <a:rPr lang="ru-RU" sz="2000" b="1" dirty="0">
                <a:solidFill>
                  <a:srgbClr val="FF0000"/>
                </a:solidFill>
              </a:rPr>
              <a:t>7 922 53 986 </a:t>
            </a:r>
            <a:r>
              <a:rPr lang="ru-RU" sz="2000" b="1" dirty="0" smtClean="0">
                <a:solidFill>
                  <a:srgbClr val="FF0000"/>
                </a:solidFill>
              </a:rPr>
              <a:t>27</a:t>
            </a:r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b="1" dirty="0" err="1">
                <a:solidFill>
                  <a:srgbClr val="FF0000"/>
                </a:solidFill>
              </a:rPr>
              <a:t>Хилько</a:t>
            </a:r>
            <a:r>
              <a:rPr lang="ru-RU" sz="2000" b="1" dirty="0">
                <a:solidFill>
                  <a:srgbClr val="FF0000"/>
                </a:solidFill>
              </a:rPr>
              <a:t> Ю.А 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+7 987 79 380 08 </a:t>
            </a:r>
          </a:p>
        </p:txBody>
      </p:sp>
    </p:spTree>
    <p:extLst>
      <p:ext uri="{BB962C8B-B14F-4D97-AF65-F5344CB8AC3E}">
        <p14:creationId xmlns:p14="http://schemas.microsoft.com/office/powerpoint/2010/main" val="1293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260028" y="1255712"/>
            <a:ext cx="8776468" cy="43211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Как </a:t>
            </a:r>
            <a:r>
              <a:rPr lang="ru-RU" dirty="0"/>
              <a:t>повысить вовлеченность агентов в продажи ДМС (на примере ТМ и АК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/>
              <a:t>. Эффективные методы и инструменты для управленцев, которые  позволят поднять продажи по ДМС в подразделении с нуля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/>
              <a:t>. Оцифровка показателей для каждого продавца: от новичка до опытного агента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4</a:t>
            </a:r>
            <a:r>
              <a:rPr lang="ru-RU" dirty="0"/>
              <a:t>. Работа с клиентской базой “в моменте</a:t>
            </a:r>
            <a:r>
              <a:rPr lang="ru-RU" dirty="0" smtClean="0"/>
              <a:t>”.</a:t>
            </a:r>
          </a:p>
          <a:p>
            <a:endParaRPr lang="ru-RU" dirty="0" smtClean="0"/>
          </a:p>
          <a:p>
            <a:r>
              <a:rPr lang="ru-RU" dirty="0" smtClean="0"/>
              <a:t>5</a:t>
            </a:r>
            <a:r>
              <a:rPr lang="ru-RU" dirty="0"/>
              <a:t>. Акцент на комплексный подход в обучении (</a:t>
            </a:r>
            <a:r>
              <a:rPr lang="ru-RU" dirty="0" err="1"/>
              <a:t>комбо</a:t>
            </a:r>
            <a:r>
              <a:rPr lang="ru-RU" dirty="0"/>
              <a:t>: теоретические аспекты и практикум)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встречи  </a:t>
            </a:r>
            <a:endParaRPr lang="ru-RU" dirty="0"/>
          </a:p>
        </p:txBody>
      </p:sp>
      <p:pic>
        <p:nvPicPr>
          <p:cNvPr id="4098" name="Picture 2" descr="Полис временно недоступен: малый бизнес отказывается от ДМС | Sa-progress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70580"/>
            <a:ext cx="2427446" cy="1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Рост продаж ДМС 2019-2022гг.</a:t>
            </a:r>
            <a:endParaRPr lang="ru-RU" dirty="0"/>
          </a:p>
        </p:txBody>
      </p:sp>
      <p:pic>
        <p:nvPicPr>
          <p:cNvPr id="15362" name="Picture 2" descr="C:\Крепим\ТМ график 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1"/>
          <a:stretch/>
        </p:blipFill>
        <p:spPr bwMode="auto">
          <a:xfrm>
            <a:off x="1187624" y="1196752"/>
            <a:ext cx="6942608" cy="45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9512" y="2276872"/>
            <a:ext cx="3960000" cy="3852000"/>
          </a:xfrm>
        </p:spPr>
        <p:txBody>
          <a:bodyPr/>
          <a:lstStyle/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План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Комиссия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Конкурсы/призы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Работа с портфелем /чек лист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Похвала/амбиции</a:t>
            </a:r>
          </a:p>
          <a:p>
            <a:pPr marL="342900" indent="-342900">
              <a:buAutoNum type="arabicPeriod"/>
            </a:pPr>
            <a:r>
              <a:rPr lang="ru-RU" dirty="0" smtClean="0"/>
              <a:t>Знание продукта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Вера в продукт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/>
          </p:nvPr>
        </p:nvSpPr>
        <p:spPr>
          <a:xfrm>
            <a:off x="148187" y="2105022"/>
            <a:ext cx="3960000" cy="324000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>
          <a:xfrm>
            <a:off x="4211960" y="2420888"/>
            <a:ext cx="3960000" cy="3852000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ru-RU" dirty="0" smtClean="0"/>
              <a:t>блок – </a:t>
            </a:r>
            <a:r>
              <a:rPr lang="ru-RU" b="1" dirty="0" smtClean="0">
                <a:solidFill>
                  <a:srgbClr val="009B3A"/>
                </a:solidFill>
              </a:rPr>
              <a:t>«УПРАВЛЕНЧЕСКИЙ» </a:t>
            </a:r>
            <a:r>
              <a:rPr lang="ru-RU" dirty="0" smtClean="0"/>
              <a:t>или (управленческо-административный)</a:t>
            </a:r>
          </a:p>
          <a:p>
            <a:endParaRPr lang="ru-RU" dirty="0"/>
          </a:p>
          <a:p>
            <a:endParaRPr lang="en-US" dirty="0" smtClean="0"/>
          </a:p>
          <a:p>
            <a:r>
              <a:rPr lang="en-US" dirty="0" smtClean="0"/>
              <a:t>II</a:t>
            </a:r>
            <a:r>
              <a:rPr lang="ru-RU" dirty="0" smtClean="0"/>
              <a:t> блок – </a:t>
            </a:r>
            <a:r>
              <a:rPr lang="ru-RU" b="1" dirty="0" smtClean="0">
                <a:solidFill>
                  <a:srgbClr val="009B3A"/>
                </a:solidFill>
              </a:rPr>
              <a:t>«МОТИВАЦИОННЫЙ»</a:t>
            </a:r>
          </a:p>
          <a:p>
            <a:endParaRPr lang="ru-RU" dirty="0"/>
          </a:p>
          <a:p>
            <a:endParaRPr lang="en-US" b="1" dirty="0" smtClean="0"/>
          </a:p>
          <a:p>
            <a:r>
              <a:rPr lang="en-US" b="1" dirty="0" smtClean="0"/>
              <a:t>III</a:t>
            </a:r>
            <a:r>
              <a:rPr lang="ru-RU" b="1" dirty="0" smtClean="0"/>
              <a:t> блок – </a:t>
            </a:r>
            <a:r>
              <a:rPr lang="ru-RU" b="1" dirty="0" smtClean="0">
                <a:solidFill>
                  <a:srgbClr val="009B3A"/>
                </a:solidFill>
              </a:rPr>
              <a:t>«ПРАКТИЧЕСКИЙ»</a:t>
            </a:r>
            <a:endParaRPr lang="ru-RU" b="1" dirty="0">
              <a:solidFill>
                <a:srgbClr val="009B3A"/>
              </a:solidFill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211960" y="1988840"/>
            <a:ext cx="3960000" cy="324000"/>
          </a:xfrm>
        </p:spPr>
        <p:txBody>
          <a:bodyPr/>
          <a:lstStyle/>
          <a:p>
            <a:pPr algn="ctr"/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2000" b="1" dirty="0"/>
              <a:t>«АЛГОРИТМ РАБОТЫ С </a:t>
            </a:r>
            <a:r>
              <a:rPr lang="ru-RU" sz="2000" b="1" dirty="0" smtClean="0"/>
              <a:t>СЕТЬЮ»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2000" b="1" dirty="0" smtClean="0"/>
              <a:t>на примере ТМ и АК</a:t>
            </a:r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03225" y="980728"/>
            <a:ext cx="8642350" cy="8617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B3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 smtClean="0">
                <a:solidFill>
                  <a:srgbClr val="FF0000"/>
                </a:solidFill>
              </a:rPr>
              <a:t>Что может сдвинуть агента с места в части продажи ДМС?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0" y="1988840"/>
            <a:ext cx="3779912" cy="3664498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67944" y="1988840"/>
            <a:ext cx="4104456" cy="3664498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  <p:bldP spid="11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9512" y="2276872"/>
            <a:ext cx="3960000" cy="3852000"/>
          </a:xfrm>
        </p:spPr>
        <p:txBody>
          <a:bodyPr/>
          <a:lstStyle/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План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Комиссия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Конкурсы/призы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Работа с портфелем /чек лист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Похвала/амбиции</a:t>
            </a:r>
          </a:p>
          <a:p>
            <a:pPr marL="342900" indent="-342900">
              <a:buAutoNum type="arabicPeriod"/>
            </a:pPr>
            <a:r>
              <a:rPr lang="ru-RU" dirty="0" smtClean="0"/>
              <a:t>Знание продукта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Вера в продукт/умение пользоваться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/>
          </p:nvPr>
        </p:nvSpPr>
        <p:spPr>
          <a:xfrm>
            <a:off x="148187" y="2105022"/>
            <a:ext cx="3960000" cy="324000"/>
          </a:xfrm>
        </p:spPr>
        <p:txBody>
          <a:bodyPr/>
          <a:lstStyle/>
          <a:p>
            <a:r>
              <a:rPr lang="ru-RU" dirty="0" smtClean="0"/>
              <a:t>ОТВЕТЫ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>
          <a:xfrm>
            <a:off x="4211960" y="2420888"/>
            <a:ext cx="3960000" cy="3852000"/>
          </a:xfrm>
        </p:spPr>
        <p:txBody>
          <a:bodyPr/>
          <a:lstStyle/>
          <a:p>
            <a:endParaRPr lang="ru-RU" sz="1200" b="1" dirty="0" smtClean="0">
              <a:solidFill>
                <a:srgbClr val="009B3A"/>
              </a:solidFill>
            </a:endParaRPr>
          </a:p>
          <a:p>
            <a:r>
              <a:rPr lang="ru-RU" sz="1400" b="1" dirty="0" smtClean="0">
                <a:solidFill>
                  <a:srgbClr val="009B3A"/>
                </a:solidFill>
              </a:rPr>
              <a:t>«УПРАВЛЕНЧЕСКИЙ»</a:t>
            </a:r>
            <a:endParaRPr lang="en-US" sz="1400" dirty="0" smtClean="0"/>
          </a:p>
          <a:p>
            <a:r>
              <a:rPr lang="ru-RU" sz="1400" b="1" dirty="0" smtClean="0">
                <a:solidFill>
                  <a:srgbClr val="009B3A"/>
                </a:solidFill>
              </a:rPr>
              <a:t>«МОТИВАЦИОННЫЙ»</a:t>
            </a:r>
          </a:p>
          <a:p>
            <a:r>
              <a:rPr lang="ru-RU" sz="1400" b="1" dirty="0">
                <a:solidFill>
                  <a:srgbClr val="009B3A"/>
                </a:solidFill>
              </a:rPr>
              <a:t>«МОТИВАЦИОННЫЙ</a:t>
            </a:r>
            <a:r>
              <a:rPr lang="ru-RU" sz="1400" b="1" dirty="0" smtClean="0">
                <a:solidFill>
                  <a:srgbClr val="009B3A"/>
                </a:solidFill>
              </a:rPr>
              <a:t>»</a:t>
            </a:r>
            <a:endParaRPr lang="en-US" sz="1400" b="1" dirty="0"/>
          </a:p>
          <a:p>
            <a:r>
              <a:rPr lang="ru-RU" sz="1400" b="1" dirty="0">
                <a:solidFill>
                  <a:srgbClr val="009B3A"/>
                </a:solidFill>
              </a:rPr>
              <a:t>«ПРАКТИЧЕСКИЙ</a:t>
            </a:r>
            <a:r>
              <a:rPr lang="ru-RU" sz="1400" b="1" dirty="0" smtClean="0">
                <a:solidFill>
                  <a:srgbClr val="009B3A"/>
                </a:solidFill>
              </a:rPr>
              <a:t>»+ «МОТИВАЦИОННЫЙ»</a:t>
            </a:r>
          </a:p>
          <a:p>
            <a:r>
              <a:rPr lang="ru-RU" sz="1400" b="1" dirty="0">
                <a:solidFill>
                  <a:srgbClr val="009B3A"/>
                </a:solidFill>
              </a:rPr>
              <a:t>«МОТИВАЦИОННЫЙ</a:t>
            </a:r>
            <a:r>
              <a:rPr lang="ru-RU" sz="1400" b="1" dirty="0" smtClean="0">
                <a:solidFill>
                  <a:srgbClr val="009B3A"/>
                </a:solidFill>
              </a:rPr>
              <a:t>»</a:t>
            </a:r>
          </a:p>
          <a:p>
            <a:r>
              <a:rPr lang="ru-RU" sz="1400" b="1" dirty="0" smtClean="0">
                <a:solidFill>
                  <a:srgbClr val="009B3A"/>
                </a:solidFill>
              </a:rPr>
              <a:t>«ПРАКТИЧЕСКИЙ»</a:t>
            </a:r>
            <a:endParaRPr lang="en-US" sz="1400" b="1" dirty="0" smtClean="0"/>
          </a:p>
          <a:p>
            <a:r>
              <a:rPr lang="ru-RU" sz="1400" b="1" dirty="0" smtClean="0">
                <a:solidFill>
                  <a:srgbClr val="009B3A"/>
                </a:solidFill>
              </a:rPr>
              <a:t>«ПРАКТИЧЕСКИЙ»</a:t>
            </a:r>
            <a:endParaRPr lang="ru-RU" sz="1400" b="1" dirty="0">
              <a:solidFill>
                <a:srgbClr val="009B3A"/>
              </a:solidFill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211960" y="1988840"/>
            <a:ext cx="3960000" cy="324000"/>
          </a:xfrm>
        </p:spPr>
        <p:txBody>
          <a:bodyPr/>
          <a:lstStyle/>
          <a:p>
            <a:pPr algn="ctr"/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2000" b="1" dirty="0"/>
              <a:t>«АЛГОРИТМ РАБОТЫ С </a:t>
            </a:r>
            <a:r>
              <a:rPr lang="ru-RU" sz="2000" b="1" dirty="0" smtClean="0"/>
              <a:t>СЕТЬЮ»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2000" b="1" dirty="0" smtClean="0"/>
              <a:t>на примере ТМ и АК</a:t>
            </a:r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03225" y="980728"/>
            <a:ext cx="8642350" cy="8617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B3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dirty="0" smtClean="0">
                <a:solidFill>
                  <a:srgbClr val="FF0000"/>
                </a:solidFill>
              </a:rPr>
              <a:t>Что может сдвинуть агента с места в части продажи ДМС?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0" y="1988840"/>
            <a:ext cx="3779912" cy="3664498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67944" y="1988840"/>
            <a:ext cx="4104456" cy="3664498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9602629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I </a:t>
            </a:r>
            <a:r>
              <a:rPr lang="ru-RU" b="1" dirty="0" smtClean="0"/>
              <a:t> </a:t>
            </a:r>
            <a:r>
              <a:rPr lang="ru-RU" b="1" dirty="0"/>
              <a:t>блок «Управленческий</a:t>
            </a:r>
            <a:r>
              <a:rPr lang="ru-RU" b="1" dirty="0" smtClean="0"/>
              <a:t>»: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>
                <a:solidFill>
                  <a:srgbClr val="C00000"/>
                </a:solidFill>
              </a:rPr>
              <a:t>1. Установить норматив по ДМС в филиале на каждого продавца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1600" dirty="0" smtClean="0">
                <a:solidFill>
                  <a:srgbClr val="C00000"/>
                </a:solidFill>
              </a:rPr>
              <a:t/>
            </a:r>
            <a:br>
              <a:rPr lang="ru-RU" sz="1600" dirty="0" smtClean="0">
                <a:solidFill>
                  <a:srgbClr val="C00000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>
                <a:solidFill>
                  <a:schemeClr val="tx1"/>
                </a:solidFill>
              </a:rPr>
              <a:t>для этого необходимо проанализировать состав агентской сети). 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b="1" dirty="0" smtClean="0">
                <a:solidFill>
                  <a:schemeClr val="tx1"/>
                </a:solidFill>
              </a:rPr>
              <a:t>Норматив 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- это установленный статичный показатель, который зависит от статуса агента (в зависимости от категории агента; активный или не активный агент, опытный или новичок и </a:t>
            </a:r>
            <a:r>
              <a:rPr lang="ru-RU" sz="1600" dirty="0" err="1">
                <a:solidFill>
                  <a:schemeClr val="tx1"/>
                </a:solidFill>
              </a:rPr>
              <a:t>тд</a:t>
            </a:r>
            <a:r>
              <a:rPr lang="ru-RU" sz="1600" dirty="0">
                <a:solidFill>
                  <a:schemeClr val="tx1"/>
                </a:solidFill>
              </a:rPr>
              <a:t>.). 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b="1" dirty="0" smtClean="0">
                <a:solidFill>
                  <a:schemeClr val="tx1"/>
                </a:solidFill>
              </a:rPr>
              <a:t>План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может меняться в зависимости от ваших целей в выполнении бюджета.  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rgbClr val="006600"/>
                </a:solidFill>
              </a:rPr>
              <a:t>Например</a:t>
            </a:r>
            <a:r>
              <a:rPr lang="ru-RU" sz="1600" dirty="0">
                <a:solidFill>
                  <a:srgbClr val="006600"/>
                </a:solidFill>
              </a:rPr>
              <a:t>, если вы видите «просадку» бюджета и низкий темп продаж, то на следующий месяц </a:t>
            </a:r>
            <a:r>
              <a:rPr lang="ru-RU" sz="1600" u="sng" dirty="0">
                <a:solidFill>
                  <a:srgbClr val="006600"/>
                </a:solidFill>
              </a:rPr>
              <a:t>план может быть  выше норматива.</a:t>
            </a:r>
            <a:r>
              <a:rPr lang="ru-RU" sz="1600" dirty="0">
                <a:solidFill>
                  <a:srgbClr val="006600"/>
                </a:solidFill>
              </a:rPr>
              <a:t/>
            </a:r>
            <a:br>
              <a:rPr lang="ru-RU" sz="1600" dirty="0">
                <a:solidFill>
                  <a:srgbClr val="006600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1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9787295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I </a:t>
            </a:r>
            <a:r>
              <a:rPr lang="ru-RU" b="1" dirty="0" smtClean="0"/>
              <a:t> </a:t>
            </a:r>
            <a:r>
              <a:rPr lang="ru-RU" b="1" dirty="0"/>
              <a:t>блок «Управленческий</a:t>
            </a:r>
            <a:r>
              <a:rPr lang="ru-RU" b="1" dirty="0" smtClean="0"/>
              <a:t>»: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1600" b="1" dirty="0">
                <a:solidFill>
                  <a:srgbClr val="C00000"/>
                </a:solidFill>
              </a:rPr>
              <a:t/>
            </a:r>
            <a:br>
              <a:rPr lang="ru-RU" sz="1600" b="1" dirty="0">
                <a:solidFill>
                  <a:srgbClr val="C00000"/>
                </a:solidFill>
              </a:rPr>
            </a:br>
            <a:r>
              <a:rPr lang="ru-RU" sz="2000" b="1" dirty="0">
                <a:solidFill>
                  <a:srgbClr val="C00000"/>
                </a:solidFill>
              </a:rPr>
              <a:t>2. Индивидуально отработать с каждым продавцом </a:t>
            </a:r>
            <a:r>
              <a:rPr lang="ru-RU" sz="2000" b="1" dirty="0" smtClean="0">
                <a:solidFill>
                  <a:srgbClr val="C00000"/>
                </a:solidFill>
              </a:rPr>
              <a:t/>
            </a:r>
            <a:br>
              <a:rPr lang="ru-RU" sz="2000" b="1" dirty="0" smtClean="0">
                <a:solidFill>
                  <a:srgbClr val="C00000"/>
                </a:solidFill>
              </a:rPr>
            </a:br>
            <a:r>
              <a:rPr lang="ru-RU" sz="2000" b="1" dirty="0" smtClean="0">
                <a:solidFill>
                  <a:srgbClr val="C00000"/>
                </a:solidFill>
              </a:rPr>
              <a:t>(</a:t>
            </a:r>
            <a:r>
              <a:rPr lang="ru-RU" sz="2000" b="1" dirty="0">
                <a:solidFill>
                  <a:srgbClr val="C00000"/>
                </a:solidFill>
              </a:rPr>
              <a:t>обратная связь</a:t>
            </a:r>
            <a:r>
              <a:rPr lang="ru-RU" sz="2000" b="1" dirty="0" smtClean="0">
                <a:solidFill>
                  <a:srgbClr val="C00000"/>
                </a:solidFill>
              </a:rPr>
              <a:t>)</a:t>
            </a:r>
            <a:r>
              <a:rPr lang="ru-RU" sz="1600" b="1" dirty="0" smtClean="0">
                <a:solidFill>
                  <a:srgbClr val="C00000"/>
                </a:solidFill>
              </a:rPr>
              <a:t/>
            </a:r>
            <a:br>
              <a:rPr lang="ru-RU" sz="1600" b="1" dirty="0" smtClean="0">
                <a:solidFill>
                  <a:srgbClr val="C00000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Как только мы имеем на руках конкретные цифры на каждого агента , мы доводим их до продавцов посредством смс, звонка и личной встречи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Рассылка осуществляется точечно каждому агенту с обязательной обратной связью («принял –понял»). 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b="1" dirty="0" smtClean="0">
                <a:solidFill>
                  <a:srgbClr val="006600"/>
                </a:solidFill>
              </a:rPr>
              <a:t> </a:t>
            </a:r>
            <a:r>
              <a:rPr lang="ru-RU" sz="1600" b="1" dirty="0">
                <a:solidFill>
                  <a:srgbClr val="006600"/>
                </a:solidFill>
              </a:rPr>
              <a:t>В процессе  управленец может оценить настроение агента и потенциал выполнения плана. </a:t>
            </a: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"/>
          <a:stretch/>
        </p:blipFill>
        <p:spPr bwMode="auto">
          <a:xfrm>
            <a:off x="3105115" y="4601412"/>
            <a:ext cx="3125451" cy="191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9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7632859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I </a:t>
            </a:r>
            <a:r>
              <a:rPr lang="ru-RU" b="1" dirty="0" smtClean="0"/>
              <a:t> </a:t>
            </a:r>
            <a:r>
              <a:rPr lang="ru-RU" b="1" dirty="0"/>
              <a:t>блок «Управленческий</a:t>
            </a:r>
            <a:r>
              <a:rPr lang="ru-RU" b="1" dirty="0" smtClean="0"/>
              <a:t>»: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2000" b="1" dirty="0" smtClean="0">
                <a:solidFill>
                  <a:srgbClr val="C00000"/>
                </a:solidFill>
              </a:rPr>
              <a:t>3</a:t>
            </a:r>
            <a:r>
              <a:rPr lang="ru-RU" sz="2000" b="1" dirty="0">
                <a:solidFill>
                  <a:srgbClr val="C00000"/>
                </a:solidFill>
              </a:rPr>
              <a:t>.  Контроль 1 раз  в </a:t>
            </a:r>
            <a:r>
              <a:rPr lang="ru-RU" sz="2000" b="1" dirty="0" smtClean="0">
                <a:solidFill>
                  <a:srgbClr val="C00000"/>
                </a:solidFill>
              </a:rPr>
              <a:t>неделю</a:t>
            </a:r>
            <a:br>
              <a:rPr lang="ru-RU" sz="2000" b="1" dirty="0" smtClean="0">
                <a:solidFill>
                  <a:srgbClr val="C00000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Раз в неделю срез продаж  общий в рабочую группу (Вайбер/</a:t>
            </a:r>
            <a:r>
              <a:rPr lang="ru-RU" sz="1600" dirty="0" err="1">
                <a:solidFill>
                  <a:schemeClr val="tx1"/>
                </a:solidFill>
              </a:rPr>
              <a:t>Ватсап</a:t>
            </a:r>
            <a:r>
              <a:rPr lang="ru-RU" sz="1600" dirty="0">
                <a:solidFill>
                  <a:schemeClr val="tx1"/>
                </a:solidFill>
              </a:rPr>
              <a:t>/ТГ) – это создает соревновательную /конкурентную среду. 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b="1" dirty="0" smtClean="0">
                <a:solidFill>
                  <a:srgbClr val="C00000"/>
                </a:solidFill>
              </a:rPr>
              <a:t>С </a:t>
            </a:r>
            <a:r>
              <a:rPr lang="ru-RU" sz="1600" b="1" dirty="0">
                <a:solidFill>
                  <a:srgbClr val="C00000"/>
                </a:solidFill>
              </a:rPr>
              <a:t>«</a:t>
            </a:r>
            <a:r>
              <a:rPr lang="ru-RU" sz="1600" b="1" dirty="0" err="1">
                <a:solidFill>
                  <a:srgbClr val="C00000"/>
                </a:solidFill>
              </a:rPr>
              <a:t>нулевиками</a:t>
            </a:r>
            <a:r>
              <a:rPr lang="ru-RU" sz="1600" b="1" dirty="0">
                <a:solidFill>
                  <a:srgbClr val="C00000"/>
                </a:solidFill>
              </a:rPr>
              <a:t>» работа в ЛС.</a:t>
            </a:r>
            <a:br>
              <a:rPr lang="ru-RU" sz="1600" b="1" dirty="0">
                <a:solidFill>
                  <a:srgbClr val="C00000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4615400" cy="307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8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25634"/>
            <a:ext cx="8642350" cy="7940635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I </a:t>
            </a:r>
            <a:r>
              <a:rPr lang="ru-RU" dirty="0" smtClean="0"/>
              <a:t> </a:t>
            </a:r>
            <a:r>
              <a:rPr lang="ru-RU" dirty="0"/>
              <a:t>блок «Управленческий</a:t>
            </a:r>
            <a:r>
              <a:rPr lang="ru-RU" dirty="0" smtClean="0"/>
              <a:t>»: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C00000"/>
                </a:solidFill>
              </a:rPr>
              <a:t/>
            </a:r>
            <a:br>
              <a:rPr lang="ru-RU" sz="1600" dirty="0">
                <a:solidFill>
                  <a:srgbClr val="C00000"/>
                </a:solidFill>
              </a:rPr>
            </a:br>
            <a:r>
              <a:rPr lang="ru-RU" sz="2000" dirty="0">
                <a:solidFill>
                  <a:srgbClr val="C00000"/>
                </a:solidFill>
              </a:rPr>
              <a:t>4. </a:t>
            </a:r>
            <a:r>
              <a:rPr lang="ru-RU" sz="2000" b="1" dirty="0">
                <a:solidFill>
                  <a:srgbClr val="C00000"/>
                </a:solidFill>
              </a:rPr>
              <a:t>Ответственный </a:t>
            </a:r>
            <a:r>
              <a:rPr lang="ru-RU" sz="2000" b="1" dirty="0" smtClean="0">
                <a:solidFill>
                  <a:srgbClr val="C00000"/>
                </a:solidFill>
              </a:rPr>
              <a:t>направления</a:t>
            </a:r>
            <a:r>
              <a:rPr lang="ru-RU" sz="1600" dirty="0" smtClean="0">
                <a:solidFill>
                  <a:srgbClr val="C00000"/>
                </a:solidFill>
              </a:rPr>
              <a:t/>
            </a:r>
            <a:br>
              <a:rPr lang="ru-RU" sz="1600" dirty="0" smtClean="0">
                <a:solidFill>
                  <a:srgbClr val="C00000"/>
                </a:solidFill>
              </a:rPr>
            </a:br>
            <a:r>
              <a:rPr lang="ru-RU" sz="1600" dirty="0">
                <a:solidFill>
                  <a:srgbClr val="C00000"/>
                </a:solidFill>
              </a:rPr>
              <a:t/>
            </a:r>
            <a:br>
              <a:rPr lang="ru-RU" sz="1600" dirty="0">
                <a:solidFill>
                  <a:srgbClr val="C00000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Для </a:t>
            </a:r>
            <a:r>
              <a:rPr lang="ru-RU" sz="1600" dirty="0">
                <a:solidFill>
                  <a:schemeClr val="tx1"/>
                </a:solidFill>
              </a:rPr>
              <a:t>эффективного управления розничными показателями за каждым направлением  в филиале закреплен </a:t>
            </a:r>
            <a:r>
              <a:rPr lang="ru-RU" sz="1600" b="1" u="sng" dirty="0">
                <a:solidFill>
                  <a:srgbClr val="006600"/>
                </a:solidFill>
              </a:rPr>
              <a:t>ответственный штатный сотрудник или менеджер</a:t>
            </a:r>
            <a:r>
              <a:rPr lang="ru-RU" sz="1600" dirty="0">
                <a:solidFill>
                  <a:schemeClr val="tx1"/>
                </a:solidFill>
              </a:rPr>
              <a:t>, который как раз и распределяет план, доводит его до агентов и контролирует выполнение.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468728" cy="297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8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420</Words>
  <Application>Microsoft Office PowerPoint</Application>
  <PresentationFormat>Экран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«Любовь с первого взгляда»  или «Как влюбить агентов в продажи ДМС» </vt:lpstr>
      <vt:lpstr>Вопросы встречи  </vt:lpstr>
      <vt:lpstr>Рост продаж ДМС 2019-2022гг.</vt:lpstr>
      <vt:lpstr>«АЛГОРИТМ РАБОТЫ С СЕТЬЮ» на примере ТМ и АК</vt:lpstr>
      <vt:lpstr>«АЛГОРИТМ РАБОТЫ С СЕТЬЮ» на примере ТМ и АК</vt:lpstr>
      <vt:lpstr> I  блок «Управленческий»:  1. Установить норматив по ДМС в филиале на каждого продавца  (для этого необходимо проанализировать состав агентской сети).    Норматив  - это установленный статичный показатель, который зависит от статуса агента (в зависимости от категории агента; активный или не активный агент, опытный или новичок и тд.).   План может меняться в зависимости от ваших целей в выполнении бюджета.     Например, если вы видите «просадку» бюджета и низкий темп продаж, то на следующий месяц план может быть  выше норматива.            </vt:lpstr>
      <vt:lpstr> I  блок «Управленческий»:   2. Индивидуально отработать с каждым продавцом  (обратная связь)  Как только мы имеем на руках конкретные цифры на каждого агента , мы доводим их до продавцов посредством смс, звонка и личной встречи.   Рассылка осуществляется точечно каждому агенту с обязательной обратной связью («принял –понял»).    В процессе  управленец может оценить настроение агента и потенциал выполнения плана.              </vt:lpstr>
      <vt:lpstr> I  блок «Управленческий»: .   3.  Контроль 1 раз  в неделю  Раз в неделю срез продаж  общий в рабочую группу (Вайбер/Ватсап/ТГ) – это создает соревновательную /конкурентную среду.   С «нулевиками» работа в ЛС.           </vt:lpstr>
      <vt:lpstr> I  блок «Управленческий»:   4. Ответственный направления  Для эффективного управления розничными показателями за каждым направлением  в филиале закреплен ответственный штатный сотрудник или менеджер, который как раз и распределяет план, доводит его до агентов и контролирует выполнение.             </vt:lpstr>
      <vt:lpstr>II  блок «Мотивационный»  1. Продажа идеи агенту  Спикер должен быть заряжен, на то что «лучше продукта не существует».  Во время встреч с агентами  разбираются практические истории, когда полис помог.   </vt:lpstr>
      <vt:lpstr>II  блок “ Мотивационный»:  2. Поддержка интереса   После встреч с агентами несколько раз в неделю в общий чат отправляем «поддерживающие сообщения» о ДМС (в нашем случае ТМ или АК):   интересный факт, статистику,  «а ты предложил полис?», видеоролики для соц. сетей, интерактивные материалы /листовки для рассылки.     Обязательный отчет в группу агентов о продаже полиса и похвала агента за продажу (психологический момент – «я-успешный» , «я-лучший»).  Между тренингами  берем обратную связь: кому звонили? как реагируют люди на предложение полиса?  То есть быть на связи с агентом. </vt:lpstr>
      <vt:lpstr>II  блок “ Мотивационный»:  3. Конкурсы/соревнования/эстафеты продаж/марафоны   Конкурс – продолжительность ~1 мес. (по сумме сборов или по кол-ву полисов) среди новичков и опытных. В основном объявляются в начале месяца.  Соревнования/марафоны – к какому-то событию (праздник/юбилей компании, корпоративное мероприятие)   </vt:lpstr>
      <vt:lpstr>II  блок “ Мотивационный»:  . 4.Работа с портфелем агента  Напоминаем про бонус по портфелю, делаем расчет  желаемого КВ, ищем клиентов по матрице КС, готовим рассылку в мессенджеры либо телефонные звонки.  </vt:lpstr>
      <vt:lpstr> III блок «Практический»   Практические тренинги с агентами:  1. ответственный вместе с агентом регистрирует личный кабинет (на примере клиента), чтобы у агента пропал страх.  2.  проведение онлайн-консультаций с доктором «здесь и сейчас» на широкую очную аудиторию,  тем самым показывая,  как это работает.    </vt:lpstr>
      <vt:lpstr> III блок «Практический»   Практические тренинги с агентами:   3.  практические групповые тренинги с назначением конкретного списка агентов, времени для работы с матрицей кросс- продаж:   Приглашаются группы агентов до 3-5 человека конкретный день в ШКОЛУ, где они звонят клиентам (мин. 10 человек)  по составленному ранее клише и рассылают смс (мин 5 чел).  </vt:lpstr>
      <vt:lpstr>    III блок «Практический»   Практические тренинги с агентами:  4. ответственный за продукт обеспечивает техническую поддержку «здесь и сейчас» при проблемах с регистрацией у клиента в ЛК с мгновенной реакцией на запрос агента.           5. день клиента – каждый агент может обратиться к ответственному с просьбой демонстрации для клиента на примерах работу полиса.</vt:lpstr>
      <vt:lpstr>Презентация PowerPoint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А. Данилова</dc:creator>
  <cp:lastModifiedBy>Пользователь</cp:lastModifiedBy>
  <cp:revision>215</cp:revision>
  <cp:lastPrinted>2019-01-24T13:15:04Z</cp:lastPrinted>
  <dcterms:created xsi:type="dcterms:W3CDTF">2018-09-24T12:51:57Z</dcterms:created>
  <dcterms:modified xsi:type="dcterms:W3CDTF">2022-08-29T06:25:18Z</dcterms:modified>
</cp:coreProperties>
</file>