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7" r:id="rId2"/>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2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3"/>
    <p:restoredTop sz="94694"/>
  </p:normalViewPr>
  <p:slideViewPr>
    <p:cSldViewPr snapToGrid="0" snapToObjects="1">
      <p:cViewPr varScale="1">
        <p:scale>
          <a:sx n="121" d="100"/>
          <a:sy n="121" d="100"/>
        </p:scale>
        <p:origin x="7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1CF393-DA22-2644-BFB0-68D721E86D94}" type="doc">
      <dgm:prSet loTypeId="urn:microsoft.com/office/officeart/2005/8/layout/StepDownProcess" loCatId="" qsTypeId="urn:microsoft.com/office/officeart/2005/8/quickstyle/simple1" qsCatId="simple" csTypeId="urn:microsoft.com/office/officeart/2005/8/colors/accent3_2" csCatId="accent3" phldr="1"/>
      <dgm:spPr/>
      <dgm:t>
        <a:bodyPr/>
        <a:lstStyle/>
        <a:p>
          <a:endParaRPr lang="en-GB"/>
        </a:p>
      </dgm:t>
    </dgm:pt>
    <dgm:pt modelId="{A1E3D331-9C29-AE4F-9D2B-35CE0664AE5C}">
      <dgm:prSet phldrT="[Text]"/>
      <dgm:spPr>
        <a:solidFill>
          <a:srgbClr val="00C2AB"/>
        </a:solidFill>
      </dgm:spPr>
      <dgm:t>
        <a:bodyPr/>
        <a:lstStyle/>
        <a:p>
          <a:r>
            <a:rPr lang="en-GB" dirty="0"/>
            <a:t>Remote Management Form responses collated in database</a:t>
          </a:r>
          <a:br>
            <a:rPr lang="en-GB" dirty="0"/>
          </a:br>
          <a:r>
            <a:rPr lang="en-GB" dirty="0"/>
            <a:t>n = 1956 </a:t>
          </a:r>
        </a:p>
      </dgm:t>
    </dgm:pt>
    <dgm:pt modelId="{3E113A21-9D27-6A40-B375-F1421507EF4B}" type="parTrans" cxnId="{42AAD4C7-C9F1-694C-84EE-5CB90C2C6544}">
      <dgm:prSet/>
      <dgm:spPr/>
      <dgm:t>
        <a:bodyPr/>
        <a:lstStyle/>
        <a:p>
          <a:endParaRPr lang="en-GB"/>
        </a:p>
      </dgm:t>
    </dgm:pt>
    <dgm:pt modelId="{2DE97BAF-90CC-EB40-AB73-0D5EC31A63BB}" type="sibTrans" cxnId="{42AAD4C7-C9F1-694C-84EE-5CB90C2C6544}">
      <dgm:prSet/>
      <dgm:spPr/>
      <dgm:t>
        <a:bodyPr/>
        <a:lstStyle/>
        <a:p>
          <a:endParaRPr lang="en-GB" dirty="0"/>
        </a:p>
      </dgm:t>
    </dgm:pt>
    <dgm:pt modelId="{5B089900-F6F9-124A-9B85-1F43D9309448}">
      <dgm:prSet phldrT="[Text]"/>
      <dgm:spPr>
        <a:solidFill>
          <a:srgbClr val="00C2AB"/>
        </a:solidFill>
      </dgm:spPr>
      <dgm:t>
        <a:bodyPr/>
        <a:lstStyle/>
        <a:p>
          <a:r>
            <a:rPr lang="en-GB" dirty="0"/>
            <a:t>Removing forms without a “previous appointment” date</a:t>
          </a:r>
          <a:br>
            <a:rPr lang="en-GB" dirty="0"/>
          </a:br>
          <a:r>
            <a:rPr lang="en-GB" dirty="0"/>
            <a:t>n = 261</a:t>
          </a:r>
        </a:p>
      </dgm:t>
    </dgm:pt>
    <dgm:pt modelId="{424646DA-D700-254F-98A2-AF50390F3B64}" type="parTrans" cxnId="{A664A302-F64C-C146-B9CD-C579BF38BD92}">
      <dgm:prSet/>
      <dgm:spPr/>
      <dgm:t>
        <a:bodyPr/>
        <a:lstStyle/>
        <a:p>
          <a:endParaRPr lang="en-GB"/>
        </a:p>
      </dgm:t>
    </dgm:pt>
    <dgm:pt modelId="{AD9105D0-8DDC-ED46-8B54-F6D0CFF7F49C}" type="sibTrans" cxnId="{A664A302-F64C-C146-B9CD-C579BF38BD92}">
      <dgm:prSet/>
      <dgm:spPr/>
      <dgm:t>
        <a:bodyPr/>
        <a:lstStyle/>
        <a:p>
          <a:endParaRPr lang="en-GB"/>
        </a:p>
      </dgm:t>
    </dgm:pt>
    <dgm:pt modelId="{1B27E266-02A1-FE48-90A5-1C8E1E69CDE9}">
      <dgm:prSet phldrT="[Text]"/>
      <dgm:spPr>
        <a:solidFill>
          <a:srgbClr val="00C2AB"/>
        </a:solidFill>
      </dgm:spPr>
      <dgm:t>
        <a:bodyPr/>
        <a:lstStyle/>
        <a:p>
          <a:r>
            <a:rPr lang="en-GB" dirty="0"/>
            <a:t>Selecting patients with their previous appointment within the Backlog period of interest (May 20 – May 21)</a:t>
          </a:r>
        </a:p>
        <a:p>
          <a:r>
            <a:rPr lang="en-GB" dirty="0"/>
            <a:t>n = 154</a:t>
          </a:r>
        </a:p>
      </dgm:t>
    </dgm:pt>
    <dgm:pt modelId="{2E789033-BF8C-3841-9AE3-1B2801DE0416}" type="parTrans" cxnId="{DCC21F5F-1C7F-8E43-9604-47151D701C6E}">
      <dgm:prSet/>
      <dgm:spPr/>
      <dgm:t>
        <a:bodyPr/>
        <a:lstStyle/>
        <a:p>
          <a:endParaRPr lang="en-GB"/>
        </a:p>
      </dgm:t>
    </dgm:pt>
    <dgm:pt modelId="{FFA80664-B16E-184F-9EBF-980382A80BFC}" type="sibTrans" cxnId="{DCC21F5F-1C7F-8E43-9604-47151D701C6E}">
      <dgm:prSet/>
      <dgm:spPr/>
      <dgm:t>
        <a:bodyPr/>
        <a:lstStyle/>
        <a:p>
          <a:endParaRPr lang="en-GB"/>
        </a:p>
      </dgm:t>
    </dgm:pt>
    <dgm:pt modelId="{EEC7A653-34F5-E74B-B148-7590D91296F5}">
      <dgm:prSet phldrT="[Text]"/>
      <dgm:spPr>
        <a:solidFill>
          <a:srgbClr val="00C2AB"/>
        </a:solidFill>
      </dgm:spPr>
      <dgm:t>
        <a:bodyPr/>
        <a:lstStyle/>
        <a:p>
          <a:r>
            <a:rPr lang="en-GB" dirty="0"/>
            <a:t>Filtered for forms submitted during out audit (after 17 Sep 2021) </a:t>
          </a:r>
          <a:br>
            <a:rPr lang="en-GB" dirty="0"/>
          </a:br>
          <a:r>
            <a:rPr lang="en-GB" dirty="0"/>
            <a:t>n = 745</a:t>
          </a:r>
        </a:p>
      </dgm:t>
    </dgm:pt>
    <dgm:pt modelId="{405B27CC-33ED-9740-B782-A2C3AEA052A5}" type="parTrans" cxnId="{4886FBB5-C3B1-6F45-85DF-A632B3806281}">
      <dgm:prSet/>
      <dgm:spPr/>
      <dgm:t>
        <a:bodyPr/>
        <a:lstStyle/>
        <a:p>
          <a:endParaRPr lang="en-GB"/>
        </a:p>
      </dgm:t>
    </dgm:pt>
    <dgm:pt modelId="{DEBFE910-AA2A-E547-94AA-0CEA1FC83F8C}" type="sibTrans" cxnId="{4886FBB5-C3B1-6F45-85DF-A632B3806281}">
      <dgm:prSet/>
      <dgm:spPr/>
      <dgm:t>
        <a:bodyPr/>
        <a:lstStyle/>
        <a:p>
          <a:endParaRPr lang="en-GB"/>
        </a:p>
      </dgm:t>
    </dgm:pt>
    <dgm:pt modelId="{957BFD5E-D735-7940-BA9B-0DDF36F0FB02}" type="pres">
      <dgm:prSet presAssocID="{3E1CF393-DA22-2644-BFB0-68D721E86D94}" presName="rootnode" presStyleCnt="0">
        <dgm:presLayoutVars>
          <dgm:chMax/>
          <dgm:chPref/>
          <dgm:dir/>
          <dgm:animLvl val="lvl"/>
        </dgm:presLayoutVars>
      </dgm:prSet>
      <dgm:spPr/>
    </dgm:pt>
    <dgm:pt modelId="{4C91855B-A774-4B4F-ACF8-0AA0239DB02B}" type="pres">
      <dgm:prSet presAssocID="{A1E3D331-9C29-AE4F-9D2B-35CE0664AE5C}" presName="composite" presStyleCnt="0"/>
      <dgm:spPr/>
    </dgm:pt>
    <dgm:pt modelId="{6F724267-EC2D-DD46-9875-1839405FFB98}" type="pres">
      <dgm:prSet presAssocID="{A1E3D331-9C29-AE4F-9D2B-35CE0664AE5C}" presName="bentUpArrow1" presStyleLbl="alignImgPlace1" presStyleIdx="0" presStyleCnt="3"/>
      <dgm:spPr/>
    </dgm:pt>
    <dgm:pt modelId="{DC77DBA0-4FB2-9E46-A509-A87EFE031721}" type="pres">
      <dgm:prSet presAssocID="{A1E3D331-9C29-AE4F-9D2B-35CE0664AE5C}" presName="ParentText" presStyleLbl="node1" presStyleIdx="0" presStyleCnt="4" custScaleX="124154">
        <dgm:presLayoutVars>
          <dgm:chMax val="1"/>
          <dgm:chPref val="1"/>
          <dgm:bulletEnabled val="1"/>
        </dgm:presLayoutVars>
      </dgm:prSet>
      <dgm:spPr/>
    </dgm:pt>
    <dgm:pt modelId="{068D0B04-B612-8541-A8A9-BD892727B0D6}" type="pres">
      <dgm:prSet presAssocID="{A1E3D331-9C29-AE4F-9D2B-35CE0664AE5C}" presName="ChildText" presStyleLbl="revTx" presStyleIdx="0" presStyleCnt="3">
        <dgm:presLayoutVars>
          <dgm:chMax val="0"/>
          <dgm:chPref val="0"/>
          <dgm:bulletEnabled val="1"/>
        </dgm:presLayoutVars>
      </dgm:prSet>
      <dgm:spPr/>
    </dgm:pt>
    <dgm:pt modelId="{EAEB0A59-0586-5C4D-B0E4-EA742EDEDB43}" type="pres">
      <dgm:prSet presAssocID="{2DE97BAF-90CC-EB40-AB73-0D5EC31A63BB}" presName="sibTrans" presStyleCnt="0"/>
      <dgm:spPr/>
    </dgm:pt>
    <dgm:pt modelId="{16412884-2045-884A-99C1-04E228ACFF53}" type="pres">
      <dgm:prSet presAssocID="{EEC7A653-34F5-E74B-B148-7590D91296F5}" presName="composite" presStyleCnt="0"/>
      <dgm:spPr/>
    </dgm:pt>
    <dgm:pt modelId="{2C142609-DE0A-5248-8C9B-A5E3192F2CEE}" type="pres">
      <dgm:prSet presAssocID="{EEC7A653-34F5-E74B-B148-7590D91296F5}" presName="bentUpArrow1" presStyleLbl="alignImgPlace1" presStyleIdx="1" presStyleCnt="3"/>
      <dgm:spPr/>
    </dgm:pt>
    <dgm:pt modelId="{58F1A2E4-6E06-4643-9EC4-1CA32985A2D7}" type="pres">
      <dgm:prSet presAssocID="{EEC7A653-34F5-E74B-B148-7590D91296F5}" presName="ParentText" presStyleLbl="node1" presStyleIdx="1" presStyleCnt="4" custScaleX="128987">
        <dgm:presLayoutVars>
          <dgm:chMax val="1"/>
          <dgm:chPref val="1"/>
          <dgm:bulletEnabled val="1"/>
        </dgm:presLayoutVars>
      </dgm:prSet>
      <dgm:spPr/>
    </dgm:pt>
    <dgm:pt modelId="{626138AF-1327-0845-AA98-3679FA4E2977}" type="pres">
      <dgm:prSet presAssocID="{EEC7A653-34F5-E74B-B148-7590D91296F5}" presName="ChildText" presStyleLbl="revTx" presStyleIdx="1" presStyleCnt="3">
        <dgm:presLayoutVars>
          <dgm:chMax val="0"/>
          <dgm:chPref val="0"/>
          <dgm:bulletEnabled val="1"/>
        </dgm:presLayoutVars>
      </dgm:prSet>
      <dgm:spPr/>
    </dgm:pt>
    <dgm:pt modelId="{1FBF49D9-ED76-5945-AF98-CF27CDD6FFDD}" type="pres">
      <dgm:prSet presAssocID="{DEBFE910-AA2A-E547-94AA-0CEA1FC83F8C}" presName="sibTrans" presStyleCnt="0"/>
      <dgm:spPr/>
    </dgm:pt>
    <dgm:pt modelId="{964FC4C6-BEA4-CD40-B2A7-C56196470938}" type="pres">
      <dgm:prSet presAssocID="{5B089900-F6F9-124A-9B85-1F43D9309448}" presName="composite" presStyleCnt="0"/>
      <dgm:spPr/>
    </dgm:pt>
    <dgm:pt modelId="{5C866C4B-886F-7048-8A7A-C89E6309297A}" type="pres">
      <dgm:prSet presAssocID="{5B089900-F6F9-124A-9B85-1F43D9309448}" presName="bentUpArrow1" presStyleLbl="alignImgPlace1" presStyleIdx="2" presStyleCnt="3"/>
      <dgm:spPr/>
    </dgm:pt>
    <dgm:pt modelId="{A540D8D5-68DA-7E4C-A050-9B08262CBCC9}" type="pres">
      <dgm:prSet presAssocID="{5B089900-F6F9-124A-9B85-1F43D9309448}" presName="ParentText" presStyleLbl="node1" presStyleIdx="2" presStyleCnt="4" custScaleX="124745">
        <dgm:presLayoutVars>
          <dgm:chMax val="1"/>
          <dgm:chPref val="1"/>
          <dgm:bulletEnabled val="1"/>
        </dgm:presLayoutVars>
      </dgm:prSet>
      <dgm:spPr/>
    </dgm:pt>
    <dgm:pt modelId="{94CF0B23-C7B6-3C4E-9166-FFB0257051B1}" type="pres">
      <dgm:prSet presAssocID="{5B089900-F6F9-124A-9B85-1F43D9309448}" presName="ChildText" presStyleLbl="revTx" presStyleIdx="2" presStyleCnt="3">
        <dgm:presLayoutVars>
          <dgm:chMax val="0"/>
          <dgm:chPref val="0"/>
          <dgm:bulletEnabled val="1"/>
        </dgm:presLayoutVars>
      </dgm:prSet>
      <dgm:spPr/>
    </dgm:pt>
    <dgm:pt modelId="{AC09B65A-BCA7-7448-B0EF-DFA9A2AB364F}" type="pres">
      <dgm:prSet presAssocID="{AD9105D0-8DDC-ED46-8B54-F6D0CFF7F49C}" presName="sibTrans" presStyleCnt="0"/>
      <dgm:spPr/>
    </dgm:pt>
    <dgm:pt modelId="{1EB8E311-3726-8049-A7A3-76DE7BF782A8}" type="pres">
      <dgm:prSet presAssocID="{1B27E266-02A1-FE48-90A5-1C8E1E69CDE9}" presName="composite" presStyleCnt="0"/>
      <dgm:spPr/>
    </dgm:pt>
    <dgm:pt modelId="{AAD7D5E3-52F4-1648-ABE6-BB0FCEDE2E73}" type="pres">
      <dgm:prSet presAssocID="{1B27E266-02A1-FE48-90A5-1C8E1E69CDE9}" presName="ParentText" presStyleLbl="node1" presStyleIdx="3" presStyleCnt="4" custScaleX="120153">
        <dgm:presLayoutVars>
          <dgm:chMax val="1"/>
          <dgm:chPref val="1"/>
          <dgm:bulletEnabled val="1"/>
        </dgm:presLayoutVars>
      </dgm:prSet>
      <dgm:spPr/>
    </dgm:pt>
  </dgm:ptLst>
  <dgm:cxnLst>
    <dgm:cxn modelId="{A664A302-F64C-C146-B9CD-C579BF38BD92}" srcId="{3E1CF393-DA22-2644-BFB0-68D721E86D94}" destId="{5B089900-F6F9-124A-9B85-1F43D9309448}" srcOrd="2" destOrd="0" parTransId="{424646DA-D700-254F-98A2-AF50390F3B64}" sibTransId="{AD9105D0-8DDC-ED46-8B54-F6D0CFF7F49C}"/>
    <dgm:cxn modelId="{E15BBD29-3CD1-F046-8D17-563A45857984}" type="presOf" srcId="{EEC7A653-34F5-E74B-B148-7590D91296F5}" destId="{58F1A2E4-6E06-4643-9EC4-1CA32985A2D7}" srcOrd="0" destOrd="0" presId="urn:microsoft.com/office/officeart/2005/8/layout/StepDownProcess"/>
    <dgm:cxn modelId="{DCC21F5F-1C7F-8E43-9604-47151D701C6E}" srcId="{3E1CF393-DA22-2644-BFB0-68D721E86D94}" destId="{1B27E266-02A1-FE48-90A5-1C8E1E69CDE9}" srcOrd="3" destOrd="0" parTransId="{2E789033-BF8C-3841-9AE3-1B2801DE0416}" sibTransId="{FFA80664-B16E-184F-9EBF-980382A80BFC}"/>
    <dgm:cxn modelId="{B6FA9561-B964-3D46-BC07-868C33669EB4}" type="presOf" srcId="{1B27E266-02A1-FE48-90A5-1C8E1E69CDE9}" destId="{AAD7D5E3-52F4-1648-ABE6-BB0FCEDE2E73}" srcOrd="0" destOrd="0" presId="urn:microsoft.com/office/officeart/2005/8/layout/StepDownProcess"/>
    <dgm:cxn modelId="{A2C5DF83-B85E-6F48-B01F-8FB2B974D25B}" type="presOf" srcId="{5B089900-F6F9-124A-9B85-1F43D9309448}" destId="{A540D8D5-68DA-7E4C-A050-9B08262CBCC9}" srcOrd="0" destOrd="0" presId="urn:microsoft.com/office/officeart/2005/8/layout/StepDownProcess"/>
    <dgm:cxn modelId="{4886FBB5-C3B1-6F45-85DF-A632B3806281}" srcId="{3E1CF393-DA22-2644-BFB0-68D721E86D94}" destId="{EEC7A653-34F5-E74B-B148-7590D91296F5}" srcOrd="1" destOrd="0" parTransId="{405B27CC-33ED-9740-B782-A2C3AEA052A5}" sibTransId="{DEBFE910-AA2A-E547-94AA-0CEA1FC83F8C}"/>
    <dgm:cxn modelId="{42AAD4C7-C9F1-694C-84EE-5CB90C2C6544}" srcId="{3E1CF393-DA22-2644-BFB0-68D721E86D94}" destId="{A1E3D331-9C29-AE4F-9D2B-35CE0664AE5C}" srcOrd="0" destOrd="0" parTransId="{3E113A21-9D27-6A40-B375-F1421507EF4B}" sibTransId="{2DE97BAF-90CC-EB40-AB73-0D5EC31A63BB}"/>
    <dgm:cxn modelId="{556943E3-0867-EA47-8E1B-D2EE64091326}" type="presOf" srcId="{A1E3D331-9C29-AE4F-9D2B-35CE0664AE5C}" destId="{DC77DBA0-4FB2-9E46-A509-A87EFE031721}" srcOrd="0" destOrd="0" presId="urn:microsoft.com/office/officeart/2005/8/layout/StepDownProcess"/>
    <dgm:cxn modelId="{B8574DF0-5D95-0E4E-A080-CBCC5C3C36EF}" type="presOf" srcId="{3E1CF393-DA22-2644-BFB0-68D721E86D94}" destId="{957BFD5E-D735-7940-BA9B-0DDF36F0FB02}" srcOrd="0" destOrd="0" presId="urn:microsoft.com/office/officeart/2005/8/layout/StepDownProcess"/>
    <dgm:cxn modelId="{77A397C7-A821-5946-8A0B-628460099B46}" type="presParOf" srcId="{957BFD5E-D735-7940-BA9B-0DDF36F0FB02}" destId="{4C91855B-A774-4B4F-ACF8-0AA0239DB02B}" srcOrd="0" destOrd="0" presId="urn:microsoft.com/office/officeart/2005/8/layout/StepDownProcess"/>
    <dgm:cxn modelId="{D80E6AB0-B2F6-244B-86A0-432E794555C5}" type="presParOf" srcId="{4C91855B-A774-4B4F-ACF8-0AA0239DB02B}" destId="{6F724267-EC2D-DD46-9875-1839405FFB98}" srcOrd="0" destOrd="0" presId="urn:microsoft.com/office/officeart/2005/8/layout/StepDownProcess"/>
    <dgm:cxn modelId="{09BF79FD-09DB-8941-873F-FE4D6432ADB1}" type="presParOf" srcId="{4C91855B-A774-4B4F-ACF8-0AA0239DB02B}" destId="{DC77DBA0-4FB2-9E46-A509-A87EFE031721}" srcOrd="1" destOrd="0" presId="urn:microsoft.com/office/officeart/2005/8/layout/StepDownProcess"/>
    <dgm:cxn modelId="{C030324D-62DB-524A-9747-8C14A1FCBB43}" type="presParOf" srcId="{4C91855B-A774-4B4F-ACF8-0AA0239DB02B}" destId="{068D0B04-B612-8541-A8A9-BD892727B0D6}" srcOrd="2" destOrd="0" presId="urn:microsoft.com/office/officeart/2005/8/layout/StepDownProcess"/>
    <dgm:cxn modelId="{6A4DF563-AF18-0545-9C09-6FCA355792E1}" type="presParOf" srcId="{957BFD5E-D735-7940-BA9B-0DDF36F0FB02}" destId="{EAEB0A59-0586-5C4D-B0E4-EA742EDEDB43}" srcOrd="1" destOrd="0" presId="urn:microsoft.com/office/officeart/2005/8/layout/StepDownProcess"/>
    <dgm:cxn modelId="{502CAFAB-BAFB-1449-88AF-1B8873F0AABD}" type="presParOf" srcId="{957BFD5E-D735-7940-BA9B-0DDF36F0FB02}" destId="{16412884-2045-884A-99C1-04E228ACFF53}" srcOrd="2" destOrd="0" presId="urn:microsoft.com/office/officeart/2005/8/layout/StepDownProcess"/>
    <dgm:cxn modelId="{7216D7C9-91AB-324F-9E7E-4D0525F142E5}" type="presParOf" srcId="{16412884-2045-884A-99C1-04E228ACFF53}" destId="{2C142609-DE0A-5248-8C9B-A5E3192F2CEE}" srcOrd="0" destOrd="0" presId="urn:microsoft.com/office/officeart/2005/8/layout/StepDownProcess"/>
    <dgm:cxn modelId="{4C4CBBF7-1544-624C-A467-BE67E49429E1}" type="presParOf" srcId="{16412884-2045-884A-99C1-04E228ACFF53}" destId="{58F1A2E4-6E06-4643-9EC4-1CA32985A2D7}" srcOrd="1" destOrd="0" presId="urn:microsoft.com/office/officeart/2005/8/layout/StepDownProcess"/>
    <dgm:cxn modelId="{CB9FAE3E-EEBC-C646-8BE9-A708616AF99A}" type="presParOf" srcId="{16412884-2045-884A-99C1-04E228ACFF53}" destId="{626138AF-1327-0845-AA98-3679FA4E2977}" srcOrd="2" destOrd="0" presId="urn:microsoft.com/office/officeart/2005/8/layout/StepDownProcess"/>
    <dgm:cxn modelId="{447F916A-F429-C446-9B2A-96FDFDC0D573}" type="presParOf" srcId="{957BFD5E-D735-7940-BA9B-0DDF36F0FB02}" destId="{1FBF49D9-ED76-5945-AF98-CF27CDD6FFDD}" srcOrd="3" destOrd="0" presId="urn:microsoft.com/office/officeart/2005/8/layout/StepDownProcess"/>
    <dgm:cxn modelId="{EC57315F-4192-6F4F-A4CA-C28BFFD0DE3D}" type="presParOf" srcId="{957BFD5E-D735-7940-BA9B-0DDF36F0FB02}" destId="{964FC4C6-BEA4-CD40-B2A7-C56196470938}" srcOrd="4" destOrd="0" presId="urn:microsoft.com/office/officeart/2005/8/layout/StepDownProcess"/>
    <dgm:cxn modelId="{82370ABE-DD6D-564D-B90B-5C61DFC90B6F}" type="presParOf" srcId="{964FC4C6-BEA4-CD40-B2A7-C56196470938}" destId="{5C866C4B-886F-7048-8A7A-C89E6309297A}" srcOrd="0" destOrd="0" presId="urn:microsoft.com/office/officeart/2005/8/layout/StepDownProcess"/>
    <dgm:cxn modelId="{00537146-FF1E-DD44-86F1-764FECA266BA}" type="presParOf" srcId="{964FC4C6-BEA4-CD40-B2A7-C56196470938}" destId="{A540D8D5-68DA-7E4C-A050-9B08262CBCC9}" srcOrd="1" destOrd="0" presId="urn:microsoft.com/office/officeart/2005/8/layout/StepDownProcess"/>
    <dgm:cxn modelId="{F486A5AE-0B79-2548-8196-02078D4A8DF8}" type="presParOf" srcId="{964FC4C6-BEA4-CD40-B2A7-C56196470938}" destId="{94CF0B23-C7B6-3C4E-9166-FFB0257051B1}" srcOrd="2" destOrd="0" presId="urn:microsoft.com/office/officeart/2005/8/layout/StepDownProcess"/>
    <dgm:cxn modelId="{220DF884-BA30-244F-A7DB-9074B1E4AD56}" type="presParOf" srcId="{957BFD5E-D735-7940-BA9B-0DDF36F0FB02}" destId="{AC09B65A-BCA7-7448-B0EF-DFA9A2AB364F}" srcOrd="5" destOrd="0" presId="urn:microsoft.com/office/officeart/2005/8/layout/StepDownProcess"/>
    <dgm:cxn modelId="{B2EA2000-D7CB-F847-A0F0-3FB19AF584CB}" type="presParOf" srcId="{957BFD5E-D735-7940-BA9B-0DDF36F0FB02}" destId="{1EB8E311-3726-8049-A7A3-76DE7BF782A8}" srcOrd="6" destOrd="0" presId="urn:microsoft.com/office/officeart/2005/8/layout/StepDownProcess"/>
    <dgm:cxn modelId="{FE5FD657-C175-E943-90B0-CD8FE8F768D3}" type="presParOf" srcId="{1EB8E311-3726-8049-A7A3-76DE7BF782A8}" destId="{AAD7D5E3-52F4-1648-ABE6-BB0FCEDE2E73}" srcOrd="0" destOrd="0" presId="urn:microsoft.com/office/officeart/2005/8/layout/StepDownProcess"/>
  </dgm:cxnLst>
  <dgm:bg>
    <a:noFill/>
  </dgm:bg>
  <dgm:whole>
    <a:ln>
      <a:solidFill>
        <a:schemeClr val="accent1"/>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724267-EC2D-DD46-9875-1839405FFB98}">
      <dsp:nvSpPr>
        <dsp:cNvPr id="0" name=""/>
        <dsp:cNvSpPr/>
      </dsp:nvSpPr>
      <dsp:spPr>
        <a:xfrm rot="5400000">
          <a:off x="553963" y="945336"/>
          <a:ext cx="830210" cy="945165"/>
        </a:xfrm>
        <a:prstGeom prst="bentUpArrow">
          <a:avLst>
            <a:gd name="adj1" fmla="val 32840"/>
            <a:gd name="adj2" fmla="val 25000"/>
            <a:gd name="adj3" fmla="val 35780"/>
          </a:avLst>
        </a:prstGeom>
        <a:solidFill>
          <a:schemeClr val="accent3">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77DBA0-4FB2-9E46-A509-A87EFE031721}">
      <dsp:nvSpPr>
        <dsp:cNvPr id="0" name=""/>
        <dsp:cNvSpPr/>
      </dsp:nvSpPr>
      <dsp:spPr>
        <a:xfrm>
          <a:off x="165221" y="25031"/>
          <a:ext cx="1735158" cy="978264"/>
        </a:xfrm>
        <a:prstGeom prst="roundRect">
          <a:avLst>
            <a:gd name="adj" fmla="val 16670"/>
          </a:avLst>
        </a:prstGeom>
        <a:solidFill>
          <a:srgbClr val="00C2A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Remote Management Form responses collated in database</a:t>
          </a:r>
          <a:br>
            <a:rPr lang="en-GB" sz="1000" kern="1200" dirty="0"/>
          </a:br>
          <a:r>
            <a:rPr lang="en-GB" sz="1000" kern="1200" dirty="0"/>
            <a:t>n = 1956 </a:t>
          </a:r>
        </a:p>
      </dsp:txBody>
      <dsp:txXfrm>
        <a:off x="212985" y="72795"/>
        <a:ext cx="1639630" cy="882736"/>
      </dsp:txXfrm>
    </dsp:sp>
    <dsp:sp modelId="{068D0B04-B612-8541-A8A9-BD892727B0D6}">
      <dsp:nvSpPr>
        <dsp:cNvPr id="0" name=""/>
        <dsp:cNvSpPr/>
      </dsp:nvSpPr>
      <dsp:spPr>
        <a:xfrm>
          <a:off x="1731593" y="118330"/>
          <a:ext cx="1016470" cy="790676"/>
        </a:xfrm>
        <a:prstGeom prst="rect">
          <a:avLst/>
        </a:prstGeom>
        <a:noFill/>
        <a:ln>
          <a:noFill/>
        </a:ln>
        <a:effectLst/>
      </dsp:spPr>
      <dsp:style>
        <a:lnRef idx="0">
          <a:scrgbClr r="0" g="0" b="0"/>
        </a:lnRef>
        <a:fillRef idx="0">
          <a:scrgbClr r="0" g="0" b="0"/>
        </a:fillRef>
        <a:effectRef idx="0">
          <a:scrgbClr r="0" g="0" b="0"/>
        </a:effectRef>
        <a:fontRef idx="minor"/>
      </dsp:style>
    </dsp:sp>
    <dsp:sp modelId="{2C142609-DE0A-5248-8C9B-A5E3192F2CEE}">
      <dsp:nvSpPr>
        <dsp:cNvPr id="0" name=""/>
        <dsp:cNvSpPr/>
      </dsp:nvSpPr>
      <dsp:spPr>
        <a:xfrm rot="5400000">
          <a:off x="1827500" y="2044250"/>
          <a:ext cx="830210" cy="945165"/>
        </a:xfrm>
        <a:prstGeom prst="bentUpArrow">
          <a:avLst>
            <a:gd name="adj1" fmla="val 32840"/>
            <a:gd name="adj2" fmla="val 25000"/>
            <a:gd name="adj3" fmla="val 35780"/>
          </a:avLst>
        </a:prstGeom>
        <a:solidFill>
          <a:schemeClr val="accent3">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F1A2E4-6E06-4643-9EC4-1CA32985A2D7}">
      <dsp:nvSpPr>
        <dsp:cNvPr id="0" name=""/>
        <dsp:cNvSpPr/>
      </dsp:nvSpPr>
      <dsp:spPr>
        <a:xfrm>
          <a:off x="1404986" y="1123945"/>
          <a:ext cx="1802703" cy="978264"/>
        </a:xfrm>
        <a:prstGeom prst="roundRect">
          <a:avLst>
            <a:gd name="adj" fmla="val 16670"/>
          </a:avLst>
        </a:prstGeom>
        <a:solidFill>
          <a:srgbClr val="00C2A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Filtered for forms submitted during out audit (after 17 Sep 2021) </a:t>
          </a:r>
          <a:br>
            <a:rPr lang="en-GB" sz="1000" kern="1200" dirty="0"/>
          </a:br>
          <a:r>
            <a:rPr lang="en-GB" sz="1000" kern="1200" dirty="0"/>
            <a:t>n = 745</a:t>
          </a:r>
        </a:p>
      </dsp:txBody>
      <dsp:txXfrm>
        <a:off x="1452750" y="1171709"/>
        <a:ext cx="1707175" cy="882736"/>
      </dsp:txXfrm>
    </dsp:sp>
    <dsp:sp modelId="{626138AF-1327-0845-AA98-3679FA4E2977}">
      <dsp:nvSpPr>
        <dsp:cNvPr id="0" name=""/>
        <dsp:cNvSpPr/>
      </dsp:nvSpPr>
      <dsp:spPr>
        <a:xfrm>
          <a:off x="3005130" y="1217244"/>
          <a:ext cx="1016470" cy="790676"/>
        </a:xfrm>
        <a:prstGeom prst="rect">
          <a:avLst/>
        </a:prstGeom>
        <a:noFill/>
        <a:ln>
          <a:noFill/>
        </a:ln>
        <a:effectLst/>
      </dsp:spPr>
      <dsp:style>
        <a:lnRef idx="0">
          <a:scrgbClr r="0" g="0" b="0"/>
        </a:lnRef>
        <a:fillRef idx="0">
          <a:scrgbClr r="0" g="0" b="0"/>
        </a:fillRef>
        <a:effectRef idx="0">
          <a:scrgbClr r="0" g="0" b="0"/>
        </a:effectRef>
        <a:fontRef idx="minor"/>
      </dsp:style>
    </dsp:sp>
    <dsp:sp modelId="{5C866C4B-886F-7048-8A7A-C89E6309297A}">
      <dsp:nvSpPr>
        <dsp:cNvPr id="0" name=""/>
        <dsp:cNvSpPr/>
      </dsp:nvSpPr>
      <dsp:spPr>
        <a:xfrm rot="5400000">
          <a:off x="3037622" y="3143164"/>
          <a:ext cx="830210" cy="945165"/>
        </a:xfrm>
        <a:prstGeom prst="bentUpArrow">
          <a:avLst>
            <a:gd name="adj1" fmla="val 32840"/>
            <a:gd name="adj2" fmla="val 25000"/>
            <a:gd name="adj3" fmla="val 35780"/>
          </a:avLst>
        </a:prstGeom>
        <a:solidFill>
          <a:schemeClr val="accent3">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40D8D5-68DA-7E4C-A050-9B08262CBCC9}">
      <dsp:nvSpPr>
        <dsp:cNvPr id="0" name=""/>
        <dsp:cNvSpPr/>
      </dsp:nvSpPr>
      <dsp:spPr>
        <a:xfrm>
          <a:off x="2644750" y="2222859"/>
          <a:ext cx="1743418" cy="978264"/>
        </a:xfrm>
        <a:prstGeom prst="roundRect">
          <a:avLst>
            <a:gd name="adj" fmla="val 16670"/>
          </a:avLst>
        </a:prstGeom>
        <a:solidFill>
          <a:srgbClr val="00C2A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Removing forms without a “previous appointment” date</a:t>
          </a:r>
          <a:br>
            <a:rPr lang="en-GB" sz="1000" kern="1200" dirty="0"/>
          </a:br>
          <a:r>
            <a:rPr lang="en-GB" sz="1000" kern="1200" dirty="0"/>
            <a:t>n = 261</a:t>
          </a:r>
        </a:p>
      </dsp:txBody>
      <dsp:txXfrm>
        <a:off x="2692514" y="2270623"/>
        <a:ext cx="1647890" cy="882736"/>
      </dsp:txXfrm>
    </dsp:sp>
    <dsp:sp modelId="{94CF0B23-C7B6-3C4E-9166-FFB0257051B1}">
      <dsp:nvSpPr>
        <dsp:cNvPr id="0" name=""/>
        <dsp:cNvSpPr/>
      </dsp:nvSpPr>
      <dsp:spPr>
        <a:xfrm>
          <a:off x="4215252" y="2316159"/>
          <a:ext cx="1016470" cy="790676"/>
        </a:xfrm>
        <a:prstGeom prst="rect">
          <a:avLst/>
        </a:prstGeom>
        <a:noFill/>
        <a:ln>
          <a:noFill/>
        </a:ln>
        <a:effectLst/>
      </dsp:spPr>
      <dsp:style>
        <a:lnRef idx="0">
          <a:scrgbClr r="0" g="0" b="0"/>
        </a:lnRef>
        <a:fillRef idx="0">
          <a:scrgbClr r="0" g="0" b="0"/>
        </a:fillRef>
        <a:effectRef idx="0">
          <a:scrgbClr r="0" g="0" b="0"/>
        </a:effectRef>
        <a:fontRef idx="minor"/>
      </dsp:style>
    </dsp:sp>
    <dsp:sp modelId="{AAD7D5E3-52F4-1648-ABE6-BB0FCEDE2E73}">
      <dsp:nvSpPr>
        <dsp:cNvPr id="0" name=""/>
        <dsp:cNvSpPr/>
      </dsp:nvSpPr>
      <dsp:spPr>
        <a:xfrm>
          <a:off x="3884515" y="3321773"/>
          <a:ext cx="1679241" cy="978264"/>
        </a:xfrm>
        <a:prstGeom prst="roundRect">
          <a:avLst>
            <a:gd name="adj" fmla="val 16670"/>
          </a:avLst>
        </a:prstGeom>
        <a:solidFill>
          <a:srgbClr val="00C2A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Selecting patients with their previous appointment within the Backlog period of interest (May 20 – May 21)</a:t>
          </a:r>
        </a:p>
        <a:p>
          <a:pPr marL="0" lvl="0" indent="0" algn="ctr" defTabSz="444500">
            <a:lnSpc>
              <a:spcPct val="90000"/>
            </a:lnSpc>
            <a:spcBef>
              <a:spcPct val="0"/>
            </a:spcBef>
            <a:spcAft>
              <a:spcPct val="35000"/>
            </a:spcAft>
            <a:buNone/>
          </a:pPr>
          <a:r>
            <a:rPr lang="en-GB" sz="1000" kern="1200" dirty="0"/>
            <a:t>n = 154</a:t>
          </a:r>
        </a:p>
      </dsp:txBody>
      <dsp:txXfrm>
        <a:off x="3932279" y="3369537"/>
        <a:ext cx="1583713" cy="882736"/>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7B6FEC-76B1-014E-AAA3-94629075F328}" type="datetimeFigureOut">
              <a:rPr lang="en-US" smtClean="0"/>
              <a:t>5/23/22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9C656-9F5F-A14D-A9C5-3DFAA5FDB579}" type="slidenum">
              <a:rPr lang="en-US" smtClean="0"/>
              <a:t>‹#›</a:t>
            </a:fld>
            <a:endParaRPr lang="en-US"/>
          </a:p>
        </p:txBody>
      </p:sp>
    </p:spTree>
    <p:extLst>
      <p:ext uri="{BB962C8B-B14F-4D97-AF65-F5344CB8AC3E}">
        <p14:creationId xmlns:p14="http://schemas.microsoft.com/office/powerpoint/2010/main" val="2677649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9C656-9F5F-A14D-A9C5-3DFAA5FDB579}" type="slidenum">
              <a:rPr lang="en-US" smtClean="0"/>
              <a:t>2</a:t>
            </a:fld>
            <a:endParaRPr lang="en-US"/>
          </a:p>
        </p:txBody>
      </p:sp>
    </p:spTree>
    <p:extLst>
      <p:ext uri="{BB962C8B-B14F-4D97-AF65-F5344CB8AC3E}">
        <p14:creationId xmlns:p14="http://schemas.microsoft.com/office/powerpoint/2010/main" val="1761541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E16C7-0D8F-DE0C-FB8C-9B610A27837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38B3353-F700-F984-D67F-E13C3F01FA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00F685C-EAD8-870A-5302-47011B0F281F}"/>
              </a:ext>
            </a:extLst>
          </p:cNvPr>
          <p:cNvSpPr>
            <a:spLocks noGrp="1"/>
          </p:cNvSpPr>
          <p:nvPr>
            <p:ph type="dt" sz="half" idx="10"/>
          </p:nvPr>
        </p:nvSpPr>
        <p:spPr/>
        <p:txBody>
          <a:bodyPr/>
          <a:lstStyle/>
          <a:p>
            <a:fld id="{6011BB58-BD81-7D40-85B8-9AE95F4E8EBA}" type="datetimeFigureOut">
              <a:rPr lang="en-US" smtClean="0"/>
              <a:t>5/23/22</a:t>
            </a:fld>
            <a:endParaRPr lang="en-US"/>
          </a:p>
        </p:txBody>
      </p:sp>
      <p:sp>
        <p:nvSpPr>
          <p:cNvPr id="5" name="Footer Placeholder 4">
            <a:extLst>
              <a:ext uri="{FF2B5EF4-FFF2-40B4-BE49-F238E27FC236}">
                <a16:creationId xmlns:a16="http://schemas.microsoft.com/office/drawing/2014/main" id="{F4861009-8366-7DAC-4F5B-7B5F410E3E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67595D-27C4-DF5C-BAD4-51F94E5BCC34}"/>
              </a:ext>
            </a:extLst>
          </p:cNvPr>
          <p:cNvSpPr>
            <a:spLocks noGrp="1"/>
          </p:cNvSpPr>
          <p:nvPr>
            <p:ph type="sldNum" sz="quarter" idx="12"/>
          </p:nvPr>
        </p:nvSpPr>
        <p:spPr/>
        <p:txBody>
          <a:bodyPr/>
          <a:lstStyle/>
          <a:p>
            <a:fld id="{E6CF76BE-868B-6F46-A158-56310379EC5A}" type="slidenum">
              <a:rPr lang="en-US" smtClean="0"/>
              <a:t>‹#›</a:t>
            </a:fld>
            <a:endParaRPr lang="en-US"/>
          </a:p>
        </p:txBody>
      </p:sp>
    </p:spTree>
    <p:extLst>
      <p:ext uri="{BB962C8B-B14F-4D97-AF65-F5344CB8AC3E}">
        <p14:creationId xmlns:p14="http://schemas.microsoft.com/office/powerpoint/2010/main" val="743206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F4C21-5EF9-362B-FFC8-D5D321367AC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42F86C5-4609-1FB9-9F96-37EF199F64D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A953F5E-4621-C573-644C-B436E0D87924}"/>
              </a:ext>
            </a:extLst>
          </p:cNvPr>
          <p:cNvSpPr>
            <a:spLocks noGrp="1"/>
          </p:cNvSpPr>
          <p:nvPr>
            <p:ph type="dt" sz="half" idx="10"/>
          </p:nvPr>
        </p:nvSpPr>
        <p:spPr/>
        <p:txBody>
          <a:bodyPr/>
          <a:lstStyle/>
          <a:p>
            <a:fld id="{6011BB58-BD81-7D40-85B8-9AE95F4E8EBA}" type="datetimeFigureOut">
              <a:rPr lang="en-US" smtClean="0"/>
              <a:t>5/23/22</a:t>
            </a:fld>
            <a:endParaRPr lang="en-US"/>
          </a:p>
        </p:txBody>
      </p:sp>
      <p:sp>
        <p:nvSpPr>
          <p:cNvPr id="5" name="Footer Placeholder 4">
            <a:extLst>
              <a:ext uri="{FF2B5EF4-FFF2-40B4-BE49-F238E27FC236}">
                <a16:creationId xmlns:a16="http://schemas.microsoft.com/office/drawing/2014/main" id="{0268D41B-D125-82F7-18D5-3CFB0659B9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420F00-FFFC-72D9-EB5B-4BB941342EB6}"/>
              </a:ext>
            </a:extLst>
          </p:cNvPr>
          <p:cNvSpPr>
            <a:spLocks noGrp="1"/>
          </p:cNvSpPr>
          <p:nvPr>
            <p:ph type="sldNum" sz="quarter" idx="12"/>
          </p:nvPr>
        </p:nvSpPr>
        <p:spPr/>
        <p:txBody>
          <a:bodyPr/>
          <a:lstStyle/>
          <a:p>
            <a:fld id="{E6CF76BE-868B-6F46-A158-56310379EC5A}" type="slidenum">
              <a:rPr lang="en-US" smtClean="0"/>
              <a:t>‹#›</a:t>
            </a:fld>
            <a:endParaRPr lang="en-US"/>
          </a:p>
        </p:txBody>
      </p:sp>
    </p:spTree>
    <p:extLst>
      <p:ext uri="{BB962C8B-B14F-4D97-AF65-F5344CB8AC3E}">
        <p14:creationId xmlns:p14="http://schemas.microsoft.com/office/powerpoint/2010/main" val="503425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5E3229-7DFF-0CD9-10FD-BC9C22FAE32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D96AB5F-1065-418D-6ECD-C40CD8E8E96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54DCB9D-3D97-1D63-B9F8-247EFDC37E7C}"/>
              </a:ext>
            </a:extLst>
          </p:cNvPr>
          <p:cNvSpPr>
            <a:spLocks noGrp="1"/>
          </p:cNvSpPr>
          <p:nvPr>
            <p:ph type="dt" sz="half" idx="10"/>
          </p:nvPr>
        </p:nvSpPr>
        <p:spPr/>
        <p:txBody>
          <a:bodyPr/>
          <a:lstStyle/>
          <a:p>
            <a:fld id="{6011BB58-BD81-7D40-85B8-9AE95F4E8EBA}" type="datetimeFigureOut">
              <a:rPr lang="en-US" smtClean="0"/>
              <a:t>5/23/22</a:t>
            </a:fld>
            <a:endParaRPr lang="en-US"/>
          </a:p>
        </p:txBody>
      </p:sp>
      <p:sp>
        <p:nvSpPr>
          <p:cNvPr id="5" name="Footer Placeholder 4">
            <a:extLst>
              <a:ext uri="{FF2B5EF4-FFF2-40B4-BE49-F238E27FC236}">
                <a16:creationId xmlns:a16="http://schemas.microsoft.com/office/drawing/2014/main" id="{BDF985AE-54E5-E635-E756-4E6E12C263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7EADF9-2CD4-55C2-4D95-BF01740FFC55}"/>
              </a:ext>
            </a:extLst>
          </p:cNvPr>
          <p:cNvSpPr>
            <a:spLocks noGrp="1"/>
          </p:cNvSpPr>
          <p:nvPr>
            <p:ph type="sldNum" sz="quarter" idx="12"/>
          </p:nvPr>
        </p:nvSpPr>
        <p:spPr/>
        <p:txBody>
          <a:bodyPr/>
          <a:lstStyle/>
          <a:p>
            <a:fld id="{E6CF76BE-868B-6F46-A158-56310379EC5A}" type="slidenum">
              <a:rPr lang="en-US" smtClean="0"/>
              <a:t>‹#›</a:t>
            </a:fld>
            <a:endParaRPr lang="en-US"/>
          </a:p>
        </p:txBody>
      </p:sp>
    </p:spTree>
    <p:extLst>
      <p:ext uri="{BB962C8B-B14F-4D97-AF65-F5344CB8AC3E}">
        <p14:creationId xmlns:p14="http://schemas.microsoft.com/office/powerpoint/2010/main" val="991738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68D-E840-D9DB-07EE-5E2D310E531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D44D0E1-2076-6FC2-7096-D70AA6BAE3D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D73F3E4-5C9F-5B06-E517-143B407E94BC}"/>
              </a:ext>
            </a:extLst>
          </p:cNvPr>
          <p:cNvSpPr>
            <a:spLocks noGrp="1"/>
          </p:cNvSpPr>
          <p:nvPr>
            <p:ph type="dt" sz="half" idx="10"/>
          </p:nvPr>
        </p:nvSpPr>
        <p:spPr/>
        <p:txBody>
          <a:bodyPr/>
          <a:lstStyle/>
          <a:p>
            <a:fld id="{6011BB58-BD81-7D40-85B8-9AE95F4E8EBA}" type="datetimeFigureOut">
              <a:rPr lang="en-US" smtClean="0"/>
              <a:t>5/23/22</a:t>
            </a:fld>
            <a:endParaRPr lang="en-US"/>
          </a:p>
        </p:txBody>
      </p:sp>
      <p:sp>
        <p:nvSpPr>
          <p:cNvPr id="5" name="Footer Placeholder 4">
            <a:extLst>
              <a:ext uri="{FF2B5EF4-FFF2-40B4-BE49-F238E27FC236}">
                <a16:creationId xmlns:a16="http://schemas.microsoft.com/office/drawing/2014/main" id="{84D45DE2-E9B9-B1BF-A176-03A0A7F13A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600AB-6D7D-E8A0-5FBA-68E21AA9B39A}"/>
              </a:ext>
            </a:extLst>
          </p:cNvPr>
          <p:cNvSpPr>
            <a:spLocks noGrp="1"/>
          </p:cNvSpPr>
          <p:nvPr>
            <p:ph type="sldNum" sz="quarter" idx="12"/>
          </p:nvPr>
        </p:nvSpPr>
        <p:spPr/>
        <p:txBody>
          <a:bodyPr/>
          <a:lstStyle/>
          <a:p>
            <a:fld id="{E6CF76BE-868B-6F46-A158-56310379EC5A}" type="slidenum">
              <a:rPr lang="en-US" smtClean="0"/>
              <a:t>‹#›</a:t>
            </a:fld>
            <a:endParaRPr lang="en-US"/>
          </a:p>
        </p:txBody>
      </p:sp>
    </p:spTree>
    <p:extLst>
      <p:ext uri="{BB962C8B-B14F-4D97-AF65-F5344CB8AC3E}">
        <p14:creationId xmlns:p14="http://schemas.microsoft.com/office/powerpoint/2010/main" val="882536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DE619-5BA6-1BAE-84D9-97F4D8158C9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58349B2-131C-F7D6-D34A-36C32C2281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FA5B139-5495-CB13-E3EA-2D23EC924194}"/>
              </a:ext>
            </a:extLst>
          </p:cNvPr>
          <p:cNvSpPr>
            <a:spLocks noGrp="1"/>
          </p:cNvSpPr>
          <p:nvPr>
            <p:ph type="dt" sz="half" idx="10"/>
          </p:nvPr>
        </p:nvSpPr>
        <p:spPr/>
        <p:txBody>
          <a:bodyPr/>
          <a:lstStyle/>
          <a:p>
            <a:fld id="{6011BB58-BD81-7D40-85B8-9AE95F4E8EBA}" type="datetimeFigureOut">
              <a:rPr lang="en-US" smtClean="0"/>
              <a:t>5/23/22</a:t>
            </a:fld>
            <a:endParaRPr lang="en-US"/>
          </a:p>
        </p:txBody>
      </p:sp>
      <p:sp>
        <p:nvSpPr>
          <p:cNvPr id="5" name="Footer Placeholder 4">
            <a:extLst>
              <a:ext uri="{FF2B5EF4-FFF2-40B4-BE49-F238E27FC236}">
                <a16:creationId xmlns:a16="http://schemas.microsoft.com/office/drawing/2014/main" id="{46DA753F-2EA9-8BB7-0269-F08A2AD225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AA9E2F-1462-27D9-FA1A-3E9BDA8C40EE}"/>
              </a:ext>
            </a:extLst>
          </p:cNvPr>
          <p:cNvSpPr>
            <a:spLocks noGrp="1"/>
          </p:cNvSpPr>
          <p:nvPr>
            <p:ph type="sldNum" sz="quarter" idx="12"/>
          </p:nvPr>
        </p:nvSpPr>
        <p:spPr/>
        <p:txBody>
          <a:bodyPr/>
          <a:lstStyle/>
          <a:p>
            <a:fld id="{E6CF76BE-868B-6F46-A158-56310379EC5A}" type="slidenum">
              <a:rPr lang="en-US" smtClean="0"/>
              <a:t>‹#›</a:t>
            </a:fld>
            <a:endParaRPr lang="en-US"/>
          </a:p>
        </p:txBody>
      </p:sp>
    </p:spTree>
    <p:extLst>
      <p:ext uri="{BB962C8B-B14F-4D97-AF65-F5344CB8AC3E}">
        <p14:creationId xmlns:p14="http://schemas.microsoft.com/office/powerpoint/2010/main" val="1027279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62E48-0859-7AD5-1898-21BE2B3F9C9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E63129C-CF5C-C6FE-718F-48AEE856FB1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E5E34ED-49A4-5056-C954-BBB94180C93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0A54D47-EAD5-BD55-DF37-104A236B9243}"/>
              </a:ext>
            </a:extLst>
          </p:cNvPr>
          <p:cNvSpPr>
            <a:spLocks noGrp="1"/>
          </p:cNvSpPr>
          <p:nvPr>
            <p:ph type="dt" sz="half" idx="10"/>
          </p:nvPr>
        </p:nvSpPr>
        <p:spPr/>
        <p:txBody>
          <a:bodyPr/>
          <a:lstStyle/>
          <a:p>
            <a:fld id="{6011BB58-BD81-7D40-85B8-9AE95F4E8EBA}" type="datetimeFigureOut">
              <a:rPr lang="en-US" smtClean="0"/>
              <a:t>5/23/22</a:t>
            </a:fld>
            <a:endParaRPr lang="en-US"/>
          </a:p>
        </p:txBody>
      </p:sp>
      <p:sp>
        <p:nvSpPr>
          <p:cNvPr id="6" name="Footer Placeholder 5">
            <a:extLst>
              <a:ext uri="{FF2B5EF4-FFF2-40B4-BE49-F238E27FC236}">
                <a16:creationId xmlns:a16="http://schemas.microsoft.com/office/drawing/2014/main" id="{863F3303-165E-FF45-8E16-49526BEAB8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9DC33E-CD98-1C5D-3DFD-05704EB27E0A}"/>
              </a:ext>
            </a:extLst>
          </p:cNvPr>
          <p:cNvSpPr>
            <a:spLocks noGrp="1"/>
          </p:cNvSpPr>
          <p:nvPr>
            <p:ph type="sldNum" sz="quarter" idx="12"/>
          </p:nvPr>
        </p:nvSpPr>
        <p:spPr/>
        <p:txBody>
          <a:bodyPr/>
          <a:lstStyle/>
          <a:p>
            <a:fld id="{E6CF76BE-868B-6F46-A158-56310379EC5A}" type="slidenum">
              <a:rPr lang="en-US" smtClean="0"/>
              <a:t>‹#›</a:t>
            </a:fld>
            <a:endParaRPr lang="en-US"/>
          </a:p>
        </p:txBody>
      </p:sp>
    </p:spTree>
    <p:extLst>
      <p:ext uri="{BB962C8B-B14F-4D97-AF65-F5344CB8AC3E}">
        <p14:creationId xmlns:p14="http://schemas.microsoft.com/office/powerpoint/2010/main" val="3780249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18E1-C9CF-95F7-5051-014874EF4A2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4CA903A-D577-68A7-88FF-C5D04F71A8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06B6825-5857-4CEC-41D3-F03AFDA6345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1201E5A-87A3-B081-28DE-7CC5214AE4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CC9329C-3AE9-7481-B402-B282F43354A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45F46A8-BDA8-4179-F09D-97D27767C5D3}"/>
              </a:ext>
            </a:extLst>
          </p:cNvPr>
          <p:cNvSpPr>
            <a:spLocks noGrp="1"/>
          </p:cNvSpPr>
          <p:nvPr>
            <p:ph type="dt" sz="half" idx="10"/>
          </p:nvPr>
        </p:nvSpPr>
        <p:spPr/>
        <p:txBody>
          <a:bodyPr/>
          <a:lstStyle/>
          <a:p>
            <a:fld id="{6011BB58-BD81-7D40-85B8-9AE95F4E8EBA}" type="datetimeFigureOut">
              <a:rPr lang="en-US" smtClean="0"/>
              <a:t>5/23/22</a:t>
            </a:fld>
            <a:endParaRPr lang="en-US"/>
          </a:p>
        </p:txBody>
      </p:sp>
      <p:sp>
        <p:nvSpPr>
          <p:cNvPr id="8" name="Footer Placeholder 7">
            <a:extLst>
              <a:ext uri="{FF2B5EF4-FFF2-40B4-BE49-F238E27FC236}">
                <a16:creationId xmlns:a16="http://schemas.microsoft.com/office/drawing/2014/main" id="{17BC58FD-3A19-5A40-4093-49BD0F7CB6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ECC282-C4E9-99D8-191D-CA840D893A8E}"/>
              </a:ext>
            </a:extLst>
          </p:cNvPr>
          <p:cNvSpPr>
            <a:spLocks noGrp="1"/>
          </p:cNvSpPr>
          <p:nvPr>
            <p:ph type="sldNum" sz="quarter" idx="12"/>
          </p:nvPr>
        </p:nvSpPr>
        <p:spPr/>
        <p:txBody>
          <a:bodyPr/>
          <a:lstStyle/>
          <a:p>
            <a:fld id="{E6CF76BE-868B-6F46-A158-56310379EC5A}" type="slidenum">
              <a:rPr lang="en-US" smtClean="0"/>
              <a:t>‹#›</a:t>
            </a:fld>
            <a:endParaRPr lang="en-US"/>
          </a:p>
        </p:txBody>
      </p:sp>
    </p:spTree>
    <p:extLst>
      <p:ext uri="{BB962C8B-B14F-4D97-AF65-F5344CB8AC3E}">
        <p14:creationId xmlns:p14="http://schemas.microsoft.com/office/powerpoint/2010/main" val="280356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E79EF-9AEB-4C66-B0D5-7111D2C9872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EE2EA86-D37A-4F37-D6A3-27987532F35C}"/>
              </a:ext>
            </a:extLst>
          </p:cNvPr>
          <p:cNvSpPr>
            <a:spLocks noGrp="1"/>
          </p:cNvSpPr>
          <p:nvPr>
            <p:ph type="dt" sz="half" idx="10"/>
          </p:nvPr>
        </p:nvSpPr>
        <p:spPr/>
        <p:txBody>
          <a:bodyPr/>
          <a:lstStyle/>
          <a:p>
            <a:fld id="{6011BB58-BD81-7D40-85B8-9AE95F4E8EBA}" type="datetimeFigureOut">
              <a:rPr lang="en-US" smtClean="0"/>
              <a:t>5/23/22</a:t>
            </a:fld>
            <a:endParaRPr lang="en-US"/>
          </a:p>
        </p:txBody>
      </p:sp>
      <p:sp>
        <p:nvSpPr>
          <p:cNvPr id="4" name="Footer Placeholder 3">
            <a:extLst>
              <a:ext uri="{FF2B5EF4-FFF2-40B4-BE49-F238E27FC236}">
                <a16:creationId xmlns:a16="http://schemas.microsoft.com/office/drawing/2014/main" id="{92762021-518C-DEF0-A477-B8AF9F03ED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588A38-BE5B-8FA6-C69D-FF8B3338FF03}"/>
              </a:ext>
            </a:extLst>
          </p:cNvPr>
          <p:cNvSpPr>
            <a:spLocks noGrp="1"/>
          </p:cNvSpPr>
          <p:nvPr>
            <p:ph type="sldNum" sz="quarter" idx="12"/>
          </p:nvPr>
        </p:nvSpPr>
        <p:spPr/>
        <p:txBody>
          <a:bodyPr/>
          <a:lstStyle/>
          <a:p>
            <a:fld id="{E6CF76BE-868B-6F46-A158-56310379EC5A}" type="slidenum">
              <a:rPr lang="en-US" smtClean="0"/>
              <a:t>‹#›</a:t>
            </a:fld>
            <a:endParaRPr lang="en-US"/>
          </a:p>
        </p:txBody>
      </p:sp>
    </p:spTree>
    <p:extLst>
      <p:ext uri="{BB962C8B-B14F-4D97-AF65-F5344CB8AC3E}">
        <p14:creationId xmlns:p14="http://schemas.microsoft.com/office/powerpoint/2010/main" val="146760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82316F-76C9-7D57-875C-61DC204B6474}"/>
              </a:ext>
            </a:extLst>
          </p:cNvPr>
          <p:cNvSpPr>
            <a:spLocks noGrp="1"/>
          </p:cNvSpPr>
          <p:nvPr>
            <p:ph type="dt" sz="half" idx="10"/>
          </p:nvPr>
        </p:nvSpPr>
        <p:spPr/>
        <p:txBody>
          <a:bodyPr/>
          <a:lstStyle/>
          <a:p>
            <a:fld id="{6011BB58-BD81-7D40-85B8-9AE95F4E8EBA}" type="datetimeFigureOut">
              <a:rPr lang="en-US" smtClean="0"/>
              <a:t>5/23/22</a:t>
            </a:fld>
            <a:endParaRPr lang="en-US"/>
          </a:p>
        </p:txBody>
      </p:sp>
      <p:sp>
        <p:nvSpPr>
          <p:cNvPr id="3" name="Footer Placeholder 2">
            <a:extLst>
              <a:ext uri="{FF2B5EF4-FFF2-40B4-BE49-F238E27FC236}">
                <a16:creationId xmlns:a16="http://schemas.microsoft.com/office/drawing/2014/main" id="{59BDFBE6-87FE-9655-C944-330CB46EAA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DC3D11-D2C9-CF5A-F360-3C004888B8A4}"/>
              </a:ext>
            </a:extLst>
          </p:cNvPr>
          <p:cNvSpPr>
            <a:spLocks noGrp="1"/>
          </p:cNvSpPr>
          <p:nvPr>
            <p:ph type="sldNum" sz="quarter" idx="12"/>
          </p:nvPr>
        </p:nvSpPr>
        <p:spPr/>
        <p:txBody>
          <a:bodyPr/>
          <a:lstStyle/>
          <a:p>
            <a:fld id="{E6CF76BE-868B-6F46-A158-56310379EC5A}" type="slidenum">
              <a:rPr lang="en-US" smtClean="0"/>
              <a:t>‹#›</a:t>
            </a:fld>
            <a:endParaRPr lang="en-US"/>
          </a:p>
        </p:txBody>
      </p:sp>
    </p:spTree>
    <p:extLst>
      <p:ext uri="{BB962C8B-B14F-4D97-AF65-F5344CB8AC3E}">
        <p14:creationId xmlns:p14="http://schemas.microsoft.com/office/powerpoint/2010/main" val="2517906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F265E-DB68-2D04-A19F-E5BA2C8CA7F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FB7D35C-94EF-02F1-C370-48DAF0F00D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01EAFEC-5802-90CA-91E9-99CC2919BB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6F0CE7-7C6E-2D09-9656-D9945F7C8471}"/>
              </a:ext>
            </a:extLst>
          </p:cNvPr>
          <p:cNvSpPr>
            <a:spLocks noGrp="1"/>
          </p:cNvSpPr>
          <p:nvPr>
            <p:ph type="dt" sz="half" idx="10"/>
          </p:nvPr>
        </p:nvSpPr>
        <p:spPr/>
        <p:txBody>
          <a:bodyPr/>
          <a:lstStyle/>
          <a:p>
            <a:fld id="{6011BB58-BD81-7D40-85B8-9AE95F4E8EBA}" type="datetimeFigureOut">
              <a:rPr lang="en-US" smtClean="0"/>
              <a:t>5/23/22</a:t>
            </a:fld>
            <a:endParaRPr lang="en-US"/>
          </a:p>
        </p:txBody>
      </p:sp>
      <p:sp>
        <p:nvSpPr>
          <p:cNvPr id="6" name="Footer Placeholder 5">
            <a:extLst>
              <a:ext uri="{FF2B5EF4-FFF2-40B4-BE49-F238E27FC236}">
                <a16:creationId xmlns:a16="http://schemas.microsoft.com/office/drawing/2014/main" id="{BA157C53-84D4-3C43-B6CB-50AFECA232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42A78E-987F-395F-C890-663941612467}"/>
              </a:ext>
            </a:extLst>
          </p:cNvPr>
          <p:cNvSpPr>
            <a:spLocks noGrp="1"/>
          </p:cNvSpPr>
          <p:nvPr>
            <p:ph type="sldNum" sz="quarter" idx="12"/>
          </p:nvPr>
        </p:nvSpPr>
        <p:spPr/>
        <p:txBody>
          <a:bodyPr/>
          <a:lstStyle/>
          <a:p>
            <a:fld id="{E6CF76BE-868B-6F46-A158-56310379EC5A}" type="slidenum">
              <a:rPr lang="en-US" smtClean="0"/>
              <a:t>‹#›</a:t>
            </a:fld>
            <a:endParaRPr lang="en-US"/>
          </a:p>
        </p:txBody>
      </p:sp>
    </p:spTree>
    <p:extLst>
      <p:ext uri="{BB962C8B-B14F-4D97-AF65-F5344CB8AC3E}">
        <p14:creationId xmlns:p14="http://schemas.microsoft.com/office/powerpoint/2010/main" val="2948391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287EC-53F2-85AC-6077-E9230F0773B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80233F9-1EC2-B1A8-26F2-B55DD6CE58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0A850B-9ADA-08A2-5E63-E980DAF441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342D640-CF87-5571-FA24-B114586E83E2}"/>
              </a:ext>
            </a:extLst>
          </p:cNvPr>
          <p:cNvSpPr>
            <a:spLocks noGrp="1"/>
          </p:cNvSpPr>
          <p:nvPr>
            <p:ph type="dt" sz="half" idx="10"/>
          </p:nvPr>
        </p:nvSpPr>
        <p:spPr/>
        <p:txBody>
          <a:bodyPr/>
          <a:lstStyle/>
          <a:p>
            <a:fld id="{6011BB58-BD81-7D40-85B8-9AE95F4E8EBA}" type="datetimeFigureOut">
              <a:rPr lang="en-US" smtClean="0"/>
              <a:t>5/23/22</a:t>
            </a:fld>
            <a:endParaRPr lang="en-US"/>
          </a:p>
        </p:txBody>
      </p:sp>
      <p:sp>
        <p:nvSpPr>
          <p:cNvPr id="6" name="Footer Placeholder 5">
            <a:extLst>
              <a:ext uri="{FF2B5EF4-FFF2-40B4-BE49-F238E27FC236}">
                <a16:creationId xmlns:a16="http://schemas.microsoft.com/office/drawing/2014/main" id="{9E8E8850-A1A3-474C-C288-417CF0C1DA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0501EE-F97B-01A8-79FC-837B20469BCA}"/>
              </a:ext>
            </a:extLst>
          </p:cNvPr>
          <p:cNvSpPr>
            <a:spLocks noGrp="1"/>
          </p:cNvSpPr>
          <p:nvPr>
            <p:ph type="sldNum" sz="quarter" idx="12"/>
          </p:nvPr>
        </p:nvSpPr>
        <p:spPr/>
        <p:txBody>
          <a:bodyPr/>
          <a:lstStyle/>
          <a:p>
            <a:fld id="{E6CF76BE-868B-6F46-A158-56310379EC5A}" type="slidenum">
              <a:rPr lang="en-US" smtClean="0"/>
              <a:t>‹#›</a:t>
            </a:fld>
            <a:endParaRPr lang="en-US"/>
          </a:p>
        </p:txBody>
      </p:sp>
    </p:spTree>
    <p:extLst>
      <p:ext uri="{BB962C8B-B14F-4D97-AF65-F5344CB8AC3E}">
        <p14:creationId xmlns:p14="http://schemas.microsoft.com/office/powerpoint/2010/main" val="952518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499F37-22C7-8605-D81C-4594070DC2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B7683FE-56BD-4F1E-2193-2FF7D2698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11EE2EC-228A-B71A-E787-7F972E926D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11BB58-BD81-7D40-85B8-9AE95F4E8EBA}" type="datetimeFigureOut">
              <a:rPr lang="en-US" smtClean="0"/>
              <a:t>5/23/22</a:t>
            </a:fld>
            <a:endParaRPr lang="en-US"/>
          </a:p>
        </p:txBody>
      </p:sp>
      <p:sp>
        <p:nvSpPr>
          <p:cNvPr id="5" name="Footer Placeholder 4">
            <a:extLst>
              <a:ext uri="{FF2B5EF4-FFF2-40B4-BE49-F238E27FC236}">
                <a16:creationId xmlns:a16="http://schemas.microsoft.com/office/drawing/2014/main" id="{C06386B8-C48B-6F14-7621-9F1D1F59D7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20914A-7129-F9F7-2948-DF93D298CE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CF76BE-868B-6F46-A158-56310379EC5A}" type="slidenum">
              <a:rPr lang="en-US" smtClean="0"/>
              <a:t>‹#›</a:t>
            </a:fld>
            <a:endParaRPr lang="en-US"/>
          </a:p>
        </p:txBody>
      </p:sp>
    </p:spTree>
    <p:extLst>
      <p:ext uri="{BB962C8B-B14F-4D97-AF65-F5344CB8AC3E}">
        <p14:creationId xmlns:p14="http://schemas.microsoft.com/office/powerpoint/2010/main" val="2650426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CBFA6D-7179-B50E-D7F6-5B74AF5FB736}"/>
              </a:ext>
            </a:extLst>
          </p:cNvPr>
          <p:cNvPicPr>
            <a:picLocks noChangeAspect="1"/>
          </p:cNvPicPr>
          <p:nvPr/>
        </p:nvPicPr>
        <p:blipFill>
          <a:blip r:embed="rId2"/>
          <a:stretch>
            <a:fillRect/>
          </a:stretch>
        </p:blipFill>
        <p:spPr>
          <a:xfrm>
            <a:off x="203734" y="1320039"/>
            <a:ext cx="4087302" cy="2594880"/>
          </a:xfrm>
          <a:prstGeom prst="rect">
            <a:avLst/>
          </a:prstGeom>
          <a:ln>
            <a:solidFill>
              <a:srgbClr val="00C2AB"/>
            </a:solidFill>
          </a:ln>
        </p:spPr>
      </p:pic>
      <p:sp>
        <p:nvSpPr>
          <p:cNvPr id="4" name="Rectangle 3">
            <a:extLst>
              <a:ext uri="{FF2B5EF4-FFF2-40B4-BE49-F238E27FC236}">
                <a16:creationId xmlns:a16="http://schemas.microsoft.com/office/drawing/2014/main" id="{E1FAE574-DC30-AAF9-B236-C46AEFA89B04}"/>
              </a:ext>
            </a:extLst>
          </p:cNvPr>
          <p:cNvSpPr/>
          <p:nvPr/>
        </p:nvSpPr>
        <p:spPr>
          <a:xfrm>
            <a:off x="0" y="0"/>
            <a:ext cx="12192000" cy="910399"/>
          </a:xfrm>
          <a:prstGeom prst="rect">
            <a:avLst/>
          </a:prstGeom>
          <a:solidFill>
            <a:srgbClr val="00C2AB"/>
          </a:solidFill>
          <a:ln>
            <a:solidFill>
              <a:srgbClr val="00C2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C731C7D-2ED2-B9AE-F3CC-40835F3EB5C0}"/>
              </a:ext>
            </a:extLst>
          </p:cNvPr>
          <p:cNvSpPr txBox="1"/>
          <p:nvPr/>
        </p:nvSpPr>
        <p:spPr>
          <a:xfrm>
            <a:off x="203735" y="132033"/>
            <a:ext cx="11383017" cy="646331"/>
          </a:xfrm>
          <a:prstGeom prst="rect">
            <a:avLst/>
          </a:prstGeom>
          <a:noFill/>
        </p:spPr>
        <p:txBody>
          <a:bodyPr wrap="square" rtlCol="0">
            <a:spAutoFit/>
          </a:bodyPr>
          <a:lstStyle/>
          <a:p>
            <a:r>
              <a:rPr lang="en-US" sz="2000" b="1" dirty="0">
                <a:solidFill>
                  <a:schemeClr val="bg1"/>
                </a:solidFill>
              </a:rPr>
              <a:t>Analysis of the outpatient Rheumatology Backlog</a:t>
            </a:r>
          </a:p>
          <a:p>
            <a:r>
              <a:rPr lang="en-US" sz="1600" b="1" dirty="0">
                <a:solidFill>
                  <a:schemeClr val="bg1"/>
                </a:solidFill>
              </a:rPr>
              <a:t>May 20202 -May 2021</a:t>
            </a:r>
          </a:p>
        </p:txBody>
      </p:sp>
      <p:sp>
        <p:nvSpPr>
          <p:cNvPr id="8" name="TextBox 7">
            <a:extLst>
              <a:ext uri="{FF2B5EF4-FFF2-40B4-BE49-F238E27FC236}">
                <a16:creationId xmlns:a16="http://schemas.microsoft.com/office/drawing/2014/main" id="{353B8EA7-5B1D-2A81-7ED0-1EBE90687032}"/>
              </a:ext>
            </a:extLst>
          </p:cNvPr>
          <p:cNvSpPr txBox="1"/>
          <p:nvPr/>
        </p:nvSpPr>
        <p:spPr>
          <a:xfrm>
            <a:off x="109142" y="976415"/>
            <a:ext cx="4630883" cy="307777"/>
          </a:xfrm>
          <a:prstGeom prst="rect">
            <a:avLst/>
          </a:prstGeom>
          <a:noFill/>
        </p:spPr>
        <p:txBody>
          <a:bodyPr wrap="none" rtlCol="0">
            <a:spAutoFit/>
          </a:bodyPr>
          <a:lstStyle/>
          <a:p>
            <a:r>
              <a:rPr lang="en-US" sz="1400" b="1" dirty="0"/>
              <a:t>Change in the number of patients on the backlog per month</a:t>
            </a:r>
          </a:p>
        </p:txBody>
      </p:sp>
      <p:pic>
        <p:nvPicPr>
          <p:cNvPr id="9" name="Picture 8">
            <a:extLst>
              <a:ext uri="{FF2B5EF4-FFF2-40B4-BE49-F238E27FC236}">
                <a16:creationId xmlns:a16="http://schemas.microsoft.com/office/drawing/2014/main" id="{15753022-6000-09B3-4890-64F4303496F7}"/>
              </a:ext>
            </a:extLst>
          </p:cNvPr>
          <p:cNvPicPr>
            <a:picLocks noChangeAspect="1"/>
          </p:cNvPicPr>
          <p:nvPr/>
        </p:nvPicPr>
        <p:blipFill>
          <a:blip r:embed="rId3"/>
          <a:stretch>
            <a:fillRect/>
          </a:stretch>
        </p:blipFill>
        <p:spPr>
          <a:xfrm>
            <a:off x="203734" y="3950767"/>
            <a:ext cx="4087302" cy="2775200"/>
          </a:xfrm>
          <a:prstGeom prst="rect">
            <a:avLst/>
          </a:prstGeom>
          <a:ln>
            <a:solidFill>
              <a:srgbClr val="00C2AB"/>
            </a:solidFill>
          </a:ln>
        </p:spPr>
      </p:pic>
    </p:spTree>
    <p:extLst>
      <p:ext uri="{BB962C8B-B14F-4D97-AF65-F5344CB8AC3E}">
        <p14:creationId xmlns:p14="http://schemas.microsoft.com/office/powerpoint/2010/main" val="977645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a:extLst>
              <a:ext uri="{FF2B5EF4-FFF2-40B4-BE49-F238E27FC236}">
                <a16:creationId xmlns:a16="http://schemas.microsoft.com/office/drawing/2014/main" id="{DC5336D9-2A00-4AF7-0CAE-76B2BEA16F5A}"/>
              </a:ext>
            </a:extLst>
          </p:cNvPr>
          <p:cNvSpPr>
            <a:spLocks noChangeAspect="1" noChangeArrowheads="1"/>
          </p:cNvSpPr>
          <p:nvPr/>
        </p:nvSpPr>
        <p:spPr bwMode="auto">
          <a:xfrm>
            <a:off x="3076832" y="409832"/>
            <a:ext cx="3171568" cy="317156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148BD1E1-6F74-DF79-90C9-622A608F92B5}"/>
              </a:ext>
            </a:extLst>
          </p:cNvPr>
          <p:cNvPicPr>
            <a:picLocks noChangeAspect="1"/>
          </p:cNvPicPr>
          <p:nvPr/>
        </p:nvPicPr>
        <p:blipFill>
          <a:blip r:embed="rId3"/>
          <a:stretch>
            <a:fillRect/>
          </a:stretch>
        </p:blipFill>
        <p:spPr>
          <a:xfrm>
            <a:off x="6776185" y="2514001"/>
            <a:ext cx="4810569" cy="2907085"/>
          </a:xfrm>
          <a:prstGeom prst="rect">
            <a:avLst/>
          </a:prstGeom>
          <a:ln>
            <a:solidFill>
              <a:srgbClr val="00C2AB"/>
            </a:solidFill>
          </a:ln>
        </p:spPr>
      </p:pic>
      <p:graphicFrame>
        <p:nvGraphicFramePr>
          <p:cNvPr id="15" name="Table 14">
            <a:extLst>
              <a:ext uri="{FF2B5EF4-FFF2-40B4-BE49-F238E27FC236}">
                <a16:creationId xmlns:a16="http://schemas.microsoft.com/office/drawing/2014/main" id="{3D038286-45B3-5B93-34B3-3B5D3317B889}"/>
              </a:ext>
            </a:extLst>
          </p:cNvPr>
          <p:cNvGraphicFramePr>
            <a:graphicFrameLocks noGrp="1"/>
          </p:cNvGraphicFramePr>
          <p:nvPr>
            <p:extLst>
              <p:ext uri="{D42A27DB-BD31-4B8C-83A1-F6EECF244321}">
                <p14:modId xmlns:p14="http://schemas.microsoft.com/office/powerpoint/2010/main" val="3123758002"/>
              </p:ext>
            </p:extLst>
          </p:nvPr>
        </p:nvGraphicFramePr>
        <p:xfrm>
          <a:off x="6776185" y="1341254"/>
          <a:ext cx="4810568" cy="1114423"/>
        </p:xfrm>
        <a:graphic>
          <a:graphicData uri="http://schemas.openxmlformats.org/drawingml/2006/table">
            <a:tbl>
              <a:tblPr>
                <a:tableStyleId>{2D5ABB26-0587-4C30-8999-92F81FD0307C}</a:tableStyleId>
              </a:tblPr>
              <a:tblGrid>
                <a:gridCol w="929313">
                  <a:extLst>
                    <a:ext uri="{9D8B030D-6E8A-4147-A177-3AD203B41FA5}">
                      <a16:colId xmlns:a16="http://schemas.microsoft.com/office/drawing/2014/main" val="2644921667"/>
                    </a:ext>
                  </a:extLst>
                </a:gridCol>
                <a:gridCol w="743450">
                  <a:extLst>
                    <a:ext uri="{9D8B030D-6E8A-4147-A177-3AD203B41FA5}">
                      <a16:colId xmlns:a16="http://schemas.microsoft.com/office/drawing/2014/main" val="2142184517"/>
                    </a:ext>
                  </a:extLst>
                </a:gridCol>
                <a:gridCol w="960292">
                  <a:extLst>
                    <a:ext uri="{9D8B030D-6E8A-4147-A177-3AD203B41FA5}">
                      <a16:colId xmlns:a16="http://schemas.microsoft.com/office/drawing/2014/main" val="3274449316"/>
                    </a:ext>
                  </a:extLst>
                </a:gridCol>
                <a:gridCol w="1101906">
                  <a:extLst>
                    <a:ext uri="{9D8B030D-6E8A-4147-A177-3AD203B41FA5}">
                      <a16:colId xmlns:a16="http://schemas.microsoft.com/office/drawing/2014/main" val="1377916859"/>
                    </a:ext>
                  </a:extLst>
                </a:gridCol>
                <a:gridCol w="1075607">
                  <a:extLst>
                    <a:ext uri="{9D8B030D-6E8A-4147-A177-3AD203B41FA5}">
                      <a16:colId xmlns:a16="http://schemas.microsoft.com/office/drawing/2014/main" val="2083970929"/>
                    </a:ext>
                  </a:extLst>
                </a:gridCol>
              </a:tblGrid>
              <a:tr h="364119">
                <a:tc>
                  <a:txBody>
                    <a:bodyPr/>
                    <a:lstStyle/>
                    <a:p>
                      <a:pPr algn="l" fontAlgn="b"/>
                      <a:r>
                        <a:rPr lang="en-GB" sz="1000" b="1" u="none" strike="noStrike" dirty="0">
                          <a:solidFill>
                            <a:srgbClr val="000000"/>
                          </a:solidFill>
                          <a:effectLst/>
                        </a:rPr>
                        <a:t>Audit Cycle</a:t>
                      </a:r>
                      <a:endParaRPr lang="en-GB" sz="1000" b="1" i="0" u="none" strike="noStrike" dirty="0">
                        <a:solidFill>
                          <a:srgbClr val="000000"/>
                        </a:solidFill>
                        <a:effectLst/>
                        <a:latin typeface="+mn-lt"/>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l" fontAlgn="b"/>
                      <a:r>
                        <a:rPr lang="en-GB" sz="1000" b="1" u="none" strike="noStrike" dirty="0">
                          <a:solidFill>
                            <a:srgbClr val="000000"/>
                          </a:solidFill>
                          <a:effectLst/>
                        </a:rPr>
                        <a:t>Cycle Date</a:t>
                      </a:r>
                      <a:endParaRPr lang="en-GB" sz="1000" b="1" i="0" u="none" strike="noStrike" dirty="0">
                        <a:solidFill>
                          <a:srgbClr val="000000"/>
                        </a:solidFill>
                        <a:effectLst/>
                        <a:latin typeface="+mn-lt"/>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GB" sz="1000" b="1" u="none" strike="noStrike" dirty="0">
                          <a:solidFill>
                            <a:srgbClr val="000000"/>
                          </a:solidFill>
                          <a:effectLst/>
                        </a:rPr>
                        <a:t>Backlog Total</a:t>
                      </a:r>
                      <a:endParaRPr lang="en-GB" sz="1000" b="1" i="0" u="none" strike="noStrike" dirty="0">
                        <a:solidFill>
                          <a:srgbClr val="000000"/>
                        </a:solidFill>
                        <a:effectLst/>
                        <a:latin typeface="+mn-lt"/>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GB" sz="1000" b="1" u="none" strike="noStrike" dirty="0">
                          <a:solidFill>
                            <a:srgbClr val="000000"/>
                          </a:solidFill>
                          <a:effectLst/>
                        </a:rPr>
                        <a:t>Patients shifted from Backlog</a:t>
                      </a:r>
                      <a:endParaRPr lang="en-GB" sz="1000" b="1" i="0" u="none" strike="noStrike" dirty="0">
                        <a:solidFill>
                          <a:srgbClr val="000000"/>
                        </a:solidFill>
                        <a:effectLst/>
                        <a:latin typeface="+mn-lt"/>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GB" sz="1000" b="1" u="none" strike="noStrike" dirty="0">
                          <a:solidFill>
                            <a:srgbClr val="000000"/>
                          </a:solidFill>
                          <a:effectLst/>
                        </a:rPr>
                        <a:t>No. forms completed (%)</a:t>
                      </a:r>
                      <a:endParaRPr lang="en-GB" sz="1000" b="1" i="0" u="none" strike="noStrike" dirty="0">
                        <a:solidFill>
                          <a:srgbClr val="000000"/>
                        </a:solidFill>
                        <a:effectLst/>
                        <a:latin typeface="+mn-lt"/>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2510888"/>
                  </a:ext>
                </a:extLst>
              </a:tr>
              <a:tr h="187576">
                <a:tc>
                  <a:txBody>
                    <a:bodyPr/>
                    <a:lstStyle/>
                    <a:p>
                      <a:pPr algn="l" fontAlgn="b"/>
                      <a:r>
                        <a:rPr lang="en-GB" sz="1000" b="0" u="none" strike="noStrike" dirty="0">
                          <a:solidFill>
                            <a:srgbClr val="000000"/>
                          </a:solidFill>
                          <a:effectLst/>
                        </a:rPr>
                        <a:t>1</a:t>
                      </a:r>
                      <a:endParaRPr lang="en-GB" sz="1000" b="0" i="0" u="none" strike="noStrike" dirty="0">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GB" sz="1000" b="0" u="none" strike="noStrike" dirty="0">
                          <a:solidFill>
                            <a:srgbClr val="000000"/>
                          </a:solidFill>
                          <a:effectLst/>
                        </a:rPr>
                        <a:t>Sep 2021</a:t>
                      </a:r>
                      <a:endParaRPr lang="en-GB" sz="1000" b="0" i="0" u="none" strike="noStrike" dirty="0">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GB" sz="1000" b="0" u="none" strike="noStrike" dirty="0">
                          <a:solidFill>
                            <a:srgbClr val="000000"/>
                          </a:solidFill>
                          <a:effectLst/>
                        </a:rPr>
                        <a:t>3259</a:t>
                      </a:r>
                      <a:endParaRPr lang="en-GB" sz="1000" b="0" i="0" u="none" strike="noStrike" dirty="0">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GB" sz="1000" b="0" u="none" strike="noStrike" dirty="0">
                          <a:solidFill>
                            <a:srgbClr val="B0B0B0"/>
                          </a:solidFill>
                          <a:effectLst/>
                        </a:rPr>
                        <a:t>NA</a:t>
                      </a:r>
                      <a:endParaRPr lang="en-GB" sz="1000" b="0" i="1" u="none" strike="noStrike" dirty="0">
                        <a:solidFill>
                          <a:srgbClr val="B0B0B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GB" sz="1000" b="0" u="none" strike="noStrike" dirty="0">
                          <a:solidFill>
                            <a:srgbClr val="B0B0B0"/>
                          </a:solidFill>
                          <a:effectLst/>
                        </a:rPr>
                        <a:t>NA</a:t>
                      </a:r>
                      <a:endParaRPr lang="en-GB" sz="1000" b="0" i="1" u="none" strike="noStrike" dirty="0">
                        <a:solidFill>
                          <a:srgbClr val="B0B0B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52625315"/>
                  </a:ext>
                </a:extLst>
              </a:tr>
              <a:tr h="187576">
                <a:tc>
                  <a:txBody>
                    <a:bodyPr/>
                    <a:lstStyle/>
                    <a:p>
                      <a:pPr algn="l" fontAlgn="b"/>
                      <a:r>
                        <a:rPr lang="en-GB" sz="1000" b="0" u="none" strike="noStrike" dirty="0">
                          <a:solidFill>
                            <a:srgbClr val="000000"/>
                          </a:solidFill>
                          <a:effectLst/>
                        </a:rPr>
                        <a:t>2</a:t>
                      </a:r>
                      <a:endParaRPr lang="en-GB" sz="1000" b="0" i="0" u="none" strike="noStrike" dirty="0">
                        <a:solidFill>
                          <a:srgbClr val="000000"/>
                        </a:solidFill>
                        <a:effectLst/>
                        <a:latin typeface="+mn-lt"/>
                      </a:endParaRPr>
                    </a:p>
                  </a:txBody>
                  <a:tcPr marL="9525" marR="9525" marT="9525" marB="0" anchor="b"/>
                </a:tc>
                <a:tc>
                  <a:txBody>
                    <a:bodyPr/>
                    <a:lstStyle/>
                    <a:p>
                      <a:pPr algn="l" fontAlgn="b"/>
                      <a:r>
                        <a:rPr lang="en-GB" sz="1000" b="0" u="none" strike="noStrike">
                          <a:solidFill>
                            <a:srgbClr val="000000"/>
                          </a:solidFill>
                          <a:effectLst/>
                        </a:rPr>
                        <a:t>Oct 2021</a:t>
                      </a:r>
                      <a:endParaRPr lang="en-GB" sz="1000" b="0" i="0" u="none" strike="noStrike">
                        <a:solidFill>
                          <a:srgbClr val="000000"/>
                        </a:solidFill>
                        <a:effectLst/>
                        <a:latin typeface="+mn-lt"/>
                      </a:endParaRPr>
                    </a:p>
                  </a:txBody>
                  <a:tcPr marL="9525" marR="9525" marT="9525" marB="0" anchor="b"/>
                </a:tc>
                <a:tc>
                  <a:txBody>
                    <a:bodyPr/>
                    <a:lstStyle/>
                    <a:p>
                      <a:pPr algn="r" fontAlgn="b"/>
                      <a:r>
                        <a:rPr lang="en-GB" sz="1000" b="0" u="none" strike="noStrike">
                          <a:solidFill>
                            <a:srgbClr val="000000"/>
                          </a:solidFill>
                          <a:effectLst/>
                        </a:rPr>
                        <a:t>2633</a:t>
                      </a:r>
                      <a:endParaRPr lang="en-GB" sz="1000" b="0" i="0" u="none" strike="noStrike">
                        <a:solidFill>
                          <a:srgbClr val="000000"/>
                        </a:solidFill>
                        <a:effectLst/>
                        <a:latin typeface="+mn-lt"/>
                      </a:endParaRPr>
                    </a:p>
                  </a:txBody>
                  <a:tcPr marL="9525" marR="9525" marT="9525" marB="0" anchor="b"/>
                </a:tc>
                <a:tc>
                  <a:txBody>
                    <a:bodyPr/>
                    <a:lstStyle/>
                    <a:p>
                      <a:pPr algn="r" fontAlgn="b"/>
                      <a:r>
                        <a:rPr lang="en-GB" sz="1000" b="0" u="none" strike="noStrike" dirty="0">
                          <a:solidFill>
                            <a:srgbClr val="000000"/>
                          </a:solidFill>
                          <a:effectLst/>
                        </a:rPr>
                        <a:t>626</a:t>
                      </a:r>
                      <a:endParaRPr lang="en-GB" sz="1000" b="0" i="0" u="none" strike="noStrike" dirty="0">
                        <a:solidFill>
                          <a:srgbClr val="000000"/>
                        </a:solidFill>
                        <a:effectLst/>
                        <a:latin typeface="+mn-lt"/>
                      </a:endParaRPr>
                    </a:p>
                  </a:txBody>
                  <a:tcPr marL="9525" marR="9525" marT="9525" marB="0" anchor="b"/>
                </a:tc>
                <a:tc>
                  <a:txBody>
                    <a:bodyPr/>
                    <a:lstStyle/>
                    <a:p>
                      <a:pPr algn="r" fontAlgn="b"/>
                      <a:r>
                        <a:rPr lang="en-GB" sz="1000" b="0" u="none" strike="noStrike" dirty="0">
                          <a:solidFill>
                            <a:srgbClr val="000000"/>
                          </a:solidFill>
                          <a:effectLst/>
                        </a:rPr>
                        <a:t>17 (2.72)</a:t>
                      </a:r>
                      <a:endParaRPr lang="en-GB" sz="1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689760623"/>
                  </a:ext>
                </a:extLst>
              </a:tr>
              <a:tr h="187576">
                <a:tc>
                  <a:txBody>
                    <a:bodyPr/>
                    <a:lstStyle/>
                    <a:p>
                      <a:pPr algn="l" fontAlgn="b"/>
                      <a:r>
                        <a:rPr lang="en-GB" sz="1000" b="0" u="none" strike="noStrike" dirty="0">
                          <a:solidFill>
                            <a:srgbClr val="000000"/>
                          </a:solidFill>
                          <a:effectLst/>
                        </a:rPr>
                        <a:t>3</a:t>
                      </a:r>
                      <a:endParaRPr lang="en-GB" sz="1000" b="0" i="0" u="none" strike="noStrike" dirty="0">
                        <a:solidFill>
                          <a:srgbClr val="000000"/>
                        </a:solidFill>
                        <a:effectLst/>
                        <a:latin typeface="+mn-lt"/>
                      </a:endParaRPr>
                    </a:p>
                  </a:txBody>
                  <a:tcPr marL="9525" marR="9525" marT="9525" marB="0" anchor="b"/>
                </a:tc>
                <a:tc>
                  <a:txBody>
                    <a:bodyPr/>
                    <a:lstStyle/>
                    <a:p>
                      <a:pPr algn="l" fontAlgn="b"/>
                      <a:r>
                        <a:rPr lang="en-GB" sz="1000" b="0" u="none" strike="noStrike">
                          <a:solidFill>
                            <a:srgbClr val="000000"/>
                          </a:solidFill>
                          <a:effectLst/>
                        </a:rPr>
                        <a:t>Nov 2021</a:t>
                      </a:r>
                      <a:endParaRPr lang="en-GB" sz="1000" b="0" i="0" u="none" strike="noStrike">
                        <a:solidFill>
                          <a:srgbClr val="000000"/>
                        </a:solidFill>
                        <a:effectLst/>
                        <a:latin typeface="+mn-lt"/>
                      </a:endParaRPr>
                    </a:p>
                  </a:txBody>
                  <a:tcPr marL="9525" marR="9525" marT="9525" marB="0" anchor="b"/>
                </a:tc>
                <a:tc>
                  <a:txBody>
                    <a:bodyPr/>
                    <a:lstStyle/>
                    <a:p>
                      <a:pPr algn="r" fontAlgn="b"/>
                      <a:r>
                        <a:rPr lang="en-GB" sz="1000" b="0" u="none" strike="noStrike" dirty="0">
                          <a:solidFill>
                            <a:srgbClr val="000000"/>
                          </a:solidFill>
                          <a:effectLst/>
                        </a:rPr>
                        <a:t>2135</a:t>
                      </a:r>
                      <a:endParaRPr lang="en-GB" sz="1000" b="0" i="0" u="none" strike="noStrike" dirty="0">
                        <a:solidFill>
                          <a:srgbClr val="000000"/>
                        </a:solidFill>
                        <a:effectLst/>
                        <a:latin typeface="+mn-lt"/>
                      </a:endParaRPr>
                    </a:p>
                  </a:txBody>
                  <a:tcPr marL="9525" marR="9525" marT="9525" marB="0" anchor="b"/>
                </a:tc>
                <a:tc>
                  <a:txBody>
                    <a:bodyPr/>
                    <a:lstStyle/>
                    <a:p>
                      <a:pPr algn="r" fontAlgn="b"/>
                      <a:r>
                        <a:rPr lang="en-GB" sz="1000" b="0" u="none" strike="noStrike">
                          <a:solidFill>
                            <a:srgbClr val="000000"/>
                          </a:solidFill>
                          <a:effectLst/>
                        </a:rPr>
                        <a:t>498</a:t>
                      </a:r>
                      <a:endParaRPr lang="en-GB" sz="1000" b="0" i="0" u="none" strike="noStrike">
                        <a:solidFill>
                          <a:srgbClr val="000000"/>
                        </a:solidFill>
                        <a:effectLst/>
                        <a:latin typeface="+mn-lt"/>
                      </a:endParaRPr>
                    </a:p>
                  </a:txBody>
                  <a:tcPr marL="9525" marR="9525" marT="9525" marB="0" anchor="b"/>
                </a:tc>
                <a:tc>
                  <a:txBody>
                    <a:bodyPr/>
                    <a:lstStyle/>
                    <a:p>
                      <a:pPr algn="r" fontAlgn="b"/>
                      <a:r>
                        <a:rPr lang="en-GB" sz="1000" b="0" u="none" strike="noStrike" dirty="0">
                          <a:solidFill>
                            <a:srgbClr val="000000"/>
                          </a:solidFill>
                          <a:effectLst/>
                        </a:rPr>
                        <a:t>43 (8.63)</a:t>
                      </a:r>
                      <a:endParaRPr lang="en-GB" sz="1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630882330"/>
                  </a:ext>
                </a:extLst>
              </a:tr>
              <a:tr h="187576">
                <a:tc>
                  <a:txBody>
                    <a:bodyPr/>
                    <a:lstStyle/>
                    <a:p>
                      <a:pPr algn="l" fontAlgn="b"/>
                      <a:r>
                        <a:rPr lang="en-GB" sz="1000" b="0" u="none" strike="noStrike" dirty="0">
                          <a:solidFill>
                            <a:srgbClr val="000000"/>
                          </a:solidFill>
                          <a:effectLst/>
                        </a:rPr>
                        <a:t>4</a:t>
                      </a:r>
                      <a:endParaRPr lang="en-GB" sz="1000" b="0" i="0" u="none" strike="noStrike" dirty="0">
                        <a:solidFill>
                          <a:srgbClr val="000000"/>
                        </a:solidFill>
                        <a:effectLst/>
                        <a:latin typeface="+mn-lt"/>
                      </a:endParaRPr>
                    </a:p>
                  </a:txBody>
                  <a:tcPr marL="9525" marR="9525" marT="9525" marB="0" anchor="b"/>
                </a:tc>
                <a:tc>
                  <a:txBody>
                    <a:bodyPr/>
                    <a:lstStyle/>
                    <a:p>
                      <a:pPr algn="l" fontAlgn="b"/>
                      <a:r>
                        <a:rPr lang="en-GB" sz="1000" b="0" u="none" strike="noStrike" dirty="0">
                          <a:solidFill>
                            <a:srgbClr val="000000"/>
                          </a:solidFill>
                          <a:effectLst/>
                        </a:rPr>
                        <a:t>Mar 2022</a:t>
                      </a:r>
                      <a:endParaRPr lang="en-GB" sz="1000" b="0" i="0" u="none" strike="noStrike" dirty="0">
                        <a:solidFill>
                          <a:srgbClr val="000000"/>
                        </a:solidFill>
                        <a:effectLst/>
                        <a:latin typeface="+mn-lt"/>
                      </a:endParaRPr>
                    </a:p>
                  </a:txBody>
                  <a:tcPr marL="9525" marR="9525" marT="9525" marB="0" anchor="b"/>
                </a:tc>
                <a:tc>
                  <a:txBody>
                    <a:bodyPr/>
                    <a:lstStyle/>
                    <a:p>
                      <a:pPr algn="r" fontAlgn="b"/>
                      <a:r>
                        <a:rPr lang="en-GB" sz="1000" b="0" u="none" strike="noStrike" dirty="0">
                          <a:solidFill>
                            <a:srgbClr val="000000"/>
                          </a:solidFill>
                          <a:effectLst/>
                        </a:rPr>
                        <a:t>960</a:t>
                      </a:r>
                      <a:endParaRPr lang="en-GB" sz="1000" b="0" i="0" u="none" strike="noStrike" dirty="0">
                        <a:solidFill>
                          <a:srgbClr val="000000"/>
                        </a:solidFill>
                        <a:effectLst/>
                        <a:latin typeface="+mn-lt"/>
                      </a:endParaRPr>
                    </a:p>
                  </a:txBody>
                  <a:tcPr marL="9525" marR="9525" marT="9525" marB="0" anchor="b"/>
                </a:tc>
                <a:tc>
                  <a:txBody>
                    <a:bodyPr/>
                    <a:lstStyle/>
                    <a:p>
                      <a:pPr algn="r" fontAlgn="b"/>
                      <a:r>
                        <a:rPr lang="en-GB" sz="1000" b="0" u="none" strike="noStrike">
                          <a:solidFill>
                            <a:srgbClr val="000000"/>
                          </a:solidFill>
                          <a:effectLst/>
                        </a:rPr>
                        <a:t>1175</a:t>
                      </a:r>
                      <a:endParaRPr lang="en-GB" sz="1000" b="0" i="0" u="none" strike="noStrike">
                        <a:solidFill>
                          <a:srgbClr val="000000"/>
                        </a:solidFill>
                        <a:effectLst/>
                        <a:latin typeface="+mn-lt"/>
                      </a:endParaRPr>
                    </a:p>
                  </a:txBody>
                  <a:tcPr marL="9525" marR="9525" marT="9525" marB="0" anchor="b"/>
                </a:tc>
                <a:tc>
                  <a:txBody>
                    <a:bodyPr/>
                    <a:lstStyle/>
                    <a:p>
                      <a:pPr algn="r" fontAlgn="b"/>
                      <a:r>
                        <a:rPr lang="en-GB" sz="1000" b="0" u="none" strike="noStrike" dirty="0">
                          <a:solidFill>
                            <a:srgbClr val="000000"/>
                          </a:solidFill>
                          <a:effectLst/>
                        </a:rPr>
                        <a:t>94 (8.00)</a:t>
                      </a:r>
                      <a:endParaRPr lang="en-GB" sz="1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541782028"/>
                  </a:ext>
                </a:extLst>
              </a:tr>
            </a:tbl>
          </a:graphicData>
        </a:graphic>
      </p:graphicFrame>
      <p:sp>
        <p:nvSpPr>
          <p:cNvPr id="23" name="Rectangle 22">
            <a:extLst>
              <a:ext uri="{FF2B5EF4-FFF2-40B4-BE49-F238E27FC236}">
                <a16:creationId xmlns:a16="http://schemas.microsoft.com/office/drawing/2014/main" id="{5A384BDB-8628-D54B-884F-4572CCD19E1A}"/>
              </a:ext>
            </a:extLst>
          </p:cNvPr>
          <p:cNvSpPr/>
          <p:nvPr/>
        </p:nvSpPr>
        <p:spPr>
          <a:xfrm>
            <a:off x="0" y="0"/>
            <a:ext cx="12192000" cy="910399"/>
          </a:xfrm>
          <a:prstGeom prst="rect">
            <a:avLst/>
          </a:prstGeom>
          <a:solidFill>
            <a:srgbClr val="00C2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3">
            <a:extLst>
              <a:ext uri="{FF2B5EF4-FFF2-40B4-BE49-F238E27FC236}">
                <a16:creationId xmlns:a16="http://schemas.microsoft.com/office/drawing/2014/main" id="{A1520AD2-DD7E-8796-BCC1-10B9B8F1EE0A}"/>
              </a:ext>
            </a:extLst>
          </p:cNvPr>
          <p:cNvSpPr>
            <a:spLocks noChangeArrowheads="1"/>
          </p:cNvSpPr>
          <p:nvPr/>
        </p:nvSpPr>
        <p:spPr bwMode="auto">
          <a:xfrm>
            <a:off x="6678214" y="975153"/>
            <a:ext cx="49085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73002"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u="sng" dirty="0"/>
              <a:t>Use of Remote Management Forms in the Backlog	      </a:t>
            </a:r>
            <a:endParaRPr kumimoji="0" lang="en-US" altLang="en-US" sz="1400" b="1" i="0" u="sng" strike="noStrike" cap="none" normalizeH="0" baseline="0" dirty="0">
              <a:ln>
                <a:noFill/>
              </a:ln>
              <a:solidFill>
                <a:schemeClr val="tx1"/>
              </a:solidFill>
              <a:effectLst/>
            </a:endParaRPr>
          </a:p>
        </p:txBody>
      </p:sp>
      <p:graphicFrame>
        <p:nvGraphicFramePr>
          <p:cNvPr id="18" name="Diagram 17">
            <a:extLst>
              <a:ext uri="{FF2B5EF4-FFF2-40B4-BE49-F238E27FC236}">
                <a16:creationId xmlns:a16="http://schemas.microsoft.com/office/drawing/2014/main" id="{8BF4F8CC-4E3E-DA94-D93F-E10E45520C41}"/>
              </a:ext>
            </a:extLst>
          </p:cNvPr>
          <p:cNvGraphicFramePr/>
          <p:nvPr>
            <p:extLst>
              <p:ext uri="{D42A27DB-BD31-4B8C-83A1-F6EECF244321}">
                <p14:modId xmlns:p14="http://schemas.microsoft.com/office/powerpoint/2010/main" val="540258897"/>
              </p:ext>
            </p:extLst>
          </p:nvPr>
        </p:nvGraphicFramePr>
        <p:xfrm>
          <a:off x="203736" y="1096017"/>
          <a:ext cx="5728978" cy="43250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1" name="TextBox 20">
            <a:extLst>
              <a:ext uri="{FF2B5EF4-FFF2-40B4-BE49-F238E27FC236}">
                <a16:creationId xmlns:a16="http://schemas.microsoft.com/office/drawing/2014/main" id="{87E006CE-CD69-8AE5-3E34-BAF1794E0E4C}"/>
              </a:ext>
            </a:extLst>
          </p:cNvPr>
          <p:cNvSpPr txBox="1"/>
          <p:nvPr/>
        </p:nvSpPr>
        <p:spPr>
          <a:xfrm>
            <a:off x="203736" y="4782363"/>
            <a:ext cx="2416046" cy="253916"/>
          </a:xfrm>
          <a:prstGeom prst="rect">
            <a:avLst/>
          </a:prstGeom>
          <a:noFill/>
        </p:spPr>
        <p:txBody>
          <a:bodyPr wrap="none" rtlCol="0">
            <a:spAutoFit/>
          </a:bodyPr>
          <a:lstStyle/>
          <a:p>
            <a:r>
              <a:rPr lang="en-US" sz="1050" dirty="0"/>
              <a:t>n = number of forms suitable for analysis</a:t>
            </a:r>
          </a:p>
        </p:txBody>
      </p:sp>
      <p:sp>
        <p:nvSpPr>
          <p:cNvPr id="22" name="TextBox 21">
            <a:extLst>
              <a:ext uri="{FF2B5EF4-FFF2-40B4-BE49-F238E27FC236}">
                <a16:creationId xmlns:a16="http://schemas.microsoft.com/office/drawing/2014/main" id="{9D57AA2E-1B53-5D75-CED0-BEA41266F3F0}"/>
              </a:ext>
            </a:extLst>
          </p:cNvPr>
          <p:cNvSpPr txBox="1"/>
          <p:nvPr/>
        </p:nvSpPr>
        <p:spPr>
          <a:xfrm>
            <a:off x="203735" y="132033"/>
            <a:ext cx="11383017" cy="646331"/>
          </a:xfrm>
          <a:prstGeom prst="rect">
            <a:avLst/>
          </a:prstGeom>
          <a:noFill/>
        </p:spPr>
        <p:txBody>
          <a:bodyPr wrap="square" rtlCol="0">
            <a:spAutoFit/>
          </a:bodyPr>
          <a:lstStyle/>
          <a:p>
            <a:r>
              <a:rPr lang="en-US" sz="2000" b="1" dirty="0">
                <a:solidFill>
                  <a:schemeClr val="bg1"/>
                </a:solidFill>
              </a:rPr>
              <a:t>The use of electronic Remote Management Forms to shift patients from the Rheumatology Backlog </a:t>
            </a:r>
          </a:p>
          <a:p>
            <a:r>
              <a:rPr lang="en-US" sz="1600" b="1" dirty="0">
                <a:solidFill>
                  <a:schemeClr val="bg1"/>
                </a:solidFill>
              </a:rPr>
              <a:t>May 20202 -May 2021</a:t>
            </a:r>
          </a:p>
        </p:txBody>
      </p:sp>
      <p:sp>
        <p:nvSpPr>
          <p:cNvPr id="25" name="TextBox 24">
            <a:extLst>
              <a:ext uri="{FF2B5EF4-FFF2-40B4-BE49-F238E27FC236}">
                <a16:creationId xmlns:a16="http://schemas.microsoft.com/office/drawing/2014/main" id="{B7FD033D-A0F2-63DB-F711-524FFB19B98D}"/>
              </a:ext>
            </a:extLst>
          </p:cNvPr>
          <p:cNvSpPr txBox="1"/>
          <p:nvPr/>
        </p:nvSpPr>
        <p:spPr>
          <a:xfrm>
            <a:off x="203735" y="5588025"/>
            <a:ext cx="11383018" cy="1107996"/>
          </a:xfrm>
          <a:prstGeom prst="rect">
            <a:avLst/>
          </a:prstGeom>
          <a:noFill/>
          <a:ln>
            <a:solidFill>
              <a:srgbClr val="00C2AB"/>
            </a:solidFill>
          </a:ln>
        </p:spPr>
        <p:txBody>
          <a:bodyPr wrap="square" rtlCol="0">
            <a:spAutoFit/>
          </a:bodyPr>
          <a:lstStyle/>
          <a:p>
            <a:r>
              <a:rPr lang="en-US" sz="1100" b="1" u="sng" dirty="0"/>
              <a:t>Discussion</a:t>
            </a:r>
          </a:p>
          <a:p>
            <a:pPr marL="171450" indent="-171450">
              <a:buFont typeface="Arial" panose="020B0604020202020204" pitchFamily="34" charset="0"/>
              <a:buChar char="•"/>
            </a:pPr>
            <a:r>
              <a:rPr lang="en-US" sz="1100" dirty="0"/>
              <a:t>These results likely indicate an under-estimate, given the amount of incomplete data (largely limited by patients not knowing when exactly their last appointment date was. The data presented here demonstrates an increase in the percentage of patients shifted from the backlog by remote management form over the 6 months of this audit cycle to approximately 8%. </a:t>
            </a:r>
          </a:p>
          <a:p>
            <a:pPr marL="171450" indent="-171450">
              <a:buFont typeface="Arial" panose="020B0604020202020204" pitchFamily="34" charset="0"/>
              <a:buChar char="•"/>
            </a:pPr>
            <a:r>
              <a:rPr lang="en-US" sz="1100" dirty="0"/>
              <a:t>It should be noted that the period covered in Audit Cycle 4 is 4 months (compared to 1 month for the previous cycles).</a:t>
            </a:r>
          </a:p>
          <a:p>
            <a:pPr marL="171450" indent="-171450">
              <a:buFont typeface="Arial" panose="020B0604020202020204" pitchFamily="34" charset="0"/>
              <a:buChar char="•"/>
            </a:pPr>
            <a:r>
              <a:rPr lang="en-US" sz="1100" dirty="0"/>
              <a:t>It may be possible using the Rheumatology database and the Electronic Patient Record to ‘complete’ the remote management data with patient appointment dates and derive a more accurate estimation of the share of Backlog patients reviewed by electronic form compared to conventional consultations. </a:t>
            </a:r>
          </a:p>
        </p:txBody>
      </p:sp>
    </p:spTree>
    <p:extLst>
      <p:ext uri="{BB962C8B-B14F-4D97-AF65-F5344CB8AC3E}">
        <p14:creationId xmlns:p14="http://schemas.microsoft.com/office/powerpoint/2010/main" val="3103749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2620</TotalTime>
  <Words>303</Words>
  <Application>Microsoft Macintosh PowerPoint</Application>
  <PresentationFormat>Widescreen</PresentationFormat>
  <Paragraphs>42</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Kurzeja, Dominik (RTH) OUH</dc:creator>
  <cp:lastModifiedBy>Kurzeja, Dominik (RTH) OUH</cp:lastModifiedBy>
  <cp:revision>3</cp:revision>
  <dcterms:created xsi:type="dcterms:W3CDTF">2022-05-08T16:33:33Z</dcterms:created>
  <dcterms:modified xsi:type="dcterms:W3CDTF">2022-05-25T15:03:49Z</dcterms:modified>
</cp:coreProperties>
</file>