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5" r:id="rId2"/>
    <p:sldId id="266" r:id="rId3"/>
    <p:sldId id="267" r:id="rId4"/>
    <p:sldId id="26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rafting" id="{3E49897E-6A09-B44D-BF80-5A027AB66985}">
          <p14:sldIdLst>
            <p14:sldId id="265"/>
            <p14:sldId id="266"/>
            <p14:sldId id="267"/>
            <p14:sldId id="268"/>
          </p14:sldIdLst>
        </p14:section>
        <p14:section name="Text/contents" id="{8BCCC0B5-1199-4340-B7E4-70AAA2DB56AD}">
          <p14:sldIdLst>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F0F0F0"/>
    <a:srgbClr val="EE7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3"/>
    <p:restoredTop sz="96327"/>
  </p:normalViewPr>
  <p:slideViewPr>
    <p:cSldViewPr snapToGrid="0">
      <p:cViewPr>
        <p:scale>
          <a:sx n="76" d="100"/>
          <a:sy n="76" d="100"/>
        </p:scale>
        <p:origin x="1296"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1DA04-431D-D045-BFDF-AA55F2884D61}" type="datetimeFigureOut">
              <a:rPr lang="en-US" smtClean="0"/>
              <a:t>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C2F60-834F-6F40-8B44-C52E1D13F9AB}" type="slidenum">
              <a:rPr lang="en-US" smtClean="0"/>
              <a:t>‹#›</a:t>
            </a:fld>
            <a:endParaRPr lang="en-US"/>
          </a:p>
        </p:txBody>
      </p:sp>
    </p:spTree>
    <p:extLst>
      <p:ext uri="{BB962C8B-B14F-4D97-AF65-F5344CB8AC3E}">
        <p14:creationId xmlns:p14="http://schemas.microsoft.com/office/powerpoint/2010/main" val="3199924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1E93-C629-5435-9E4E-ADD50A57232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FF40F41-22B0-E2EC-012C-A8EA830C9B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B70C92-5830-E4A4-0468-B3E0C9C30F46}"/>
              </a:ext>
            </a:extLst>
          </p:cNvPr>
          <p:cNvSpPr>
            <a:spLocks noGrp="1"/>
          </p:cNvSpPr>
          <p:nvPr>
            <p:ph type="dt" sz="half" idx="10"/>
          </p:nvPr>
        </p:nvSpPr>
        <p:spPr/>
        <p:txBody>
          <a:bodyPr/>
          <a:lstStyle/>
          <a:p>
            <a:fld id="{35F1C0CF-43BA-A84A-849B-FD95215CECBA}" type="datetimeFigureOut">
              <a:rPr lang="en-US" smtClean="0"/>
              <a:t>2/9/23</a:t>
            </a:fld>
            <a:endParaRPr lang="en-US"/>
          </a:p>
        </p:txBody>
      </p:sp>
      <p:sp>
        <p:nvSpPr>
          <p:cNvPr id="5" name="Footer Placeholder 4">
            <a:extLst>
              <a:ext uri="{FF2B5EF4-FFF2-40B4-BE49-F238E27FC236}">
                <a16:creationId xmlns:a16="http://schemas.microsoft.com/office/drawing/2014/main" id="{8975243B-8351-A736-CB71-076EEC3C5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926B7-702D-1D3F-E515-7FE0A398FB92}"/>
              </a:ext>
            </a:extLst>
          </p:cNvPr>
          <p:cNvSpPr>
            <a:spLocks noGrp="1"/>
          </p:cNvSpPr>
          <p:nvPr>
            <p:ph type="sldNum" sz="quarter" idx="12"/>
          </p:nvPr>
        </p:nvSpPr>
        <p:spPr/>
        <p:txBody>
          <a:bodyPr/>
          <a:lstStyle/>
          <a:p>
            <a:fld id="{57479F50-5701-EB48-BD35-6DA4B701D5EB}" type="slidenum">
              <a:rPr lang="en-US" smtClean="0"/>
              <a:t>‹#›</a:t>
            </a:fld>
            <a:endParaRPr lang="en-US"/>
          </a:p>
        </p:txBody>
      </p:sp>
    </p:spTree>
    <p:extLst>
      <p:ext uri="{BB962C8B-B14F-4D97-AF65-F5344CB8AC3E}">
        <p14:creationId xmlns:p14="http://schemas.microsoft.com/office/powerpoint/2010/main" val="308883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C033-A929-78AA-0ECE-7DCA4388B19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C1461F1-ABC3-A904-B95F-0F9FD44F200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1BEEEC-E2D0-45FF-2B21-B325781DADC3}"/>
              </a:ext>
            </a:extLst>
          </p:cNvPr>
          <p:cNvSpPr>
            <a:spLocks noGrp="1"/>
          </p:cNvSpPr>
          <p:nvPr>
            <p:ph type="dt" sz="half" idx="10"/>
          </p:nvPr>
        </p:nvSpPr>
        <p:spPr/>
        <p:txBody>
          <a:bodyPr/>
          <a:lstStyle/>
          <a:p>
            <a:fld id="{35F1C0CF-43BA-A84A-849B-FD95215CECBA}" type="datetimeFigureOut">
              <a:rPr lang="en-US" smtClean="0"/>
              <a:t>2/9/23</a:t>
            </a:fld>
            <a:endParaRPr lang="en-US"/>
          </a:p>
        </p:txBody>
      </p:sp>
      <p:sp>
        <p:nvSpPr>
          <p:cNvPr id="5" name="Footer Placeholder 4">
            <a:extLst>
              <a:ext uri="{FF2B5EF4-FFF2-40B4-BE49-F238E27FC236}">
                <a16:creationId xmlns:a16="http://schemas.microsoft.com/office/drawing/2014/main" id="{38B8C590-13F8-D7B6-3CE8-2479C43BA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D8FD2-EEEC-C72A-1A6F-F02F6DA4533F}"/>
              </a:ext>
            </a:extLst>
          </p:cNvPr>
          <p:cNvSpPr>
            <a:spLocks noGrp="1"/>
          </p:cNvSpPr>
          <p:nvPr>
            <p:ph type="sldNum" sz="quarter" idx="12"/>
          </p:nvPr>
        </p:nvSpPr>
        <p:spPr/>
        <p:txBody>
          <a:bodyPr/>
          <a:lstStyle/>
          <a:p>
            <a:fld id="{57479F50-5701-EB48-BD35-6DA4B701D5EB}" type="slidenum">
              <a:rPr lang="en-US" smtClean="0"/>
              <a:t>‹#›</a:t>
            </a:fld>
            <a:endParaRPr lang="en-US"/>
          </a:p>
        </p:txBody>
      </p:sp>
    </p:spTree>
    <p:extLst>
      <p:ext uri="{BB962C8B-B14F-4D97-AF65-F5344CB8AC3E}">
        <p14:creationId xmlns:p14="http://schemas.microsoft.com/office/powerpoint/2010/main" val="46546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358EBB-4EBE-BC64-C26B-6DF2B439B01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A9AFC48-1D8E-BE5C-2E59-9D738A89B1D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A8D98C0-5887-005A-51A9-091DAE3DEFA2}"/>
              </a:ext>
            </a:extLst>
          </p:cNvPr>
          <p:cNvSpPr>
            <a:spLocks noGrp="1"/>
          </p:cNvSpPr>
          <p:nvPr>
            <p:ph type="dt" sz="half" idx="10"/>
          </p:nvPr>
        </p:nvSpPr>
        <p:spPr/>
        <p:txBody>
          <a:bodyPr/>
          <a:lstStyle/>
          <a:p>
            <a:fld id="{35F1C0CF-43BA-A84A-849B-FD95215CECBA}" type="datetimeFigureOut">
              <a:rPr lang="en-US" smtClean="0"/>
              <a:t>2/9/23</a:t>
            </a:fld>
            <a:endParaRPr lang="en-US"/>
          </a:p>
        </p:txBody>
      </p:sp>
      <p:sp>
        <p:nvSpPr>
          <p:cNvPr id="5" name="Footer Placeholder 4">
            <a:extLst>
              <a:ext uri="{FF2B5EF4-FFF2-40B4-BE49-F238E27FC236}">
                <a16:creationId xmlns:a16="http://schemas.microsoft.com/office/drawing/2014/main" id="{A912BB42-923C-2E9C-14C9-638D260F6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FE1A0-6F4F-D86C-B913-8D9552C5C04F}"/>
              </a:ext>
            </a:extLst>
          </p:cNvPr>
          <p:cNvSpPr>
            <a:spLocks noGrp="1"/>
          </p:cNvSpPr>
          <p:nvPr>
            <p:ph type="sldNum" sz="quarter" idx="12"/>
          </p:nvPr>
        </p:nvSpPr>
        <p:spPr/>
        <p:txBody>
          <a:bodyPr/>
          <a:lstStyle/>
          <a:p>
            <a:fld id="{57479F50-5701-EB48-BD35-6DA4B701D5EB}" type="slidenum">
              <a:rPr lang="en-US" smtClean="0"/>
              <a:t>‹#›</a:t>
            </a:fld>
            <a:endParaRPr lang="en-US"/>
          </a:p>
        </p:txBody>
      </p:sp>
    </p:spTree>
    <p:extLst>
      <p:ext uri="{BB962C8B-B14F-4D97-AF65-F5344CB8AC3E}">
        <p14:creationId xmlns:p14="http://schemas.microsoft.com/office/powerpoint/2010/main" val="426799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6924-CE08-95B3-3FEB-B5CA1755F9C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66FA741-253C-BE15-900A-2C7349FB24D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1D1562-3CF5-E6CC-2836-A370D61E2719}"/>
              </a:ext>
            </a:extLst>
          </p:cNvPr>
          <p:cNvSpPr>
            <a:spLocks noGrp="1"/>
          </p:cNvSpPr>
          <p:nvPr>
            <p:ph type="dt" sz="half" idx="10"/>
          </p:nvPr>
        </p:nvSpPr>
        <p:spPr/>
        <p:txBody>
          <a:bodyPr/>
          <a:lstStyle/>
          <a:p>
            <a:fld id="{35F1C0CF-43BA-A84A-849B-FD95215CECBA}" type="datetimeFigureOut">
              <a:rPr lang="en-US" smtClean="0"/>
              <a:t>2/9/23</a:t>
            </a:fld>
            <a:endParaRPr lang="en-US"/>
          </a:p>
        </p:txBody>
      </p:sp>
      <p:sp>
        <p:nvSpPr>
          <p:cNvPr id="5" name="Footer Placeholder 4">
            <a:extLst>
              <a:ext uri="{FF2B5EF4-FFF2-40B4-BE49-F238E27FC236}">
                <a16:creationId xmlns:a16="http://schemas.microsoft.com/office/drawing/2014/main" id="{0A48475C-A137-2764-278A-7B5A45514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05423-AAA6-3A5B-0497-AD1B0835D7F6}"/>
              </a:ext>
            </a:extLst>
          </p:cNvPr>
          <p:cNvSpPr>
            <a:spLocks noGrp="1"/>
          </p:cNvSpPr>
          <p:nvPr>
            <p:ph type="sldNum" sz="quarter" idx="12"/>
          </p:nvPr>
        </p:nvSpPr>
        <p:spPr/>
        <p:txBody>
          <a:bodyPr/>
          <a:lstStyle/>
          <a:p>
            <a:fld id="{57479F50-5701-EB48-BD35-6DA4B701D5EB}" type="slidenum">
              <a:rPr lang="en-US" smtClean="0"/>
              <a:t>‹#›</a:t>
            </a:fld>
            <a:endParaRPr lang="en-US"/>
          </a:p>
        </p:txBody>
      </p:sp>
    </p:spTree>
    <p:extLst>
      <p:ext uri="{BB962C8B-B14F-4D97-AF65-F5344CB8AC3E}">
        <p14:creationId xmlns:p14="http://schemas.microsoft.com/office/powerpoint/2010/main" val="210859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B501-F0D0-BB88-CF20-4437B08FBC9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80DD274-F1AA-FCE4-DD2D-DF4CBDC611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853F5BD-CF8A-6914-00CD-D9DE5A0FCC05}"/>
              </a:ext>
            </a:extLst>
          </p:cNvPr>
          <p:cNvSpPr>
            <a:spLocks noGrp="1"/>
          </p:cNvSpPr>
          <p:nvPr>
            <p:ph type="dt" sz="half" idx="10"/>
          </p:nvPr>
        </p:nvSpPr>
        <p:spPr/>
        <p:txBody>
          <a:bodyPr/>
          <a:lstStyle/>
          <a:p>
            <a:fld id="{35F1C0CF-43BA-A84A-849B-FD95215CECBA}" type="datetimeFigureOut">
              <a:rPr lang="en-US" smtClean="0"/>
              <a:t>2/9/23</a:t>
            </a:fld>
            <a:endParaRPr lang="en-US"/>
          </a:p>
        </p:txBody>
      </p:sp>
      <p:sp>
        <p:nvSpPr>
          <p:cNvPr id="5" name="Footer Placeholder 4">
            <a:extLst>
              <a:ext uri="{FF2B5EF4-FFF2-40B4-BE49-F238E27FC236}">
                <a16:creationId xmlns:a16="http://schemas.microsoft.com/office/drawing/2014/main" id="{BB48204E-EDFF-289B-B798-468B3D13C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57F98-FBAC-C73A-289A-EA13F6C58EF3}"/>
              </a:ext>
            </a:extLst>
          </p:cNvPr>
          <p:cNvSpPr>
            <a:spLocks noGrp="1"/>
          </p:cNvSpPr>
          <p:nvPr>
            <p:ph type="sldNum" sz="quarter" idx="12"/>
          </p:nvPr>
        </p:nvSpPr>
        <p:spPr/>
        <p:txBody>
          <a:bodyPr/>
          <a:lstStyle/>
          <a:p>
            <a:fld id="{57479F50-5701-EB48-BD35-6DA4B701D5EB}" type="slidenum">
              <a:rPr lang="en-US" smtClean="0"/>
              <a:t>‹#›</a:t>
            </a:fld>
            <a:endParaRPr lang="en-US"/>
          </a:p>
        </p:txBody>
      </p:sp>
    </p:spTree>
    <p:extLst>
      <p:ext uri="{BB962C8B-B14F-4D97-AF65-F5344CB8AC3E}">
        <p14:creationId xmlns:p14="http://schemas.microsoft.com/office/powerpoint/2010/main" val="397670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1C8E9-1862-91B1-6FAF-AAE6096B821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3BE43F6-24BA-1DBD-4A0F-36420A6613B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F1F4A8C-C571-88FC-08CE-A00867F20F5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9BD972A-496F-3534-3B35-B5777B9345E8}"/>
              </a:ext>
            </a:extLst>
          </p:cNvPr>
          <p:cNvSpPr>
            <a:spLocks noGrp="1"/>
          </p:cNvSpPr>
          <p:nvPr>
            <p:ph type="dt" sz="half" idx="10"/>
          </p:nvPr>
        </p:nvSpPr>
        <p:spPr/>
        <p:txBody>
          <a:bodyPr/>
          <a:lstStyle/>
          <a:p>
            <a:fld id="{35F1C0CF-43BA-A84A-849B-FD95215CECBA}" type="datetimeFigureOut">
              <a:rPr lang="en-US" smtClean="0"/>
              <a:t>2/9/23</a:t>
            </a:fld>
            <a:endParaRPr lang="en-US"/>
          </a:p>
        </p:txBody>
      </p:sp>
      <p:sp>
        <p:nvSpPr>
          <p:cNvPr id="6" name="Footer Placeholder 5">
            <a:extLst>
              <a:ext uri="{FF2B5EF4-FFF2-40B4-BE49-F238E27FC236}">
                <a16:creationId xmlns:a16="http://schemas.microsoft.com/office/drawing/2014/main" id="{89D33CB8-809B-3773-FE59-D99F7459A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9BF4DD-5646-950B-4932-951053EB5176}"/>
              </a:ext>
            </a:extLst>
          </p:cNvPr>
          <p:cNvSpPr>
            <a:spLocks noGrp="1"/>
          </p:cNvSpPr>
          <p:nvPr>
            <p:ph type="sldNum" sz="quarter" idx="12"/>
          </p:nvPr>
        </p:nvSpPr>
        <p:spPr/>
        <p:txBody>
          <a:bodyPr/>
          <a:lstStyle/>
          <a:p>
            <a:fld id="{57479F50-5701-EB48-BD35-6DA4B701D5EB}" type="slidenum">
              <a:rPr lang="en-US" smtClean="0"/>
              <a:t>‹#›</a:t>
            </a:fld>
            <a:endParaRPr lang="en-US"/>
          </a:p>
        </p:txBody>
      </p:sp>
    </p:spTree>
    <p:extLst>
      <p:ext uri="{BB962C8B-B14F-4D97-AF65-F5344CB8AC3E}">
        <p14:creationId xmlns:p14="http://schemas.microsoft.com/office/powerpoint/2010/main" val="774299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EC94-C9CB-C151-A672-61BCB69532D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49C4335-2B33-D071-D5A4-85548B97E5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C82B6A0-90E5-E852-3749-FD1171A4750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0A2847C-E244-6A18-4B17-6D0F013531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D95EADC-3773-39EF-DE7C-49D0A52D983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A938B8B-C58C-F6D1-C393-499A102F7550}"/>
              </a:ext>
            </a:extLst>
          </p:cNvPr>
          <p:cNvSpPr>
            <a:spLocks noGrp="1"/>
          </p:cNvSpPr>
          <p:nvPr>
            <p:ph type="dt" sz="half" idx="10"/>
          </p:nvPr>
        </p:nvSpPr>
        <p:spPr/>
        <p:txBody>
          <a:bodyPr/>
          <a:lstStyle/>
          <a:p>
            <a:fld id="{35F1C0CF-43BA-A84A-849B-FD95215CECBA}" type="datetimeFigureOut">
              <a:rPr lang="en-US" smtClean="0"/>
              <a:t>2/9/23</a:t>
            </a:fld>
            <a:endParaRPr lang="en-US"/>
          </a:p>
        </p:txBody>
      </p:sp>
      <p:sp>
        <p:nvSpPr>
          <p:cNvPr id="8" name="Footer Placeholder 7">
            <a:extLst>
              <a:ext uri="{FF2B5EF4-FFF2-40B4-BE49-F238E27FC236}">
                <a16:creationId xmlns:a16="http://schemas.microsoft.com/office/drawing/2014/main" id="{BC2EAC32-8A7F-E6C6-4DF0-C898767CFE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872A0D-B4F8-191A-551A-59F9CE53A650}"/>
              </a:ext>
            </a:extLst>
          </p:cNvPr>
          <p:cNvSpPr>
            <a:spLocks noGrp="1"/>
          </p:cNvSpPr>
          <p:nvPr>
            <p:ph type="sldNum" sz="quarter" idx="12"/>
          </p:nvPr>
        </p:nvSpPr>
        <p:spPr/>
        <p:txBody>
          <a:bodyPr/>
          <a:lstStyle/>
          <a:p>
            <a:fld id="{57479F50-5701-EB48-BD35-6DA4B701D5EB}" type="slidenum">
              <a:rPr lang="en-US" smtClean="0"/>
              <a:t>‹#›</a:t>
            </a:fld>
            <a:endParaRPr lang="en-US"/>
          </a:p>
        </p:txBody>
      </p:sp>
    </p:spTree>
    <p:extLst>
      <p:ext uri="{BB962C8B-B14F-4D97-AF65-F5344CB8AC3E}">
        <p14:creationId xmlns:p14="http://schemas.microsoft.com/office/powerpoint/2010/main" val="238921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7CF8-14A2-060D-41C2-FB0DEA6353F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457EF91-03AE-0462-939E-3C6BE6503D60}"/>
              </a:ext>
            </a:extLst>
          </p:cNvPr>
          <p:cNvSpPr>
            <a:spLocks noGrp="1"/>
          </p:cNvSpPr>
          <p:nvPr>
            <p:ph type="dt" sz="half" idx="10"/>
          </p:nvPr>
        </p:nvSpPr>
        <p:spPr/>
        <p:txBody>
          <a:bodyPr/>
          <a:lstStyle/>
          <a:p>
            <a:fld id="{35F1C0CF-43BA-A84A-849B-FD95215CECBA}" type="datetimeFigureOut">
              <a:rPr lang="en-US" smtClean="0"/>
              <a:t>2/9/23</a:t>
            </a:fld>
            <a:endParaRPr lang="en-US"/>
          </a:p>
        </p:txBody>
      </p:sp>
      <p:sp>
        <p:nvSpPr>
          <p:cNvPr id="4" name="Footer Placeholder 3">
            <a:extLst>
              <a:ext uri="{FF2B5EF4-FFF2-40B4-BE49-F238E27FC236}">
                <a16:creationId xmlns:a16="http://schemas.microsoft.com/office/drawing/2014/main" id="{91713685-7596-79F8-B587-BC4E49DA1E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6A3E95-EFFA-EBA0-68F1-1B91399F7F9E}"/>
              </a:ext>
            </a:extLst>
          </p:cNvPr>
          <p:cNvSpPr>
            <a:spLocks noGrp="1"/>
          </p:cNvSpPr>
          <p:nvPr>
            <p:ph type="sldNum" sz="quarter" idx="12"/>
          </p:nvPr>
        </p:nvSpPr>
        <p:spPr/>
        <p:txBody>
          <a:bodyPr/>
          <a:lstStyle/>
          <a:p>
            <a:fld id="{57479F50-5701-EB48-BD35-6DA4B701D5EB}" type="slidenum">
              <a:rPr lang="en-US" smtClean="0"/>
              <a:t>‹#›</a:t>
            </a:fld>
            <a:endParaRPr lang="en-US"/>
          </a:p>
        </p:txBody>
      </p:sp>
    </p:spTree>
    <p:extLst>
      <p:ext uri="{BB962C8B-B14F-4D97-AF65-F5344CB8AC3E}">
        <p14:creationId xmlns:p14="http://schemas.microsoft.com/office/powerpoint/2010/main" val="287881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38967-2FAC-4261-A499-873A9DF3A975}"/>
              </a:ext>
            </a:extLst>
          </p:cNvPr>
          <p:cNvSpPr>
            <a:spLocks noGrp="1"/>
          </p:cNvSpPr>
          <p:nvPr>
            <p:ph type="dt" sz="half" idx="10"/>
          </p:nvPr>
        </p:nvSpPr>
        <p:spPr/>
        <p:txBody>
          <a:bodyPr/>
          <a:lstStyle/>
          <a:p>
            <a:fld id="{35F1C0CF-43BA-A84A-849B-FD95215CECBA}" type="datetimeFigureOut">
              <a:rPr lang="en-US" smtClean="0"/>
              <a:t>2/9/23</a:t>
            </a:fld>
            <a:endParaRPr lang="en-US"/>
          </a:p>
        </p:txBody>
      </p:sp>
      <p:sp>
        <p:nvSpPr>
          <p:cNvPr id="3" name="Footer Placeholder 2">
            <a:extLst>
              <a:ext uri="{FF2B5EF4-FFF2-40B4-BE49-F238E27FC236}">
                <a16:creationId xmlns:a16="http://schemas.microsoft.com/office/drawing/2014/main" id="{342FCCA9-9790-DB39-F51A-975A12D1BD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5B1CCE-11A9-BA7D-6522-C25F0ADA318A}"/>
              </a:ext>
            </a:extLst>
          </p:cNvPr>
          <p:cNvSpPr>
            <a:spLocks noGrp="1"/>
          </p:cNvSpPr>
          <p:nvPr>
            <p:ph type="sldNum" sz="quarter" idx="12"/>
          </p:nvPr>
        </p:nvSpPr>
        <p:spPr/>
        <p:txBody>
          <a:bodyPr/>
          <a:lstStyle/>
          <a:p>
            <a:fld id="{57479F50-5701-EB48-BD35-6DA4B701D5EB}" type="slidenum">
              <a:rPr lang="en-US" smtClean="0"/>
              <a:t>‹#›</a:t>
            </a:fld>
            <a:endParaRPr lang="en-US"/>
          </a:p>
        </p:txBody>
      </p:sp>
    </p:spTree>
    <p:extLst>
      <p:ext uri="{BB962C8B-B14F-4D97-AF65-F5344CB8AC3E}">
        <p14:creationId xmlns:p14="http://schemas.microsoft.com/office/powerpoint/2010/main" val="150800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841C-DF3A-50AA-BBC2-0A52C097752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39ADEFD-1A02-CFDA-3CC7-0785F93E61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00FE31C-A2CB-20B2-4AD7-4A7DF4ED3C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9470A3-AFD5-E3AD-EB74-277C70922C83}"/>
              </a:ext>
            </a:extLst>
          </p:cNvPr>
          <p:cNvSpPr>
            <a:spLocks noGrp="1"/>
          </p:cNvSpPr>
          <p:nvPr>
            <p:ph type="dt" sz="half" idx="10"/>
          </p:nvPr>
        </p:nvSpPr>
        <p:spPr/>
        <p:txBody>
          <a:bodyPr/>
          <a:lstStyle/>
          <a:p>
            <a:fld id="{35F1C0CF-43BA-A84A-849B-FD95215CECBA}" type="datetimeFigureOut">
              <a:rPr lang="en-US" smtClean="0"/>
              <a:t>2/9/23</a:t>
            </a:fld>
            <a:endParaRPr lang="en-US"/>
          </a:p>
        </p:txBody>
      </p:sp>
      <p:sp>
        <p:nvSpPr>
          <p:cNvPr id="6" name="Footer Placeholder 5">
            <a:extLst>
              <a:ext uri="{FF2B5EF4-FFF2-40B4-BE49-F238E27FC236}">
                <a16:creationId xmlns:a16="http://schemas.microsoft.com/office/drawing/2014/main" id="{8F8315A5-E8C2-1C10-D116-686D37375A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B46FFB-DFAF-704E-CCC3-424186DEF89C}"/>
              </a:ext>
            </a:extLst>
          </p:cNvPr>
          <p:cNvSpPr>
            <a:spLocks noGrp="1"/>
          </p:cNvSpPr>
          <p:nvPr>
            <p:ph type="sldNum" sz="quarter" idx="12"/>
          </p:nvPr>
        </p:nvSpPr>
        <p:spPr/>
        <p:txBody>
          <a:bodyPr/>
          <a:lstStyle/>
          <a:p>
            <a:fld id="{57479F50-5701-EB48-BD35-6DA4B701D5EB}" type="slidenum">
              <a:rPr lang="en-US" smtClean="0"/>
              <a:t>‹#›</a:t>
            </a:fld>
            <a:endParaRPr lang="en-US"/>
          </a:p>
        </p:txBody>
      </p:sp>
    </p:spTree>
    <p:extLst>
      <p:ext uri="{BB962C8B-B14F-4D97-AF65-F5344CB8AC3E}">
        <p14:creationId xmlns:p14="http://schemas.microsoft.com/office/powerpoint/2010/main" val="276601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37ED4-3DA7-D341-309A-CCAC8F74D7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D8B0E83-A28C-676A-86AD-E62A6E5A58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8E41F2-AECC-450F-9C30-BB16118C3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9FDDBE5-47C2-2665-4EBC-D94739887EE1}"/>
              </a:ext>
            </a:extLst>
          </p:cNvPr>
          <p:cNvSpPr>
            <a:spLocks noGrp="1"/>
          </p:cNvSpPr>
          <p:nvPr>
            <p:ph type="dt" sz="half" idx="10"/>
          </p:nvPr>
        </p:nvSpPr>
        <p:spPr/>
        <p:txBody>
          <a:bodyPr/>
          <a:lstStyle/>
          <a:p>
            <a:fld id="{35F1C0CF-43BA-A84A-849B-FD95215CECBA}" type="datetimeFigureOut">
              <a:rPr lang="en-US" smtClean="0"/>
              <a:t>2/9/23</a:t>
            </a:fld>
            <a:endParaRPr lang="en-US"/>
          </a:p>
        </p:txBody>
      </p:sp>
      <p:sp>
        <p:nvSpPr>
          <p:cNvPr id="6" name="Footer Placeholder 5">
            <a:extLst>
              <a:ext uri="{FF2B5EF4-FFF2-40B4-BE49-F238E27FC236}">
                <a16:creationId xmlns:a16="http://schemas.microsoft.com/office/drawing/2014/main" id="{7004B673-FDAD-954C-112B-7D8DC01E1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EEB204-C04F-EC5D-A9C2-6258CA298B22}"/>
              </a:ext>
            </a:extLst>
          </p:cNvPr>
          <p:cNvSpPr>
            <a:spLocks noGrp="1"/>
          </p:cNvSpPr>
          <p:nvPr>
            <p:ph type="sldNum" sz="quarter" idx="12"/>
          </p:nvPr>
        </p:nvSpPr>
        <p:spPr/>
        <p:txBody>
          <a:bodyPr/>
          <a:lstStyle/>
          <a:p>
            <a:fld id="{57479F50-5701-EB48-BD35-6DA4B701D5EB}" type="slidenum">
              <a:rPr lang="en-US" smtClean="0"/>
              <a:t>‹#›</a:t>
            </a:fld>
            <a:endParaRPr lang="en-US"/>
          </a:p>
        </p:txBody>
      </p:sp>
    </p:spTree>
    <p:extLst>
      <p:ext uri="{BB962C8B-B14F-4D97-AF65-F5344CB8AC3E}">
        <p14:creationId xmlns:p14="http://schemas.microsoft.com/office/powerpoint/2010/main" val="190602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E82901-F2D5-0E66-9B95-A3F0466426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B4E0CD2-AD47-121C-FE2B-A4CB6F4074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085DFF5-A422-845D-1498-DABF3E8B19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F1C0CF-43BA-A84A-849B-FD95215CECBA}" type="datetimeFigureOut">
              <a:rPr lang="en-US" smtClean="0"/>
              <a:t>2/9/23</a:t>
            </a:fld>
            <a:endParaRPr lang="en-US"/>
          </a:p>
        </p:txBody>
      </p:sp>
      <p:sp>
        <p:nvSpPr>
          <p:cNvPr id="5" name="Footer Placeholder 4">
            <a:extLst>
              <a:ext uri="{FF2B5EF4-FFF2-40B4-BE49-F238E27FC236}">
                <a16:creationId xmlns:a16="http://schemas.microsoft.com/office/drawing/2014/main" id="{773FED9F-E898-595B-7538-15E0B1E542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B49DAD-B333-F184-83C4-04F44F91BC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79F50-5701-EB48-BD35-6DA4B701D5EB}" type="slidenum">
              <a:rPr lang="en-US" smtClean="0"/>
              <a:t>‹#›</a:t>
            </a:fld>
            <a:endParaRPr lang="en-US"/>
          </a:p>
        </p:txBody>
      </p:sp>
    </p:spTree>
    <p:extLst>
      <p:ext uri="{BB962C8B-B14F-4D97-AF65-F5344CB8AC3E}">
        <p14:creationId xmlns:p14="http://schemas.microsoft.com/office/powerpoint/2010/main" val="2945409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7.png"/><Relationship Id="rId10"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svg"/><Relationship Id="rId7" Type="http://schemas.openxmlformats.org/officeDocument/2006/relationships/image" Target="../media/image11.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10" Type="http://schemas.openxmlformats.org/officeDocument/2006/relationships/image" Target="../media/image18.svg"/><Relationship Id="rId4" Type="http://schemas.openxmlformats.org/officeDocument/2006/relationships/image" Target="../media/image8.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p:nvPr/>
        </p:nvSpPr>
        <p:spPr>
          <a:xfrm>
            <a:off x="0" y="0"/>
            <a:ext cx="12192000" cy="5544672"/>
          </a:xfrm>
          <a:prstGeom prst="rect">
            <a:avLst/>
          </a:prstGeom>
          <a:solidFill>
            <a:schemeClr val="accent1">
              <a:lumMod val="75000"/>
            </a:schemeClr>
          </a:solidFill>
          <a:ln>
            <a:noFill/>
          </a:ln>
        </p:spPr>
        <p:txBody>
          <a:bodyPr spcFirstLastPara="1" wrap="square" lIns="270000" tIns="45700" rIns="270000" bIns="45700" anchor="ctr" anchorCtr="0">
            <a:noAutofit/>
          </a:bodyPr>
          <a:lstStyle/>
          <a:p>
            <a:pPr algn="ctr">
              <a:buClr>
                <a:srgbClr val="FFFFFF"/>
              </a:buClr>
              <a:buSzPts val="2800"/>
            </a:pPr>
            <a:r>
              <a:rPr lang="en-US" sz="2800" b="1" dirty="0">
                <a:solidFill>
                  <a:schemeClr val="bg1"/>
                </a:solidFill>
                <a:latin typeface="Raleway" pitchFamily="2" charset="77"/>
              </a:rPr>
              <a:t>Using novel remote electronic monitoring to measure and manage the Rheumatology Clinic backlog generated by COVID-19</a:t>
            </a:r>
          </a:p>
          <a:p>
            <a:pPr marL="0" marR="0" lvl="0" indent="0" algn="ctr" rtl="0">
              <a:lnSpc>
                <a:spcPct val="100000"/>
              </a:lnSpc>
              <a:spcBef>
                <a:spcPts val="0"/>
              </a:spcBef>
              <a:spcAft>
                <a:spcPts val="0"/>
              </a:spcAft>
              <a:buClr>
                <a:srgbClr val="FFFFFF"/>
              </a:buClr>
              <a:buSzPts val="2800"/>
              <a:buFont typeface="Raleway"/>
              <a:buNone/>
            </a:pPr>
            <a:endParaRPr dirty="0">
              <a:latin typeface="Raleway" pitchFamily="2" charset="77"/>
            </a:endParaRPr>
          </a:p>
        </p:txBody>
      </p:sp>
      <p:grpSp>
        <p:nvGrpSpPr>
          <p:cNvPr id="5" name="Group 4">
            <a:extLst>
              <a:ext uri="{FF2B5EF4-FFF2-40B4-BE49-F238E27FC236}">
                <a16:creationId xmlns:a16="http://schemas.microsoft.com/office/drawing/2014/main" id="{F50E948C-A822-9820-1A1D-1431B6689154}"/>
              </a:ext>
            </a:extLst>
          </p:cNvPr>
          <p:cNvGrpSpPr/>
          <p:nvPr/>
        </p:nvGrpSpPr>
        <p:grpSpPr>
          <a:xfrm>
            <a:off x="185237" y="5734235"/>
            <a:ext cx="5456317" cy="725532"/>
            <a:chOff x="2291257" y="5855683"/>
            <a:chExt cx="6532263" cy="830493"/>
          </a:xfrm>
        </p:grpSpPr>
        <p:pic>
          <p:nvPicPr>
            <p:cNvPr id="6" name="Picture 5">
              <a:extLst>
                <a:ext uri="{FF2B5EF4-FFF2-40B4-BE49-F238E27FC236}">
                  <a16:creationId xmlns:a16="http://schemas.microsoft.com/office/drawing/2014/main" id="{30B4AA86-F735-6FB6-3D43-D575F583F410}"/>
                </a:ext>
              </a:extLst>
            </p:cNvPr>
            <p:cNvPicPr>
              <a:picLocks noChangeAspect="1"/>
            </p:cNvPicPr>
            <p:nvPr/>
          </p:nvPicPr>
          <p:blipFill>
            <a:blip r:embed="rId3"/>
            <a:stretch>
              <a:fillRect/>
            </a:stretch>
          </p:blipFill>
          <p:spPr>
            <a:xfrm>
              <a:off x="5659737" y="5855683"/>
              <a:ext cx="3163783" cy="830493"/>
            </a:xfrm>
            <a:prstGeom prst="rect">
              <a:avLst/>
            </a:prstGeom>
          </p:spPr>
        </p:pic>
        <p:pic>
          <p:nvPicPr>
            <p:cNvPr id="7" name="Picture 6">
              <a:extLst>
                <a:ext uri="{FF2B5EF4-FFF2-40B4-BE49-F238E27FC236}">
                  <a16:creationId xmlns:a16="http://schemas.microsoft.com/office/drawing/2014/main" id="{1E8EB74A-6EA4-5287-07E3-68947D64D214}"/>
                </a:ext>
              </a:extLst>
            </p:cNvPr>
            <p:cNvPicPr>
              <a:picLocks noChangeAspect="1"/>
            </p:cNvPicPr>
            <p:nvPr/>
          </p:nvPicPr>
          <p:blipFill>
            <a:blip r:embed="rId4"/>
            <a:stretch>
              <a:fillRect/>
            </a:stretch>
          </p:blipFill>
          <p:spPr>
            <a:xfrm>
              <a:off x="2291257" y="5901458"/>
              <a:ext cx="3080334" cy="784718"/>
            </a:xfrm>
            <a:prstGeom prst="rect">
              <a:avLst/>
            </a:prstGeom>
          </p:spPr>
        </p:pic>
      </p:grpSp>
      <p:sp>
        <p:nvSpPr>
          <p:cNvPr id="8" name="TextBox 7">
            <a:extLst>
              <a:ext uri="{FF2B5EF4-FFF2-40B4-BE49-F238E27FC236}">
                <a16:creationId xmlns:a16="http://schemas.microsoft.com/office/drawing/2014/main" id="{75690218-5CD9-6463-515C-4D1D50DF9B82}"/>
              </a:ext>
            </a:extLst>
          </p:cNvPr>
          <p:cNvSpPr txBox="1">
            <a:spLocks/>
          </p:cNvSpPr>
          <p:nvPr/>
        </p:nvSpPr>
        <p:spPr>
          <a:xfrm>
            <a:off x="6550447" y="5719507"/>
            <a:ext cx="2315579" cy="842331"/>
          </a:xfrm>
          <a:prstGeom prst="rect">
            <a:avLst/>
          </a:prstGeom>
          <a:noFill/>
        </p:spPr>
        <p:txBody>
          <a:bodyPr wrap="square" rtlCol="0" anchor="t">
            <a:normAutofit/>
          </a:bodyPr>
          <a:lstStyle/>
          <a:p>
            <a:pPr defTabSz="1751511">
              <a:lnSpc>
                <a:spcPct val="120000"/>
              </a:lnSpc>
              <a:spcAft>
                <a:spcPts val="599"/>
              </a:spcAft>
            </a:pPr>
            <a:r>
              <a:rPr lang="en-US" sz="1600" b="1" dirty="0">
                <a:solidFill>
                  <a:srgbClr val="2F5597"/>
                </a:solidFill>
                <a:latin typeface="Raleway" pitchFamily="2" charset="77"/>
                <a:cs typeface="Helvetica" panose="020B0604020202020204" pitchFamily="34" charset="0"/>
              </a:rPr>
              <a:t>Dr. Dominik Kurzeja</a:t>
            </a:r>
          </a:p>
          <a:p>
            <a:pPr defTabSz="1751511">
              <a:lnSpc>
                <a:spcPct val="120000"/>
              </a:lnSpc>
              <a:spcAft>
                <a:spcPts val="599"/>
              </a:spcAft>
            </a:pPr>
            <a:r>
              <a:rPr lang="en-US" sz="1600" dirty="0">
                <a:solidFill>
                  <a:srgbClr val="2F5597"/>
                </a:solidFill>
                <a:latin typeface="Raleway" pitchFamily="2" charset="77"/>
                <a:cs typeface="Helvetica" panose="020B0604020202020204" pitchFamily="34" charset="0"/>
              </a:rPr>
              <a:t>BA, BM </a:t>
            </a:r>
            <a:r>
              <a:rPr lang="en-US" sz="1600" dirty="0" err="1">
                <a:solidFill>
                  <a:srgbClr val="2F5597"/>
                </a:solidFill>
                <a:latin typeface="Raleway" pitchFamily="2" charset="77"/>
                <a:cs typeface="Helvetica" panose="020B0604020202020204" pitchFamily="34" charset="0"/>
              </a:rPr>
              <a:t>BCh</a:t>
            </a:r>
            <a:endParaRPr lang="en-US" sz="1600" dirty="0">
              <a:solidFill>
                <a:srgbClr val="2F5597"/>
              </a:solidFill>
              <a:latin typeface="Raleway" pitchFamily="2" charset="77"/>
              <a:cs typeface="Helvetica" panose="020B0604020202020204" pitchFamily="34" charset="0"/>
            </a:endParaRPr>
          </a:p>
        </p:txBody>
      </p:sp>
      <p:grpSp>
        <p:nvGrpSpPr>
          <p:cNvPr id="9" name="Group 8">
            <a:extLst>
              <a:ext uri="{FF2B5EF4-FFF2-40B4-BE49-F238E27FC236}">
                <a16:creationId xmlns:a16="http://schemas.microsoft.com/office/drawing/2014/main" id="{9557690B-87EA-E2B4-6182-324E95F407CF}"/>
              </a:ext>
            </a:extLst>
          </p:cNvPr>
          <p:cNvGrpSpPr/>
          <p:nvPr/>
        </p:nvGrpSpPr>
        <p:grpSpPr>
          <a:xfrm>
            <a:off x="8866026" y="5677423"/>
            <a:ext cx="3568700" cy="894772"/>
            <a:chOff x="37456481" y="28459748"/>
            <a:chExt cx="2944989" cy="751847"/>
          </a:xfrm>
        </p:grpSpPr>
        <p:sp>
          <p:nvSpPr>
            <p:cNvPr id="10" name="TextBox 9">
              <a:extLst>
                <a:ext uri="{FF2B5EF4-FFF2-40B4-BE49-F238E27FC236}">
                  <a16:creationId xmlns:a16="http://schemas.microsoft.com/office/drawing/2014/main" id="{5F7F160E-2100-E988-5A0A-AD538B3468A0}"/>
                </a:ext>
              </a:extLst>
            </p:cNvPr>
            <p:cNvSpPr txBox="1"/>
            <p:nvPr/>
          </p:nvSpPr>
          <p:spPr>
            <a:xfrm>
              <a:off x="37770741" y="28459748"/>
              <a:ext cx="2630729" cy="337107"/>
            </a:xfrm>
            <a:prstGeom prst="rect">
              <a:avLst/>
            </a:prstGeom>
            <a:noFill/>
          </p:spPr>
          <p:txBody>
            <a:bodyPr wrap="square" rtlCol="0" anchor="ctr">
              <a:noAutofit/>
            </a:bodyPr>
            <a:lstStyle/>
            <a:p>
              <a:pPr defTabSz="1751511">
                <a:spcAft>
                  <a:spcPts val="848"/>
                </a:spcAft>
              </a:pPr>
              <a:r>
                <a:rPr lang="en-US" sz="1400" dirty="0">
                  <a:solidFill>
                    <a:srgbClr val="2F5597"/>
                  </a:solidFill>
                  <a:latin typeface="Raleway" pitchFamily="2" charset="77"/>
                  <a:cs typeface="Helvetica" panose="020B0604020202020204" pitchFamily="34" charset="0"/>
                </a:rPr>
                <a:t>dominik.kurzeja@doctors.org.uk</a:t>
              </a:r>
            </a:p>
          </p:txBody>
        </p:sp>
        <p:sp>
          <p:nvSpPr>
            <p:cNvPr id="11" name="TextBox 10">
              <a:extLst>
                <a:ext uri="{FF2B5EF4-FFF2-40B4-BE49-F238E27FC236}">
                  <a16:creationId xmlns:a16="http://schemas.microsoft.com/office/drawing/2014/main" id="{E04C14EC-F42A-873A-4FD9-B7FB1E4BBBE4}"/>
                </a:ext>
              </a:extLst>
            </p:cNvPr>
            <p:cNvSpPr txBox="1"/>
            <p:nvPr/>
          </p:nvSpPr>
          <p:spPr>
            <a:xfrm>
              <a:off x="37770741" y="28874488"/>
              <a:ext cx="2630729" cy="337107"/>
            </a:xfrm>
            <a:prstGeom prst="rect">
              <a:avLst/>
            </a:prstGeom>
            <a:noFill/>
          </p:spPr>
          <p:txBody>
            <a:bodyPr wrap="square" rtlCol="0" anchor="ctr">
              <a:normAutofit/>
            </a:bodyPr>
            <a:lstStyle/>
            <a:p>
              <a:pPr defTabSz="1751511">
                <a:spcAft>
                  <a:spcPts val="848"/>
                </a:spcAft>
              </a:pPr>
              <a:r>
                <a:rPr lang="en-US" sz="1400" dirty="0">
                  <a:solidFill>
                    <a:srgbClr val="2F5597"/>
                  </a:solidFill>
                  <a:latin typeface="Raleway" pitchFamily="2" charset="77"/>
                  <a:cs typeface="Helvetica" panose="020B0604020202020204" pitchFamily="34" charset="0"/>
                </a:rPr>
                <a:t>@domashwin</a:t>
              </a:r>
            </a:p>
          </p:txBody>
        </p:sp>
        <p:pic>
          <p:nvPicPr>
            <p:cNvPr id="12" name="Graphic 11" descr="Envelope outline">
              <a:extLst>
                <a:ext uri="{FF2B5EF4-FFF2-40B4-BE49-F238E27FC236}">
                  <a16:creationId xmlns:a16="http://schemas.microsoft.com/office/drawing/2014/main" id="{BF079C6F-A811-D032-F3BB-B66F8DEF9F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456481" y="28507485"/>
              <a:ext cx="235532" cy="241633"/>
            </a:xfrm>
            <a:prstGeom prst="rect">
              <a:avLst/>
            </a:prstGeom>
          </p:spPr>
        </p:pic>
        <p:sp>
          <p:nvSpPr>
            <p:cNvPr id="13" name="Graphic 3">
              <a:extLst>
                <a:ext uri="{FF2B5EF4-FFF2-40B4-BE49-F238E27FC236}">
                  <a16:creationId xmlns:a16="http://schemas.microsoft.com/office/drawing/2014/main" id="{08E484FA-90C2-EAD1-EE1A-CBDA498C43AA}"/>
                </a:ext>
              </a:extLst>
            </p:cNvPr>
            <p:cNvSpPr/>
            <p:nvPr/>
          </p:nvSpPr>
          <p:spPr>
            <a:xfrm>
              <a:off x="37456779" y="28947724"/>
              <a:ext cx="234941" cy="190643"/>
            </a:xfrm>
            <a:custGeom>
              <a:avLst/>
              <a:gdLst>
                <a:gd name="connsiteX0" fmla="*/ 469046 w 470449"/>
                <a:gd name="connsiteY0" fmla="*/ 53244 h 381747"/>
                <a:gd name="connsiteX1" fmla="*/ 424987 w 470449"/>
                <a:gd name="connsiteY1" fmla="*/ 62689 h 381747"/>
                <a:gd name="connsiteX2" fmla="*/ 467904 w 470449"/>
                <a:gd name="connsiteY2" fmla="*/ 25816 h 381747"/>
                <a:gd name="connsiteX3" fmla="*/ 406552 w 470449"/>
                <a:gd name="connsiteY3" fmla="*/ 38071 h 381747"/>
                <a:gd name="connsiteX4" fmla="*/ 212800 w 470449"/>
                <a:gd name="connsiteY4" fmla="*/ 132327 h 381747"/>
                <a:gd name="connsiteX5" fmla="*/ 100011 w 470449"/>
                <a:gd name="connsiteY5" fmla="*/ 89212 h 381747"/>
                <a:gd name="connsiteX6" fmla="*/ 53757 w 470449"/>
                <a:gd name="connsiteY6" fmla="*/ 54213 h 381747"/>
                <a:gd name="connsiteX7" fmla="*/ 129713 w 470449"/>
                <a:gd name="connsiteY7" fmla="*/ 208606 h 381747"/>
                <a:gd name="connsiteX8" fmla="*/ 72587 w 470449"/>
                <a:gd name="connsiteY8" fmla="*/ 198328 h 381747"/>
                <a:gd name="connsiteX9" fmla="*/ 160454 w 470449"/>
                <a:gd name="connsiteY9" fmla="*/ 288622 h 381747"/>
                <a:gd name="connsiteX10" fmla="*/ -1403 w 470449"/>
                <a:gd name="connsiteY10" fmla="*/ 309321 h 381747"/>
                <a:gd name="connsiteX11" fmla="*/ 429905 w 470449"/>
                <a:gd name="connsiteY11" fmla="*/ 86456 h 381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449" h="381747">
                  <a:moveTo>
                    <a:pt x="469046" y="53244"/>
                  </a:moveTo>
                  <a:lnTo>
                    <a:pt x="424987" y="62689"/>
                  </a:lnTo>
                  <a:lnTo>
                    <a:pt x="467904" y="25816"/>
                  </a:lnTo>
                  <a:lnTo>
                    <a:pt x="406552" y="38071"/>
                  </a:lnTo>
                  <a:cubicBezTo>
                    <a:pt x="334408" y="-49214"/>
                    <a:pt x="188724" y="21752"/>
                    <a:pt x="212800" y="132327"/>
                  </a:cubicBezTo>
                  <a:cubicBezTo>
                    <a:pt x="184557" y="112062"/>
                    <a:pt x="135564" y="105523"/>
                    <a:pt x="100011" y="89212"/>
                  </a:cubicBezTo>
                  <a:cubicBezTo>
                    <a:pt x="51452" y="66931"/>
                    <a:pt x="56525" y="42681"/>
                    <a:pt x="53757" y="54213"/>
                  </a:cubicBezTo>
                  <a:cubicBezTo>
                    <a:pt x="32599" y="142910"/>
                    <a:pt x="109147" y="207464"/>
                    <a:pt x="129713" y="208606"/>
                  </a:cubicBezTo>
                  <a:cubicBezTo>
                    <a:pt x="110290" y="211461"/>
                    <a:pt x="72587" y="198328"/>
                    <a:pt x="72587" y="198328"/>
                  </a:cubicBezTo>
                  <a:cubicBezTo>
                    <a:pt x="72587" y="198328"/>
                    <a:pt x="72587" y="246882"/>
                    <a:pt x="160454" y="288622"/>
                  </a:cubicBezTo>
                  <a:cubicBezTo>
                    <a:pt x="110278" y="312116"/>
                    <a:pt x="53085" y="319323"/>
                    <a:pt x="-1403" y="309321"/>
                  </a:cubicBezTo>
                  <a:cubicBezTo>
                    <a:pt x="171519" y="478623"/>
                    <a:pt x="467410" y="323763"/>
                    <a:pt x="429905" y="86456"/>
                  </a:cubicBezTo>
                  <a:close/>
                </a:path>
              </a:pathLst>
            </a:custGeom>
            <a:solidFill>
              <a:srgbClr val="2F5597"/>
            </a:solidFill>
            <a:ln w="22225" cap="flat">
              <a:solidFill>
                <a:srgbClr val="000000"/>
              </a:solidFill>
              <a:prstDash val="solid"/>
              <a:miter/>
            </a:ln>
          </p:spPr>
          <p:txBody>
            <a:bodyPr rtlCol="0" anchor="ctr"/>
            <a:lstStyle/>
            <a:p>
              <a:endParaRPr lang="en-GB" sz="1400">
                <a:solidFill>
                  <a:srgbClr val="2F5597"/>
                </a:solidFill>
                <a:latin typeface="Raleway" pitchFamily="2" charset="77"/>
                <a:cs typeface="Helvetica" panose="020B0604020202020204"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8"/>
          <p:cNvSpPr txBox="1"/>
          <p:nvPr/>
        </p:nvSpPr>
        <p:spPr>
          <a:xfrm>
            <a:off x="0" y="719999"/>
            <a:ext cx="12192000" cy="450000"/>
          </a:xfrm>
          <a:prstGeom prst="rect">
            <a:avLst/>
          </a:prstGeom>
          <a:solidFill>
            <a:srgbClr val="F2F2F2"/>
          </a:solidFill>
          <a:ln>
            <a:noFill/>
          </a:ln>
        </p:spPr>
        <p:txBody>
          <a:bodyPr spcFirstLastPara="1" wrap="square" lIns="270000" tIns="45700" rIns="270000" bIns="45700" anchor="ctr" anchorCtr="0">
            <a:noAutofit/>
          </a:bodyPr>
          <a:lstStyle/>
          <a:p>
            <a:pPr algn="ctr"/>
            <a:r>
              <a:rPr lang="en-US" sz="800" b="1" dirty="0">
                <a:solidFill>
                  <a:srgbClr val="2F5597"/>
                </a:solidFill>
              </a:rPr>
              <a:t>Dominik Kurzeja</a:t>
            </a:r>
            <a:r>
              <a:rPr lang="en-US" sz="800" b="1" baseline="30000" dirty="0">
                <a:solidFill>
                  <a:srgbClr val="2F5597"/>
                </a:solidFill>
              </a:rPr>
              <a:t>1</a:t>
            </a:r>
            <a:r>
              <a:rPr lang="en-US" sz="800" b="1" dirty="0">
                <a:solidFill>
                  <a:srgbClr val="2F5597"/>
                </a:solidFill>
              </a:rPr>
              <a:t>, Anushka Soni</a:t>
            </a:r>
            <a:r>
              <a:rPr lang="en-US" sz="800" b="1" baseline="30000" dirty="0">
                <a:solidFill>
                  <a:srgbClr val="2F5597"/>
                </a:solidFill>
              </a:rPr>
              <a:t>2</a:t>
            </a:r>
            <a:r>
              <a:rPr lang="en-US" sz="800" b="1" dirty="0">
                <a:solidFill>
                  <a:srgbClr val="2F5597"/>
                </a:solidFill>
              </a:rPr>
              <a:t>, John Jackman</a:t>
            </a:r>
            <a:r>
              <a:rPr lang="en-US" sz="800" b="1" baseline="30000" dirty="0">
                <a:solidFill>
                  <a:srgbClr val="2F5597"/>
                </a:solidFill>
              </a:rPr>
              <a:t>2</a:t>
            </a:r>
            <a:r>
              <a:rPr lang="en-US" sz="800" b="1" dirty="0">
                <a:solidFill>
                  <a:srgbClr val="2F5597"/>
                </a:solidFill>
              </a:rPr>
              <a:t>, Joel David</a:t>
            </a:r>
            <a:r>
              <a:rPr lang="en-US" sz="800" b="1" baseline="30000" dirty="0">
                <a:solidFill>
                  <a:srgbClr val="2F5597"/>
                </a:solidFill>
              </a:rPr>
              <a:t>2</a:t>
            </a:r>
            <a:r>
              <a:rPr lang="en-US" sz="800" b="1" dirty="0">
                <a:solidFill>
                  <a:srgbClr val="2F5597"/>
                </a:solidFill>
              </a:rPr>
              <a:t>, </a:t>
            </a:r>
            <a:r>
              <a:rPr lang="en-US" sz="800" b="1" dirty="0" err="1">
                <a:solidFill>
                  <a:srgbClr val="2F5597"/>
                </a:solidFill>
              </a:rPr>
              <a:t>Raashid</a:t>
            </a:r>
            <a:r>
              <a:rPr lang="en-US" sz="800" b="1" dirty="0">
                <a:solidFill>
                  <a:srgbClr val="2F5597"/>
                </a:solidFill>
              </a:rPr>
              <a:t> Luqmani</a:t>
            </a:r>
            <a:r>
              <a:rPr lang="en-US" sz="800" b="1" baseline="30000" dirty="0">
                <a:solidFill>
                  <a:srgbClr val="2F5597"/>
                </a:solidFill>
              </a:rPr>
              <a:t>2</a:t>
            </a:r>
            <a:endParaRPr lang="en-US" sz="800" b="1" dirty="0">
              <a:solidFill>
                <a:srgbClr val="2F5597"/>
              </a:solidFill>
            </a:endParaRPr>
          </a:p>
          <a:p>
            <a:pPr algn="ctr"/>
            <a:r>
              <a:rPr lang="en-US" sz="800" baseline="30000" dirty="0">
                <a:solidFill>
                  <a:srgbClr val="2F5597"/>
                </a:solidFill>
              </a:rPr>
              <a:t>1</a:t>
            </a:r>
            <a:r>
              <a:rPr lang="en-US" sz="800" dirty="0">
                <a:solidFill>
                  <a:srgbClr val="2F5597"/>
                </a:solidFill>
              </a:rPr>
              <a:t>Internal Medicine, Oxford University Hospitals, Oxford, UNITED KINGDOM, </a:t>
            </a:r>
            <a:r>
              <a:rPr lang="en-US" sz="800" baseline="30000" dirty="0">
                <a:solidFill>
                  <a:srgbClr val="2F5597"/>
                </a:solidFill>
              </a:rPr>
              <a:t>2</a:t>
            </a:r>
            <a:r>
              <a:rPr lang="en-US" sz="800" dirty="0">
                <a:solidFill>
                  <a:srgbClr val="2F5597"/>
                </a:solidFill>
              </a:rPr>
              <a:t>Rheumatology, Nuffield Orthopaedic Centre, Oxford, UNITED KINGDOM</a:t>
            </a:r>
          </a:p>
        </p:txBody>
      </p:sp>
      <p:sp>
        <p:nvSpPr>
          <p:cNvPr id="160" name="Google Shape;160;p8"/>
          <p:cNvSpPr txBox="1"/>
          <p:nvPr/>
        </p:nvSpPr>
        <p:spPr>
          <a:xfrm>
            <a:off x="0" y="-1"/>
            <a:ext cx="12192000" cy="720000"/>
          </a:xfrm>
          <a:prstGeom prst="rect">
            <a:avLst/>
          </a:prstGeom>
          <a:solidFill>
            <a:schemeClr val="accent1">
              <a:lumMod val="75000"/>
            </a:schemeClr>
          </a:solidFill>
          <a:ln>
            <a:noFill/>
          </a:ln>
        </p:spPr>
        <p:txBody>
          <a:bodyPr spcFirstLastPara="1" wrap="square" lIns="270000" tIns="45700" rIns="270000" bIns="45700" anchor="ctr" anchorCtr="0">
            <a:noAutofit/>
          </a:bodyPr>
          <a:lstStyle/>
          <a:p>
            <a:pPr algn="ctr">
              <a:buClr>
                <a:srgbClr val="FFFFFF"/>
              </a:buClr>
              <a:buSzPts val="1600"/>
            </a:pPr>
            <a:endParaRPr lang="en-US" sz="1600" b="1" dirty="0">
              <a:solidFill>
                <a:schemeClr val="bg1"/>
              </a:solidFill>
              <a:latin typeface="Raleway" pitchFamily="2" charset="77"/>
            </a:endParaRPr>
          </a:p>
          <a:p>
            <a:pPr algn="ctr">
              <a:buClr>
                <a:srgbClr val="FFFFFF"/>
              </a:buClr>
              <a:buSzPts val="1600"/>
            </a:pPr>
            <a:r>
              <a:rPr lang="en-US" sz="1600" b="1" dirty="0">
                <a:solidFill>
                  <a:schemeClr val="bg1"/>
                </a:solidFill>
                <a:latin typeface="Raleway" pitchFamily="2" charset="77"/>
              </a:rPr>
              <a:t>Using novel remote electronic monitoring to measure and manage the </a:t>
            </a:r>
          </a:p>
          <a:p>
            <a:pPr algn="ctr">
              <a:buClr>
                <a:srgbClr val="FFFFFF"/>
              </a:buClr>
              <a:buSzPts val="1600"/>
            </a:pPr>
            <a:r>
              <a:rPr lang="en-US" sz="1600" b="1" dirty="0">
                <a:solidFill>
                  <a:schemeClr val="bg1"/>
                </a:solidFill>
                <a:latin typeface="Raleway" pitchFamily="2" charset="77"/>
              </a:rPr>
              <a:t>Rheumatology Clinic backlog generated by COVID-19</a:t>
            </a:r>
          </a:p>
          <a:p>
            <a:pPr marL="0" marR="0" lvl="0" indent="0" algn="ctr" rtl="0">
              <a:lnSpc>
                <a:spcPct val="100000"/>
              </a:lnSpc>
              <a:spcBef>
                <a:spcPts val="0"/>
              </a:spcBef>
              <a:spcAft>
                <a:spcPts val="0"/>
              </a:spcAft>
              <a:buClr>
                <a:srgbClr val="FFFFFF"/>
              </a:buClr>
              <a:buSzPts val="1600"/>
              <a:buFont typeface="Raleway"/>
              <a:buNone/>
            </a:pPr>
            <a:r>
              <a:rPr lang="en-GB" sz="1600" b="0" i="0" u="none" strike="noStrike" cap="none" dirty="0">
                <a:solidFill>
                  <a:srgbClr val="FFFFFF"/>
                </a:solidFill>
                <a:latin typeface="Raleway"/>
                <a:ea typeface="Raleway"/>
                <a:cs typeface="Raleway"/>
                <a:sym typeface="Raleway"/>
              </a:rPr>
              <a:t>.</a:t>
            </a:r>
            <a:endParaRPr lang="en-GB" dirty="0"/>
          </a:p>
        </p:txBody>
      </p:sp>
      <p:grpSp>
        <p:nvGrpSpPr>
          <p:cNvPr id="153" name="Group 152">
            <a:extLst>
              <a:ext uri="{FF2B5EF4-FFF2-40B4-BE49-F238E27FC236}">
                <a16:creationId xmlns:a16="http://schemas.microsoft.com/office/drawing/2014/main" id="{E2030CB8-7193-275A-1C86-D444D77DEBFF}"/>
              </a:ext>
            </a:extLst>
          </p:cNvPr>
          <p:cNvGrpSpPr/>
          <p:nvPr/>
        </p:nvGrpSpPr>
        <p:grpSpPr>
          <a:xfrm>
            <a:off x="403965" y="1313965"/>
            <a:ext cx="4725730" cy="4119922"/>
            <a:chOff x="403965" y="1313965"/>
            <a:chExt cx="4725730" cy="4439716"/>
          </a:xfrm>
        </p:grpSpPr>
        <p:sp>
          <p:nvSpPr>
            <p:cNvPr id="8" name="Google Shape;220;p13">
              <a:extLst>
                <a:ext uri="{FF2B5EF4-FFF2-40B4-BE49-F238E27FC236}">
                  <a16:creationId xmlns:a16="http://schemas.microsoft.com/office/drawing/2014/main" id="{0152A712-B30A-5549-1D18-C6F404039023}"/>
                </a:ext>
              </a:extLst>
            </p:cNvPr>
            <p:cNvSpPr/>
            <p:nvPr/>
          </p:nvSpPr>
          <p:spPr>
            <a:xfrm>
              <a:off x="415511" y="1641500"/>
              <a:ext cx="4436881" cy="4112181"/>
            </a:xfrm>
            <a:prstGeom prst="rect">
              <a:avLst/>
            </a:prstGeom>
            <a:solidFill>
              <a:srgbClr val="F0F0F0"/>
            </a:solidFill>
            <a:ln>
              <a:noFill/>
            </a:ln>
          </p:spPr>
          <p:txBody>
            <a:bodyPr spcFirstLastPara="1" wrap="square" lIns="360000" tIns="360000" rIns="360000" bIns="360000" anchor="t" anchorCtr="0">
              <a:noAutofit/>
            </a:bodyPr>
            <a:lstStyle/>
            <a:p>
              <a:pPr marL="285750" indent="-285750" defTabSz="1751511">
                <a:buFont typeface="Arial" panose="020B0604020202020204" pitchFamily="34" charset="0"/>
                <a:buChar char="•"/>
                <a:defRPr/>
              </a:pPr>
              <a:r>
                <a:rPr lang="en-GB" sz="1400" kern="0" dirty="0">
                  <a:solidFill>
                    <a:srgbClr val="000000"/>
                  </a:solidFill>
                  <a:latin typeface="Raleway" pitchFamily="2" charset="77"/>
                  <a:cs typeface="Helvetica" panose="020B0604020202020204" pitchFamily="34" charset="0"/>
                </a:rPr>
                <a:t>During the COVID-19 pandemic we were unable to provide regular outpatient services.</a:t>
              </a:r>
            </a:p>
            <a:p>
              <a:pPr marL="285750" indent="-285750" defTabSz="1751511">
                <a:buFont typeface="Arial" panose="020B0604020202020204" pitchFamily="34" charset="0"/>
                <a:buChar char="•"/>
                <a:defRPr/>
              </a:pPr>
              <a:r>
                <a:rPr lang="en-GB" sz="1400" kern="0" dirty="0">
                  <a:solidFill>
                    <a:srgbClr val="000000"/>
                  </a:solidFill>
                  <a:latin typeface="Raleway" pitchFamily="2" charset="77"/>
                  <a:cs typeface="Helvetica" panose="020B0604020202020204" pitchFamily="34" charset="0"/>
                </a:rPr>
                <a:t>A backlog of 6812 patients without an allocated follow-up appointment</a:t>
              </a:r>
              <a:r>
                <a:rPr lang="en-GB" sz="1400" u="sng" kern="0" dirty="0">
                  <a:solidFill>
                    <a:srgbClr val="000000"/>
                  </a:solidFill>
                  <a:latin typeface="Raleway" pitchFamily="2" charset="77"/>
                  <a:cs typeface="Helvetica" panose="020B0604020202020204" pitchFamily="34" charset="0"/>
                </a:rPr>
                <a:t> </a:t>
              </a:r>
              <a:r>
                <a:rPr lang="en-GB" sz="1400" kern="0" dirty="0">
                  <a:solidFill>
                    <a:srgbClr val="000000"/>
                  </a:solidFill>
                  <a:latin typeface="Raleway" pitchFamily="2" charset="77"/>
                  <a:cs typeface="Helvetica" panose="020B0604020202020204" pitchFamily="34" charset="0"/>
                </a:rPr>
                <a:t>accrued by September 2021. </a:t>
              </a:r>
            </a:p>
            <a:p>
              <a:pPr marL="285750" indent="-285750" defTabSz="1751511">
                <a:buFont typeface="Arial" panose="020B0604020202020204" pitchFamily="34" charset="0"/>
                <a:buChar char="•"/>
                <a:defRPr/>
              </a:pPr>
              <a:endParaRPr lang="en-GB" sz="1400" kern="0" dirty="0">
                <a:solidFill>
                  <a:srgbClr val="000000"/>
                </a:solidFill>
                <a:latin typeface="Raleway" pitchFamily="2" charset="77"/>
                <a:cs typeface="Helvetica" panose="020B0604020202020204" pitchFamily="34" charset="0"/>
              </a:endParaRPr>
            </a:p>
            <a:p>
              <a:pPr marL="285750" indent="-285750" defTabSz="1751511">
                <a:buFont typeface="Arial" panose="020B0604020202020204" pitchFamily="34" charset="0"/>
                <a:buChar char="•"/>
                <a:defRPr/>
              </a:pPr>
              <a:r>
                <a:rPr lang="en-GB" sz="1400" kern="0" dirty="0">
                  <a:solidFill>
                    <a:srgbClr val="000000"/>
                  </a:solidFill>
                  <a:latin typeface="Raleway" pitchFamily="2" charset="77"/>
                  <a:cs typeface="Helvetica" panose="020B0604020202020204" pitchFamily="34" charset="0"/>
                </a:rPr>
                <a:t>We aimed to analysed attempts to deliver care remotely to patients on the backlog using:</a:t>
              </a:r>
            </a:p>
            <a:p>
              <a:pPr marL="1088623" lvl="3" indent="-403509" defTabSz="1751511">
                <a:buFont typeface="Arial" panose="020B0604020202020204" pitchFamily="34" charset="0"/>
                <a:buChar char="•"/>
                <a:defRPr/>
              </a:pPr>
              <a:r>
                <a:rPr lang="en-GB" sz="1400" kern="0" dirty="0">
                  <a:solidFill>
                    <a:srgbClr val="000000"/>
                  </a:solidFill>
                  <a:latin typeface="Raleway" pitchFamily="2" charset="77"/>
                  <a:cs typeface="Helvetica" panose="020B0604020202020204" pitchFamily="34" charset="0"/>
                </a:rPr>
                <a:t>Video appointments</a:t>
              </a:r>
            </a:p>
            <a:p>
              <a:pPr marL="1088623" lvl="3" indent="-403509" defTabSz="1751511">
                <a:buFont typeface="Arial" panose="020B0604020202020204" pitchFamily="34" charset="0"/>
                <a:buChar char="•"/>
                <a:defRPr/>
              </a:pPr>
              <a:r>
                <a:rPr lang="en-GB" sz="1400" kern="0" dirty="0">
                  <a:solidFill>
                    <a:srgbClr val="000000"/>
                  </a:solidFill>
                  <a:latin typeface="Raleway" pitchFamily="2" charset="77"/>
                  <a:cs typeface="Helvetica" panose="020B0604020202020204" pitchFamily="34" charset="0"/>
                </a:rPr>
                <a:t>Telephone Appointments</a:t>
              </a:r>
            </a:p>
            <a:p>
              <a:pPr marL="1088623" lvl="3" indent="-403509" defTabSz="1751511">
                <a:buFont typeface="Arial" panose="020B0604020202020204" pitchFamily="34" charset="0"/>
                <a:buChar char="•"/>
                <a:defRPr/>
              </a:pPr>
              <a:r>
                <a:rPr lang="en-GB" sz="1400" kern="0" dirty="0">
                  <a:solidFill>
                    <a:srgbClr val="000000"/>
                  </a:solidFill>
                  <a:latin typeface="Raleway" pitchFamily="2" charset="77"/>
                  <a:cs typeface="Helvetica" panose="020B0604020202020204" pitchFamily="34" charset="0"/>
                </a:rPr>
                <a:t>Electronic remote management forms (RMFs).   </a:t>
              </a:r>
            </a:p>
          </p:txBody>
        </p:sp>
        <p:sp>
          <p:nvSpPr>
            <p:cNvPr id="7" name="Google Shape;219;p13">
              <a:extLst>
                <a:ext uri="{FF2B5EF4-FFF2-40B4-BE49-F238E27FC236}">
                  <a16:creationId xmlns:a16="http://schemas.microsoft.com/office/drawing/2014/main" id="{87CD58F7-33B5-8237-2F87-CBF23443678A}"/>
                </a:ext>
              </a:extLst>
            </p:cNvPr>
            <p:cNvSpPr/>
            <p:nvPr/>
          </p:nvSpPr>
          <p:spPr>
            <a:xfrm>
              <a:off x="403965" y="1615816"/>
              <a:ext cx="4436881" cy="343276"/>
            </a:xfrm>
            <a:prstGeom prst="rect">
              <a:avLst/>
            </a:prstGeom>
            <a:solidFill>
              <a:srgbClr val="F0F0F0"/>
            </a:solidFill>
            <a:ln>
              <a:noFill/>
            </a:ln>
          </p:spPr>
          <p:txBody>
            <a:bodyPr spcFirstLastPara="1" wrap="square" lIns="360000" tIns="360000" rIns="360000" bIns="360000" anchor="ctr" anchorCtr="0">
              <a:noAutofit/>
            </a:bodyPr>
            <a:lstStyle/>
            <a:p>
              <a:pPr marL="0" marR="0" lvl="0" indent="0" algn="l" rtl="0">
                <a:lnSpc>
                  <a:spcPct val="100000"/>
                </a:lnSpc>
                <a:spcBef>
                  <a:spcPts val="0"/>
                </a:spcBef>
                <a:spcAft>
                  <a:spcPts val="0"/>
                </a:spcAft>
                <a:buClr>
                  <a:srgbClr val="099CB0"/>
                </a:buClr>
                <a:buSzPts val="1600"/>
                <a:buFont typeface="Poppins"/>
                <a:buNone/>
              </a:pPr>
              <a:r>
                <a:rPr lang="en-GB" sz="1600" b="1" i="0" u="none" strike="noStrike" cap="none" dirty="0">
                  <a:solidFill>
                    <a:srgbClr val="C00000"/>
                  </a:solidFill>
                  <a:latin typeface="Poppins"/>
                  <a:ea typeface="Poppins"/>
                  <a:cs typeface="Poppins"/>
                  <a:sym typeface="Poppins"/>
                </a:rPr>
                <a:t>BACKGROUND</a:t>
              </a:r>
              <a:endParaRPr sz="1600" b="0" i="0" u="none" strike="noStrike" cap="none" dirty="0">
                <a:solidFill>
                  <a:srgbClr val="C00000"/>
                </a:solidFill>
                <a:latin typeface="Poppins"/>
                <a:ea typeface="Poppins"/>
                <a:cs typeface="Poppins"/>
                <a:sym typeface="Poppins"/>
              </a:endParaRPr>
            </a:p>
          </p:txBody>
        </p:sp>
        <p:grpSp>
          <p:nvGrpSpPr>
            <p:cNvPr id="9" name="Google Shape;221;p13">
              <a:extLst>
                <a:ext uri="{FF2B5EF4-FFF2-40B4-BE49-F238E27FC236}">
                  <a16:creationId xmlns:a16="http://schemas.microsoft.com/office/drawing/2014/main" id="{52B88B00-1E25-0DC8-3774-852A22EA573B}"/>
                </a:ext>
              </a:extLst>
            </p:cNvPr>
            <p:cNvGrpSpPr/>
            <p:nvPr/>
          </p:nvGrpSpPr>
          <p:grpSpPr>
            <a:xfrm>
              <a:off x="4551997" y="1313965"/>
              <a:ext cx="577698" cy="603702"/>
              <a:chOff x="3542249" y="1486892"/>
              <a:chExt cx="720000" cy="720000"/>
            </a:xfrm>
            <a:solidFill>
              <a:srgbClr val="C00000"/>
            </a:solidFill>
          </p:grpSpPr>
          <p:sp>
            <p:nvSpPr>
              <p:cNvPr id="10" name="Google Shape;222;p13">
                <a:extLst>
                  <a:ext uri="{FF2B5EF4-FFF2-40B4-BE49-F238E27FC236}">
                    <a16:creationId xmlns:a16="http://schemas.microsoft.com/office/drawing/2014/main" id="{3BCF2C09-3B0F-367A-0DBA-4998149A6055}"/>
                  </a:ext>
                </a:extLst>
              </p:cNvPr>
              <p:cNvSpPr/>
              <p:nvPr/>
            </p:nvSpPr>
            <p:spPr>
              <a:xfrm>
                <a:off x="3542249" y="1486892"/>
                <a:ext cx="720000" cy="720000"/>
              </a:xfrm>
              <a:prstGeom prst="ellipse">
                <a:avLst/>
              </a:prstGeom>
              <a:grp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223;p13" descr="Magnifying glass outline">
                <a:extLst>
                  <a:ext uri="{FF2B5EF4-FFF2-40B4-BE49-F238E27FC236}">
                    <a16:creationId xmlns:a16="http://schemas.microsoft.com/office/drawing/2014/main" id="{33104BBF-ECB6-4FE5-02B5-F7E584326E79}"/>
                  </a:ext>
                </a:extLst>
              </p:cNvPr>
              <p:cNvSpPr/>
              <p:nvPr/>
            </p:nvSpPr>
            <p:spPr>
              <a:xfrm>
                <a:off x="3729055" y="1659423"/>
                <a:ext cx="375169" cy="374938"/>
              </a:xfrm>
              <a:custGeom>
                <a:avLst/>
                <a:gdLst/>
                <a:ahLst/>
                <a:cxnLst/>
                <a:rect l="l" t="t" r="r" b="b"/>
                <a:pathLst>
                  <a:path w="451611" h="451333" extrusionOk="0">
                    <a:moveTo>
                      <a:pt x="361229" y="303738"/>
                    </a:moveTo>
                    <a:cubicBezTo>
                      <a:pt x="348594" y="291103"/>
                      <a:pt x="327919" y="291678"/>
                      <a:pt x="312413" y="303738"/>
                    </a:cubicBezTo>
                    <a:lnTo>
                      <a:pt x="288293" y="279617"/>
                    </a:lnTo>
                    <a:cubicBezTo>
                      <a:pt x="350892" y="211850"/>
                      <a:pt x="346871" y="106753"/>
                      <a:pt x="279104" y="44154"/>
                    </a:cubicBezTo>
                    <a:cubicBezTo>
                      <a:pt x="211336" y="-18445"/>
                      <a:pt x="106814" y="-13850"/>
                      <a:pt x="44215" y="53917"/>
                    </a:cubicBezTo>
                    <a:cubicBezTo>
                      <a:pt x="-18384" y="121685"/>
                      <a:pt x="-13790" y="226782"/>
                      <a:pt x="53404" y="289381"/>
                    </a:cubicBezTo>
                    <a:cubicBezTo>
                      <a:pt x="117725" y="349108"/>
                      <a:pt x="217079" y="348534"/>
                      <a:pt x="280827" y="288232"/>
                    </a:cubicBezTo>
                    <a:lnTo>
                      <a:pt x="304947" y="312353"/>
                    </a:lnTo>
                    <a:cubicBezTo>
                      <a:pt x="299779" y="318670"/>
                      <a:pt x="296907" y="326710"/>
                      <a:pt x="295759" y="334750"/>
                    </a:cubicBezTo>
                    <a:cubicBezTo>
                      <a:pt x="294610" y="344513"/>
                      <a:pt x="298056" y="354277"/>
                      <a:pt x="304947" y="361168"/>
                    </a:cubicBezTo>
                    <a:lnTo>
                      <a:pt x="385924" y="442145"/>
                    </a:lnTo>
                    <a:cubicBezTo>
                      <a:pt x="392241" y="447888"/>
                      <a:pt x="400281" y="451333"/>
                      <a:pt x="408896" y="451333"/>
                    </a:cubicBezTo>
                    <a:cubicBezTo>
                      <a:pt x="420382" y="451333"/>
                      <a:pt x="430719" y="446739"/>
                      <a:pt x="438760" y="438699"/>
                    </a:cubicBezTo>
                    <a:cubicBezTo>
                      <a:pt x="446225" y="431807"/>
                      <a:pt x="450820" y="422044"/>
                      <a:pt x="451394" y="411707"/>
                    </a:cubicBezTo>
                    <a:cubicBezTo>
                      <a:pt x="452543" y="401944"/>
                      <a:pt x="449097" y="392180"/>
                      <a:pt x="442205" y="385289"/>
                    </a:cubicBezTo>
                    <a:lnTo>
                      <a:pt x="361229" y="303738"/>
                    </a:lnTo>
                    <a:close/>
                    <a:moveTo>
                      <a:pt x="57424" y="276172"/>
                    </a:moveTo>
                    <a:cubicBezTo>
                      <a:pt x="-2878" y="215870"/>
                      <a:pt x="-2878" y="117665"/>
                      <a:pt x="57424" y="56789"/>
                    </a:cubicBezTo>
                    <a:cubicBezTo>
                      <a:pt x="117725" y="-4087"/>
                      <a:pt x="215931" y="-3513"/>
                      <a:pt x="276807" y="56789"/>
                    </a:cubicBezTo>
                    <a:cubicBezTo>
                      <a:pt x="337683" y="117090"/>
                      <a:pt x="337108" y="215296"/>
                      <a:pt x="276807" y="276172"/>
                    </a:cubicBezTo>
                    <a:cubicBezTo>
                      <a:pt x="247517" y="305461"/>
                      <a:pt x="208465" y="321541"/>
                      <a:pt x="167115" y="321541"/>
                    </a:cubicBezTo>
                    <a:cubicBezTo>
                      <a:pt x="126340" y="321541"/>
                      <a:pt x="86713" y="305461"/>
                      <a:pt x="57424" y="276172"/>
                    </a:cubicBezTo>
                    <a:close/>
                    <a:moveTo>
                      <a:pt x="430145" y="429510"/>
                    </a:moveTo>
                    <a:cubicBezTo>
                      <a:pt x="419233" y="440422"/>
                      <a:pt x="402579" y="442145"/>
                      <a:pt x="393390" y="432956"/>
                    </a:cubicBezTo>
                    <a:lnTo>
                      <a:pt x="312988" y="352554"/>
                    </a:lnTo>
                    <a:cubicBezTo>
                      <a:pt x="308393" y="347959"/>
                      <a:pt x="306670" y="341642"/>
                      <a:pt x="307245" y="335325"/>
                    </a:cubicBezTo>
                    <a:cubicBezTo>
                      <a:pt x="307819" y="327859"/>
                      <a:pt x="311265" y="320967"/>
                      <a:pt x="317008" y="315798"/>
                    </a:cubicBezTo>
                    <a:cubicBezTo>
                      <a:pt x="322751" y="310055"/>
                      <a:pt x="330791" y="306610"/>
                      <a:pt x="338831" y="306035"/>
                    </a:cubicBezTo>
                    <a:cubicBezTo>
                      <a:pt x="344574" y="306035"/>
                      <a:pt x="349743" y="307758"/>
                      <a:pt x="353763" y="311778"/>
                    </a:cubicBezTo>
                    <a:lnTo>
                      <a:pt x="434165" y="392755"/>
                    </a:lnTo>
                    <a:cubicBezTo>
                      <a:pt x="438760" y="397349"/>
                      <a:pt x="440482" y="403666"/>
                      <a:pt x="439908" y="409984"/>
                    </a:cubicBezTo>
                    <a:cubicBezTo>
                      <a:pt x="438760" y="417450"/>
                      <a:pt x="435888" y="424341"/>
                      <a:pt x="430145" y="429510"/>
                    </a:cubicBezTo>
                    <a:cubicBezTo>
                      <a:pt x="430145" y="429510"/>
                      <a:pt x="430145" y="429510"/>
                      <a:pt x="430145" y="429510"/>
                    </a:cubicBezTo>
                    <a:close/>
                  </a:path>
                </a:pathLst>
              </a:custGeom>
              <a:grp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163" name="Group 162">
            <a:extLst>
              <a:ext uri="{FF2B5EF4-FFF2-40B4-BE49-F238E27FC236}">
                <a16:creationId xmlns:a16="http://schemas.microsoft.com/office/drawing/2014/main" id="{2F164645-9473-AF3C-F53C-837CF8A2F1AF}"/>
              </a:ext>
            </a:extLst>
          </p:cNvPr>
          <p:cNvGrpSpPr/>
          <p:nvPr/>
        </p:nvGrpSpPr>
        <p:grpSpPr>
          <a:xfrm>
            <a:off x="5279580" y="1373673"/>
            <a:ext cx="6675398" cy="4380008"/>
            <a:chOff x="5279580" y="1373673"/>
            <a:chExt cx="6675398" cy="4380008"/>
          </a:xfrm>
        </p:grpSpPr>
        <p:sp>
          <p:nvSpPr>
            <p:cNvPr id="27" name="Rectangle 26">
              <a:extLst>
                <a:ext uri="{FF2B5EF4-FFF2-40B4-BE49-F238E27FC236}">
                  <a16:creationId xmlns:a16="http://schemas.microsoft.com/office/drawing/2014/main" id="{72981845-1A02-198D-7B32-535AA69BAEBF}"/>
                </a:ext>
              </a:extLst>
            </p:cNvPr>
            <p:cNvSpPr/>
            <p:nvPr/>
          </p:nvSpPr>
          <p:spPr>
            <a:xfrm>
              <a:off x="5279580" y="1641501"/>
              <a:ext cx="6487847" cy="379238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9" name="Rectangle 28">
              <a:extLst>
                <a:ext uri="{FF2B5EF4-FFF2-40B4-BE49-F238E27FC236}">
                  <a16:creationId xmlns:a16="http://schemas.microsoft.com/office/drawing/2014/main" id="{F2726DCA-E840-C287-043A-12A83ACC94EF}"/>
                </a:ext>
              </a:extLst>
            </p:cNvPr>
            <p:cNvSpPr/>
            <p:nvPr/>
          </p:nvSpPr>
          <p:spPr>
            <a:xfrm>
              <a:off x="5279580" y="1641501"/>
              <a:ext cx="6487847" cy="411218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dirty="0">
                <a:latin typeface="Helvetica" panose="020B0604020202020204" pitchFamily="34" charset="0"/>
                <a:cs typeface="Helvetica" panose="020B0604020202020204" pitchFamily="34" charset="0"/>
              </a:endParaRPr>
            </a:p>
          </p:txBody>
        </p:sp>
        <p:grpSp>
          <p:nvGrpSpPr>
            <p:cNvPr id="30" name="Group 29">
              <a:extLst>
                <a:ext uri="{FF2B5EF4-FFF2-40B4-BE49-F238E27FC236}">
                  <a16:creationId xmlns:a16="http://schemas.microsoft.com/office/drawing/2014/main" id="{ED697F72-E91F-5688-3621-DB95E4AAFD25}"/>
                </a:ext>
              </a:extLst>
            </p:cNvPr>
            <p:cNvGrpSpPr/>
            <p:nvPr/>
          </p:nvGrpSpPr>
          <p:grpSpPr>
            <a:xfrm>
              <a:off x="5323049" y="1955308"/>
              <a:ext cx="6253555" cy="3798373"/>
              <a:chOff x="98951" y="520367"/>
              <a:chExt cx="14235243" cy="6298591"/>
            </a:xfrm>
            <a:solidFill>
              <a:srgbClr val="F2F2F2"/>
            </a:solidFill>
          </p:grpSpPr>
          <p:sp>
            <p:nvSpPr>
              <p:cNvPr id="31" name="TextBox 30">
                <a:extLst>
                  <a:ext uri="{FF2B5EF4-FFF2-40B4-BE49-F238E27FC236}">
                    <a16:creationId xmlns:a16="http://schemas.microsoft.com/office/drawing/2014/main" id="{6655F8B5-F1C3-1B4B-0600-BEC292737D49}"/>
                  </a:ext>
                </a:extLst>
              </p:cNvPr>
              <p:cNvSpPr txBox="1"/>
              <p:nvPr/>
            </p:nvSpPr>
            <p:spPr>
              <a:xfrm>
                <a:off x="817798" y="520367"/>
                <a:ext cx="13239463" cy="2602863"/>
              </a:xfrm>
              <a:prstGeom prst="rect">
                <a:avLst/>
              </a:prstGeom>
              <a:grpFill/>
            </p:spPr>
            <p:txBody>
              <a:bodyPr wrap="square" rtlCol="0">
                <a:spAutoFit/>
              </a:bodyPr>
              <a:lstStyle/>
              <a:p>
                <a:pPr defTabSz="1751511">
                  <a:defRPr/>
                </a:pPr>
                <a:r>
                  <a:rPr lang="en-GB" sz="1400" kern="0" dirty="0">
                    <a:solidFill>
                      <a:srgbClr val="000000"/>
                    </a:solidFill>
                    <a:latin typeface="Raleway" pitchFamily="2" charset="77"/>
                    <a:cs typeface="Helvetica" panose="020B0604020202020204" pitchFamily="34" charset="0"/>
                  </a:rPr>
                  <a:t>We focussed on patients whose last appointment was between May 2020-May 2021 This was initially </a:t>
                </a:r>
                <a:r>
                  <a:rPr lang="en-GB" sz="1400" b="1" kern="0" dirty="0">
                    <a:solidFill>
                      <a:srgbClr val="000000"/>
                    </a:solidFill>
                    <a:latin typeface="Raleway" pitchFamily="2" charset="77"/>
                    <a:cs typeface="Helvetica" panose="020B0604020202020204" pitchFamily="34" charset="0"/>
                  </a:rPr>
                  <a:t>3259 patients </a:t>
                </a:r>
                <a:r>
                  <a:rPr lang="en-GB" sz="1400" kern="0" dirty="0">
                    <a:solidFill>
                      <a:srgbClr val="000000"/>
                    </a:solidFill>
                    <a:latin typeface="Raleway" pitchFamily="2" charset="77"/>
                    <a:cs typeface="Helvetica" panose="020B0604020202020204" pitchFamily="34" charset="0"/>
                  </a:rPr>
                  <a:t>out of the total backlog of 6812. </a:t>
                </a:r>
              </a:p>
              <a:p>
                <a:pPr defTabSz="1751511">
                  <a:defRPr/>
                </a:pPr>
                <a:endParaRPr lang="en-GB" sz="800" kern="0" dirty="0">
                  <a:solidFill>
                    <a:srgbClr val="000000"/>
                  </a:solidFill>
                  <a:latin typeface="Raleway" pitchFamily="2" charset="77"/>
                  <a:cs typeface="Helvetica" panose="020B0604020202020204" pitchFamily="34" charset="0"/>
                </a:endParaRPr>
              </a:p>
              <a:p>
                <a:pPr defTabSz="1751511">
                  <a:defRPr/>
                </a:pPr>
                <a:endParaRPr lang="en-GB" sz="800" kern="0" dirty="0">
                  <a:solidFill>
                    <a:srgbClr val="000000"/>
                  </a:solidFill>
                  <a:latin typeface="Raleway" pitchFamily="2" charset="77"/>
                  <a:cs typeface="Helvetica" panose="020B0604020202020204" pitchFamily="34" charset="0"/>
                </a:endParaRPr>
              </a:p>
              <a:p>
                <a:pPr defTabSz="1751511">
                  <a:defRPr/>
                </a:pPr>
                <a:r>
                  <a:rPr lang="en-GB" sz="1400" kern="0" dirty="0">
                    <a:solidFill>
                      <a:srgbClr val="000000"/>
                    </a:solidFill>
                    <a:latin typeface="Raleway" pitchFamily="2" charset="77"/>
                    <a:cs typeface="Helvetica" panose="020B0604020202020204" pitchFamily="34" charset="0"/>
                  </a:rPr>
                  <a:t>We studied the this on four occasions between September ‘21 and September ‘22: at </a:t>
                </a:r>
                <a:r>
                  <a:rPr lang="en-GB" sz="1400" b="1" kern="0" dirty="0">
                    <a:solidFill>
                      <a:srgbClr val="000000"/>
                    </a:solidFill>
                    <a:latin typeface="Raleway" pitchFamily="2" charset="77"/>
                    <a:cs typeface="Helvetica" panose="020B0604020202020204" pitchFamily="34" charset="0"/>
                  </a:rPr>
                  <a:t>baseline, then at 1, 2, 6 and 12-months</a:t>
                </a:r>
                <a:endParaRPr lang="en-GB" sz="1100" kern="0" dirty="0">
                  <a:solidFill>
                    <a:srgbClr val="000000"/>
                  </a:solidFill>
                  <a:latin typeface="Raleway" pitchFamily="2" charset="77"/>
                  <a:cs typeface="Helvetica" panose="020B0604020202020204" pitchFamily="34" charset="0"/>
                </a:endParaRPr>
              </a:p>
              <a:p>
                <a:pPr algn="ctr"/>
                <a:endParaRPr lang="en-GB" sz="1000" b="1" dirty="0">
                  <a:latin typeface="Raleway" pitchFamily="2" charset="77"/>
                  <a:cs typeface="Helvetica" panose="020B0604020202020204" pitchFamily="34" charset="0"/>
                </a:endParaRPr>
              </a:p>
            </p:txBody>
          </p:sp>
          <p:sp>
            <p:nvSpPr>
              <p:cNvPr id="32" name="Rectangle 31">
                <a:extLst>
                  <a:ext uri="{FF2B5EF4-FFF2-40B4-BE49-F238E27FC236}">
                    <a16:creationId xmlns:a16="http://schemas.microsoft.com/office/drawing/2014/main" id="{5EA28F5E-FD62-E8F3-9EA7-E3C4D71A8F5A}"/>
                  </a:ext>
                </a:extLst>
              </p:cNvPr>
              <p:cNvSpPr/>
              <p:nvPr/>
            </p:nvSpPr>
            <p:spPr>
              <a:xfrm>
                <a:off x="1532594" y="5053051"/>
                <a:ext cx="12801600" cy="19190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grpSp>
            <p:nvGrpSpPr>
              <p:cNvPr id="33" name="Group 32">
                <a:extLst>
                  <a:ext uri="{FF2B5EF4-FFF2-40B4-BE49-F238E27FC236}">
                    <a16:creationId xmlns:a16="http://schemas.microsoft.com/office/drawing/2014/main" id="{4D70B94A-C56E-5E22-3D3C-FE48604B7EF7}"/>
                  </a:ext>
                </a:extLst>
              </p:cNvPr>
              <p:cNvGrpSpPr/>
              <p:nvPr/>
            </p:nvGrpSpPr>
            <p:grpSpPr>
              <a:xfrm>
                <a:off x="1478795" y="3800662"/>
                <a:ext cx="2211809" cy="1121477"/>
                <a:chOff x="731056" y="3767759"/>
                <a:chExt cx="2211809" cy="1121477"/>
              </a:xfrm>
              <a:grpFill/>
            </p:grpSpPr>
            <p:sp>
              <p:nvSpPr>
                <p:cNvPr id="56" name="Rectangle: Rounded Corners 189">
                  <a:extLst>
                    <a:ext uri="{FF2B5EF4-FFF2-40B4-BE49-F238E27FC236}">
                      <a16:creationId xmlns:a16="http://schemas.microsoft.com/office/drawing/2014/main" id="{6863AAB4-9230-B15D-E807-15EF67400E65}"/>
                    </a:ext>
                  </a:extLst>
                </p:cNvPr>
                <p:cNvSpPr/>
                <p:nvPr/>
              </p:nvSpPr>
              <p:spPr>
                <a:xfrm>
                  <a:off x="731056" y="3835717"/>
                  <a:ext cx="2211809" cy="1053519"/>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pic>
              <p:nvPicPr>
                <p:cNvPr id="57" name="Graphic 56" descr="Group of people with solid fill">
                  <a:extLst>
                    <a:ext uri="{FF2B5EF4-FFF2-40B4-BE49-F238E27FC236}">
                      <a16:creationId xmlns:a16="http://schemas.microsoft.com/office/drawing/2014/main" id="{2205F031-C081-8882-B4EB-BD9466996C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6477" y="3767759"/>
                  <a:ext cx="1480964" cy="1114486"/>
                </a:xfrm>
                <a:prstGeom prst="rect">
                  <a:avLst/>
                </a:prstGeom>
              </p:spPr>
            </p:pic>
          </p:grpSp>
          <p:grpSp>
            <p:nvGrpSpPr>
              <p:cNvPr id="36" name="Group 35">
                <a:extLst>
                  <a:ext uri="{FF2B5EF4-FFF2-40B4-BE49-F238E27FC236}">
                    <a16:creationId xmlns:a16="http://schemas.microsoft.com/office/drawing/2014/main" id="{241AF9CC-0178-CFED-8997-F550BF812EED}"/>
                  </a:ext>
                </a:extLst>
              </p:cNvPr>
              <p:cNvGrpSpPr/>
              <p:nvPr/>
            </p:nvGrpSpPr>
            <p:grpSpPr>
              <a:xfrm>
                <a:off x="1589880" y="5605404"/>
                <a:ext cx="827799" cy="1080766"/>
                <a:chOff x="2036677" y="5635580"/>
                <a:chExt cx="827799" cy="1080766"/>
              </a:xfrm>
              <a:grpFill/>
            </p:grpSpPr>
            <p:sp>
              <p:nvSpPr>
                <p:cNvPr id="50" name="TextBox 49">
                  <a:extLst>
                    <a:ext uri="{FF2B5EF4-FFF2-40B4-BE49-F238E27FC236}">
                      <a16:creationId xmlns:a16="http://schemas.microsoft.com/office/drawing/2014/main" id="{20E0510F-ECF6-AEAB-6191-0A98D5D06E5B}"/>
                    </a:ext>
                  </a:extLst>
                </p:cNvPr>
                <p:cNvSpPr txBox="1"/>
                <p:nvPr/>
              </p:nvSpPr>
              <p:spPr>
                <a:xfrm>
                  <a:off x="2036677" y="5950799"/>
                  <a:ext cx="827799" cy="765547"/>
                </a:xfrm>
                <a:prstGeom prst="rect">
                  <a:avLst/>
                </a:prstGeom>
                <a:grpFill/>
              </p:spPr>
              <p:txBody>
                <a:bodyPr wrap="square" rtlCol="0">
                  <a:spAutoFit/>
                </a:bodyPr>
                <a:lstStyle/>
                <a:p>
                  <a:pPr algn="ctr"/>
                  <a:r>
                    <a:rPr lang="en-GB" sz="1200" b="1" dirty="0">
                      <a:latin typeface="Raleway" pitchFamily="2" charset="77"/>
                      <a:cs typeface="Helvetica" panose="020B0604020202020204" pitchFamily="34" charset="0"/>
                    </a:rPr>
                    <a:t>1</a:t>
                  </a:r>
                </a:p>
                <a:p>
                  <a:pPr algn="ctr"/>
                  <a:endParaRPr lang="en-GB" sz="1200" b="1" dirty="0">
                    <a:latin typeface="Raleway" pitchFamily="2" charset="77"/>
                    <a:cs typeface="Helvetica" panose="020B0604020202020204" pitchFamily="34" charset="0"/>
                  </a:endParaRPr>
                </a:p>
              </p:txBody>
            </p:sp>
            <p:cxnSp>
              <p:nvCxnSpPr>
                <p:cNvPr id="51" name="Straight Arrow Connector 50">
                  <a:extLst>
                    <a:ext uri="{FF2B5EF4-FFF2-40B4-BE49-F238E27FC236}">
                      <a16:creationId xmlns:a16="http://schemas.microsoft.com/office/drawing/2014/main" id="{9A91F158-DB38-97FC-248E-03BC8C99FDA8}"/>
                    </a:ext>
                  </a:extLst>
                </p:cNvPr>
                <p:cNvCxnSpPr>
                  <a:cxnSpLocks/>
                </p:cNvCxnSpPr>
                <p:nvPr/>
              </p:nvCxnSpPr>
              <p:spPr>
                <a:xfrm flipV="1">
                  <a:off x="2450577" y="5635580"/>
                  <a:ext cx="0" cy="355912"/>
                </a:xfrm>
                <a:prstGeom prst="straightConnector1">
                  <a:avLst/>
                </a:prstGeom>
                <a:solidFill>
                  <a:srgbClr val="C00000"/>
                </a:solidFill>
                <a:ln w="28575">
                  <a:solidFill>
                    <a:srgbClr val="C00000"/>
                  </a:solidFill>
                  <a:tailEnd type="triangle"/>
                </a:ln>
              </p:spPr>
              <p:style>
                <a:lnRef idx="3">
                  <a:schemeClr val="accent3"/>
                </a:lnRef>
                <a:fillRef idx="0">
                  <a:schemeClr val="accent3"/>
                </a:fillRef>
                <a:effectRef idx="2">
                  <a:schemeClr val="accent3"/>
                </a:effectRef>
                <a:fontRef idx="minor">
                  <a:schemeClr val="tx1"/>
                </a:fontRef>
              </p:style>
            </p:cxnSp>
          </p:grpSp>
          <p:sp>
            <p:nvSpPr>
              <p:cNvPr id="41" name="TextBox 40">
                <a:extLst>
                  <a:ext uri="{FF2B5EF4-FFF2-40B4-BE49-F238E27FC236}">
                    <a16:creationId xmlns:a16="http://schemas.microsoft.com/office/drawing/2014/main" id="{561CCB92-0E45-8A71-1B00-AEF402007CC3}"/>
                  </a:ext>
                </a:extLst>
              </p:cNvPr>
              <p:cNvSpPr txBox="1"/>
              <p:nvPr/>
            </p:nvSpPr>
            <p:spPr>
              <a:xfrm>
                <a:off x="98951" y="6385147"/>
                <a:ext cx="5181567" cy="433811"/>
              </a:xfrm>
              <a:prstGeom prst="rect">
                <a:avLst/>
              </a:prstGeom>
              <a:grpFill/>
            </p:spPr>
            <p:txBody>
              <a:bodyPr wrap="square" rtlCol="0">
                <a:spAutoFit/>
              </a:bodyPr>
              <a:lstStyle/>
              <a:p>
                <a:r>
                  <a:rPr lang="en-GB" sz="1050" b="1" dirty="0">
                    <a:latin typeface="Raleway" pitchFamily="2" charset="77"/>
                    <a:cs typeface="Helvetica" panose="020B0604020202020204" pitchFamily="34" charset="0"/>
                  </a:rPr>
                  <a:t>Audit Time Points</a:t>
                </a:r>
              </a:p>
            </p:txBody>
          </p:sp>
        </p:grpSp>
        <p:sp>
          <p:nvSpPr>
            <p:cNvPr id="22" name="TextBox 21">
              <a:extLst>
                <a:ext uri="{FF2B5EF4-FFF2-40B4-BE49-F238E27FC236}">
                  <a16:creationId xmlns:a16="http://schemas.microsoft.com/office/drawing/2014/main" id="{A4F3F3E5-F922-16EE-0D93-3A2E11D2280E}"/>
                </a:ext>
              </a:extLst>
            </p:cNvPr>
            <p:cNvSpPr txBox="1"/>
            <p:nvPr/>
          </p:nvSpPr>
          <p:spPr>
            <a:xfrm>
              <a:off x="5793250" y="4766741"/>
              <a:ext cx="749992" cy="246221"/>
            </a:xfrm>
            <a:prstGeom prst="rect">
              <a:avLst/>
            </a:prstGeom>
            <a:noFill/>
          </p:spPr>
          <p:txBody>
            <a:bodyPr wrap="square" rtlCol="0">
              <a:spAutoFit/>
            </a:bodyPr>
            <a:lstStyle/>
            <a:p>
              <a:r>
                <a:rPr lang="en-GB" sz="1000" dirty="0">
                  <a:latin typeface="Raleway" pitchFamily="2" charset="77"/>
                  <a:cs typeface="Helvetica" panose="020B0604020202020204" pitchFamily="34" charset="0"/>
                </a:rPr>
                <a:t>Sep 2021</a:t>
              </a:r>
            </a:p>
          </p:txBody>
        </p:sp>
        <p:sp>
          <p:nvSpPr>
            <p:cNvPr id="23" name="TextBox 22">
              <a:extLst>
                <a:ext uri="{FF2B5EF4-FFF2-40B4-BE49-F238E27FC236}">
                  <a16:creationId xmlns:a16="http://schemas.microsoft.com/office/drawing/2014/main" id="{98FF3E04-7F49-0C7E-238D-C8A13DB6FF36}"/>
                </a:ext>
              </a:extLst>
            </p:cNvPr>
            <p:cNvSpPr txBox="1"/>
            <p:nvPr/>
          </p:nvSpPr>
          <p:spPr>
            <a:xfrm>
              <a:off x="6744855" y="4761377"/>
              <a:ext cx="816628" cy="246221"/>
            </a:xfrm>
            <a:prstGeom prst="rect">
              <a:avLst/>
            </a:prstGeom>
            <a:noFill/>
          </p:spPr>
          <p:txBody>
            <a:bodyPr wrap="square" rtlCol="0">
              <a:spAutoFit/>
            </a:bodyPr>
            <a:lstStyle/>
            <a:p>
              <a:r>
                <a:rPr lang="en-GB" sz="1000" dirty="0">
                  <a:latin typeface="Raleway" pitchFamily="2" charset="77"/>
                  <a:cs typeface="Helvetica" panose="020B0604020202020204" pitchFamily="34" charset="0"/>
                </a:rPr>
                <a:t>Oct 2021</a:t>
              </a:r>
            </a:p>
          </p:txBody>
        </p:sp>
        <p:sp>
          <p:nvSpPr>
            <p:cNvPr id="24" name="TextBox 23">
              <a:extLst>
                <a:ext uri="{FF2B5EF4-FFF2-40B4-BE49-F238E27FC236}">
                  <a16:creationId xmlns:a16="http://schemas.microsoft.com/office/drawing/2014/main" id="{2FA30AFD-A9B0-155A-40CE-840A8AC8B7E8}"/>
                </a:ext>
              </a:extLst>
            </p:cNvPr>
            <p:cNvSpPr txBox="1"/>
            <p:nvPr/>
          </p:nvSpPr>
          <p:spPr>
            <a:xfrm>
              <a:off x="7836030" y="4780099"/>
              <a:ext cx="807759" cy="246221"/>
            </a:xfrm>
            <a:prstGeom prst="rect">
              <a:avLst/>
            </a:prstGeom>
            <a:noFill/>
          </p:spPr>
          <p:txBody>
            <a:bodyPr wrap="square" rtlCol="0">
              <a:spAutoFit/>
            </a:bodyPr>
            <a:lstStyle/>
            <a:p>
              <a:r>
                <a:rPr lang="en-GB" sz="1000" dirty="0">
                  <a:latin typeface="Raleway" pitchFamily="2" charset="77"/>
                  <a:cs typeface="Helvetica" panose="020B0604020202020204" pitchFamily="34" charset="0"/>
                </a:rPr>
                <a:t>Nov 2021</a:t>
              </a:r>
            </a:p>
          </p:txBody>
        </p:sp>
        <p:sp>
          <p:nvSpPr>
            <p:cNvPr id="25" name="TextBox 24">
              <a:extLst>
                <a:ext uri="{FF2B5EF4-FFF2-40B4-BE49-F238E27FC236}">
                  <a16:creationId xmlns:a16="http://schemas.microsoft.com/office/drawing/2014/main" id="{BE535C97-ECE9-CE69-4F44-89E911E9C54C}"/>
                </a:ext>
              </a:extLst>
            </p:cNvPr>
            <p:cNvSpPr txBox="1"/>
            <p:nvPr/>
          </p:nvSpPr>
          <p:spPr>
            <a:xfrm>
              <a:off x="9502284" y="4780099"/>
              <a:ext cx="826838" cy="246221"/>
            </a:xfrm>
            <a:prstGeom prst="rect">
              <a:avLst/>
            </a:prstGeom>
            <a:noFill/>
          </p:spPr>
          <p:txBody>
            <a:bodyPr wrap="square" rtlCol="0">
              <a:spAutoFit/>
            </a:bodyPr>
            <a:lstStyle/>
            <a:p>
              <a:r>
                <a:rPr lang="en-GB" sz="1000" dirty="0">
                  <a:latin typeface="Raleway" pitchFamily="2" charset="77"/>
                  <a:cs typeface="Helvetica" panose="020B0604020202020204" pitchFamily="34" charset="0"/>
                </a:rPr>
                <a:t>Mar 2022</a:t>
              </a:r>
            </a:p>
          </p:txBody>
        </p:sp>
        <p:sp>
          <p:nvSpPr>
            <p:cNvPr id="26" name="TextBox 25">
              <a:extLst>
                <a:ext uri="{FF2B5EF4-FFF2-40B4-BE49-F238E27FC236}">
                  <a16:creationId xmlns:a16="http://schemas.microsoft.com/office/drawing/2014/main" id="{F5B7383D-D840-2468-9343-6BC75B5DFB6D}"/>
                </a:ext>
              </a:extLst>
            </p:cNvPr>
            <p:cNvSpPr txBox="1"/>
            <p:nvPr/>
          </p:nvSpPr>
          <p:spPr>
            <a:xfrm>
              <a:off x="10974166" y="4804232"/>
              <a:ext cx="826838" cy="246221"/>
            </a:xfrm>
            <a:prstGeom prst="rect">
              <a:avLst/>
            </a:prstGeom>
            <a:noFill/>
          </p:spPr>
          <p:txBody>
            <a:bodyPr wrap="square" rtlCol="0">
              <a:spAutoFit/>
            </a:bodyPr>
            <a:lstStyle/>
            <a:p>
              <a:r>
                <a:rPr lang="en-GB" sz="1000" dirty="0">
                  <a:latin typeface="Raleway" pitchFamily="2" charset="77"/>
                  <a:cs typeface="Helvetica" panose="020B0604020202020204" pitchFamily="34" charset="0"/>
                </a:rPr>
                <a:t>Sep 2022</a:t>
              </a:r>
            </a:p>
          </p:txBody>
        </p:sp>
        <p:grpSp>
          <p:nvGrpSpPr>
            <p:cNvPr id="15" name="Google Shape;470;p26">
              <a:extLst>
                <a:ext uri="{FF2B5EF4-FFF2-40B4-BE49-F238E27FC236}">
                  <a16:creationId xmlns:a16="http://schemas.microsoft.com/office/drawing/2014/main" id="{E8851465-4AE1-2B55-C148-5AF8F7812CA6}"/>
                </a:ext>
              </a:extLst>
            </p:cNvPr>
            <p:cNvGrpSpPr/>
            <p:nvPr/>
          </p:nvGrpSpPr>
          <p:grpSpPr>
            <a:xfrm>
              <a:off x="11234978" y="1373673"/>
              <a:ext cx="720000" cy="720000"/>
              <a:chOff x="7425735" y="2525911"/>
              <a:chExt cx="720000" cy="720000"/>
            </a:xfrm>
          </p:grpSpPr>
          <p:sp>
            <p:nvSpPr>
              <p:cNvPr id="16" name="Google Shape;471;p26">
                <a:extLst>
                  <a:ext uri="{FF2B5EF4-FFF2-40B4-BE49-F238E27FC236}">
                    <a16:creationId xmlns:a16="http://schemas.microsoft.com/office/drawing/2014/main" id="{56286C6E-4860-CBF3-27DF-849ED415545B}"/>
                  </a:ext>
                </a:extLst>
              </p:cNvPr>
              <p:cNvSpPr/>
              <p:nvPr/>
            </p:nvSpPr>
            <p:spPr>
              <a:xfrm>
                <a:off x="7425735" y="2525911"/>
                <a:ext cx="720000" cy="72000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 name="Google Shape;472;p26" descr="Workflow outline">
                <a:extLst>
                  <a:ext uri="{FF2B5EF4-FFF2-40B4-BE49-F238E27FC236}">
                    <a16:creationId xmlns:a16="http://schemas.microsoft.com/office/drawing/2014/main" id="{ADCC938F-21B1-8C94-1A45-2D2B199E2DF8}"/>
                  </a:ext>
                </a:extLst>
              </p:cNvPr>
              <p:cNvPicPr preferRelativeResize="0"/>
              <p:nvPr/>
            </p:nvPicPr>
            <p:blipFill rotWithShape="1">
              <a:blip r:embed="rId5">
                <a:alphaModFix/>
              </a:blip>
              <a:srcRect/>
              <a:stretch/>
            </p:blipFill>
            <p:spPr>
              <a:xfrm>
                <a:off x="7511180" y="2570222"/>
                <a:ext cx="563984" cy="563984"/>
              </a:xfrm>
              <a:prstGeom prst="rect">
                <a:avLst/>
              </a:prstGeom>
              <a:noFill/>
              <a:ln>
                <a:noFill/>
              </a:ln>
            </p:spPr>
          </p:pic>
        </p:grpSp>
        <p:sp>
          <p:nvSpPr>
            <p:cNvPr id="60" name="Google Shape;219;p13">
              <a:extLst>
                <a:ext uri="{FF2B5EF4-FFF2-40B4-BE49-F238E27FC236}">
                  <a16:creationId xmlns:a16="http://schemas.microsoft.com/office/drawing/2014/main" id="{5BBF0ACD-1272-39C2-1A9A-493C9335B118}"/>
                </a:ext>
              </a:extLst>
            </p:cNvPr>
            <p:cNvSpPr/>
            <p:nvPr/>
          </p:nvSpPr>
          <p:spPr>
            <a:xfrm>
              <a:off x="5358147" y="1630245"/>
              <a:ext cx="4436881" cy="343276"/>
            </a:xfrm>
            <a:prstGeom prst="rect">
              <a:avLst/>
            </a:prstGeom>
            <a:solidFill>
              <a:srgbClr val="F0F0F0"/>
            </a:solidFill>
            <a:ln>
              <a:noFill/>
            </a:ln>
          </p:spPr>
          <p:txBody>
            <a:bodyPr spcFirstLastPara="1" wrap="square" lIns="360000" tIns="360000" rIns="360000" bIns="360000" anchor="ctr" anchorCtr="0">
              <a:noAutofit/>
            </a:bodyPr>
            <a:lstStyle/>
            <a:p>
              <a:pPr marL="0" marR="0" lvl="0" indent="0" algn="l" rtl="0">
                <a:lnSpc>
                  <a:spcPct val="100000"/>
                </a:lnSpc>
                <a:spcBef>
                  <a:spcPts val="0"/>
                </a:spcBef>
                <a:spcAft>
                  <a:spcPts val="0"/>
                </a:spcAft>
                <a:buClr>
                  <a:srgbClr val="099CB0"/>
                </a:buClr>
                <a:buSzPts val="1600"/>
                <a:buFont typeface="Poppins"/>
                <a:buNone/>
              </a:pPr>
              <a:r>
                <a:rPr lang="en-GB" sz="1600" b="1" i="0" u="none" strike="noStrike" cap="none" dirty="0">
                  <a:solidFill>
                    <a:srgbClr val="C00000"/>
                  </a:solidFill>
                  <a:latin typeface="Poppins"/>
                  <a:ea typeface="Poppins"/>
                  <a:cs typeface="Poppins"/>
                  <a:sym typeface="Poppins"/>
                </a:rPr>
                <a:t>METHODOLOGY</a:t>
              </a:r>
            </a:p>
          </p:txBody>
        </p:sp>
        <p:sp>
          <p:nvSpPr>
            <p:cNvPr id="63" name="Rectangle: Rounded Corners 189">
              <a:extLst>
                <a:ext uri="{FF2B5EF4-FFF2-40B4-BE49-F238E27FC236}">
                  <a16:creationId xmlns:a16="http://schemas.microsoft.com/office/drawing/2014/main" id="{2BEEE2A5-4065-51A9-5019-B70F4EB47242}"/>
                </a:ext>
              </a:extLst>
            </p:cNvPr>
            <p:cNvSpPr/>
            <p:nvPr/>
          </p:nvSpPr>
          <p:spPr>
            <a:xfrm>
              <a:off x="7905611" y="3944533"/>
              <a:ext cx="971650" cy="635326"/>
            </a:xfrm>
            <a:prstGeom prst="roundRect">
              <a:avLst/>
            </a:prstGeom>
            <a:solidFill>
              <a:srgbClr val="F2F2F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pic>
          <p:nvPicPr>
            <p:cNvPr id="128" name="Graphic 127" descr="Group with solid fill">
              <a:extLst>
                <a:ext uri="{FF2B5EF4-FFF2-40B4-BE49-F238E27FC236}">
                  <a16:creationId xmlns:a16="http://schemas.microsoft.com/office/drawing/2014/main" id="{8982F322-78E1-A6D1-C498-857CFC663A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30680" y="3929798"/>
              <a:ext cx="521513" cy="721888"/>
            </a:xfrm>
            <a:prstGeom prst="rect">
              <a:avLst/>
            </a:prstGeom>
          </p:spPr>
        </p:pic>
        <p:sp>
          <p:nvSpPr>
            <p:cNvPr id="129" name="Rectangle: Rounded Corners 189">
              <a:extLst>
                <a:ext uri="{FF2B5EF4-FFF2-40B4-BE49-F238E27FC236}">
                  <a16:creationId xmlns:a16="http://schemas.microsoft.com/office/drawing/2014/main" id="{CD38DD3A-4F7F-B5C2-2E57-0BA324BACEAE}"/>
                </a:ext>
              </a:extLst>
            </p:cNvPr>
            <p:cNvSpPr/>
            <p:nvPr/>
          </p:nvSpPr>
          <p:spPr>
            <a:xfrm>
              <a:off x="10581600" y="3990712"/>
              <a:ext cx="971650" cy="635326"/>
            </a:xfrm>
            <a:prstGeom prst="roundRect">
              <a:avLst/>
            </a:prstGeom>
            <a:solidFill>
              <a:srgbClr val="F2F2F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pic>
          <p:nvPicPr>
            <p:cNvPr id="130" name="Graphic 129" descr="Group of men with solid fill">
              <a:extLst>
                <a:ext uri="{FF2B5EF4-FFF2-40B4-BE49-F238E27FC236}">
                  <a16:creationId xmlns:a16="http://schemas.microsoft.com/office/drawing/2014/main" id="{CA28E705-DA01-0D3C-1371-929C90C3F1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65160" y="4001825"/>
              <a:ext cx="404529" cy="555317"/>
            </a:xfrm>
            <a:prstGeom prst="rect">
              <a:avLst/>
            </a:prstGeom>
          </p:spPr>
        </p:pic>
        <p:grpSp>
          <p:nvGrpSpPr>
            <p:cNvPr id="142" name="Group 141">
              <a:extLst>
                <a:ext uri="{FF2B5EF4-FFF2-40B4-BE49-F238E27FC236}">
                  <a16:creationId xmlns:a16="http://schemas.microsoft.com/office/drawing/2014/main" id="{0A4ED750-B622-3107-F5D9-A14A96511F2C}"/>
                </a:ext>
              </a:extLst>
            </p:cNvPr>
            <p:cNvGrpSpPr/>
            <p:nvPr/>
          </p:nvGrpSpPr>
          <p:grpSpPr>
            <a:xfrm>
              <a:off x="6971342" y="5049958"/>
              <a:ext cx="363653" cy="651757"/>
              <a:chOff x="6130415" y="5174246"/>
              <a:chExt cx="363653" cy="651757"/>
            </a:xfrm>
          </p:grpSpPr>
          <p:sp>
            <p:nvSpPr>
              <p:cNvPr id="140" name="TextBox 139">
                <a:extLst>
                  <a:ext uri="{FF2B5EF4-FFF2-40B4-BE49-F238E27FC236}">
                    <a16:creationId xmlns:a16="http://schemas.microsoft.com/office/drawing/2014/main" id="{5B4E0EEC-A5AE-F58F-6CB9-8FBDA821913C}"/>
                  </a:ext>
                </a:extLst>
              </p:cNvPr>
              <p:cNvSpPr txBox="1"/>
              <p:nvPr/>
            </p:nvSpPr>
            <p:spPr>
              <a:xfrm>
                <a:off x="6130415" y="5364339"/>
                <a:ext cx="363653" cy="461664"/>
              </a:xfrm>
              <a:prstGeom prst="rect">
                <a:avLst/>
              </a:prstGeom>
              <a:solidFill>
                <a:srgbClr val="F2F2F2"/>
              </a:solidFill>
            </p:spPr>
            <p:txBody>
              <a:bodyPr wrap="square" rtlCol="0">
                <a:spAutoFit/>
              </a:bodyPr>
              <a:lstStyle/>
              <a:p>
                <a:pPr algn="ctr"/>
                <a:r>
                  <a:rPr lang="en-GB" sz="1200" b="1" dirty="0">
                    <a:latin typeface="Raleway" pitchFamily="2" charset="77"/>
                    <a:cs typeface="Helvetica" panose="020B0604020202020204" pitchFamily="34" charset="0"/>
                  </a:rPr>
                  <a:t>2</a:t>
                </a:r>
              </a:p>
              <a:p>
                <a:pPr algn="ctr"/>
                <a:endParaRPr lang="en-GB" sz="1200" b="1" dirty="0">
                  <a:latin typeface="Raleway" pitchFamily="2" charset="77"/>
                  <a:cs typeface="Helvetica" panose="020B0604020202020204" pitchFamily="34" charset="0"/>
                </a:endParaRPr>
              </a:p>
            </p:txBody>
          </p:sp>
          <p:cxnSp>
            <p:nvCxnSpPr>
              <p:cNvPr id="141" name="Straight Arrow Connector 140">
                <a:extLst>
                  <a:ext uri="{FF2B5EF4-FFF2-40B4-BE49-F238E27FC236}">
                    <a16:creationId xmlns:a16="http://schemas.microsoft.com/office/drawing/2014/main" id="{7C29D3D5-DA4A-EB4A-83FD-5FC83BD4824B}"/>
                  </a:ext>
                </a:extLst>
              </p:cNvPr>
              <p:cNvCxnSpPr>
                <a:cxnSpLocks/>
              </p:cNvCxnSpPr>
              <p:nvPr/>
            </p:nvCxnSpPr>
            <p:spPr>
              <a:xfrm flipV="1">
                <a:off x="6312242" y="5174246"/>
                <a:ext cx="0" cy="214633"/>
              </a:xfrm>
              <a:prstGeom prst="straightConnector1">
                <a:avLst/>
              </a:prstGeom>
              <a:solidFill>
                <a:srgbClr val="C00000"/>
              </a:solidFill>
              <a:ln w="28575">
                <a:solidFill>
                  <a:srgbClr val="C00000"/>
                </a:solidFill>
                <a:tailEnd type="triangle"/>
              </a:ln>
            </p:spPr>
            <p:style>
              <a:lnRef idx="3">
                <a:schemeClr val="accent3"/>
              </a:lnRef>
              <a:fillRef idx="0">
                <a:schemeClr val="accent3"/>
              </a:fillRef>
              <a:effectRef idx="2">
                <a:schemeClr val="accent3"/>
              </a:effectRef>
              <a:fontRef idx="minor">
                <a:schemeClr val="tx1"/>
              </a:fontRef>
            </p:style>
          </p:cxnSp>
        </p:grpSp>
        <p:sp>
          <p:nvSpPr>
            <p:cNvPr id="145" name="TextBox 144">
              <a:extLst>
                <a:ext uri="{FF2B5EF4-FFF2-40B4-BE49-F238E27FC236}">
                  <a16:creationId xmlns:a16="http://schemas.microsoft.com/office/drawing/2014/main" id="{0DF5189A-E086-0D11-1208-517B97FCD8EA}"/>
                </a:ext>
              </a:extLst>
            </p:cNvPr>
            <p:cNvSpPr txBox="1"/>
            <p:nvPr/>
          </p:nvSpPr>
          <p:spPr>
            <a:xfrm>
              <a:off x="9668463" y="5227755"/>
              <a:ext cx="363653" cy="461664"/>
            </a:xfrm>
            <a:prstGeom prst="rect">
              <a:avLst/>
            </a:prstGeom>
            <a:solidFill>
              <a:srgbClr val="F2F2F2"/>
            </a:solidFill>
          </p:spPr>
          <p:txBody>
            <a:bodyPr wrap="square" rtlCol="0">
              <a:spAutoFit/>
            </a:bodyPr>
            <a:lstStyle/>
            <a:p>
              <a:pPr algn="ctr"/>
              <a:r>
                <a:rPr lang="en-GB" sz="1200" b="1" dirty="0">
                  <a:latin typeface="Raleway" pitchFamily="2" charset="77"/>
                  <a:cs typeface="Helvetica" panose="020B0604020202020204" pitchFamily="34" charset="0"/>
                </a:rPr>
                <a:t>4</a:t>
              </a:r>
            </a:p>
            <a:p>
              <a:pPr algn="ctr"/>
              <a:endParaRPr lang="en-GB" sz="1200" b="1" dirty="0">
                <a:latin typeface="Raleway" pitchFamily="2" charset="77"/>
                <a:cs typeface="Helvetica" panose="020B0604020202020204" pitchFamily="34" charset="0"/>
              </a:endParaRPr>
            </a:p>
          </p:txBody>
        </p:sp>
        <p:cxnSp>
          <p:nvCxnSpPr>
            <p:cNvPr id="146" name="Straight Arrow Connector 145">
              <a:extLst>
                <a:ext uri="{FF2B5EF4-FFF2-40B4-BE49-F238E27FC236}">
                  <a16:creationId xmlns:a16="http://schemas.microsoft.com/office/drawing/2014/main" id="{38239776-9C3D-C14E-E47F-44B11D02038D}"/>
                </a:ext>
              </a:extLst>
            </p:cNvPr>
            <p:cNvCxnSpPr>
              <a:cxnSpLocks/>
            </p:cNvCxnSpPr>
            <p:nvPr/>
          </p:nvCxnSpPr>
          <p:spPr>
            <a:xfrm flipV="1">
              <a:off x="9850290" y="5037662"/>
              <a:ext cx="0" cy="214633"/>
            </a:xfrm>
            <a:prstGeom prst="straightConnector1">
              <a:avLst/>
            </a:prstGeom>
            <a:solidFill>
              <a:srgbClr val="C00000"/>
            </a:solidFill>
            <a:ln w="28575">
              <a:solidFill>
                <a:srgbClr val="C00000"/>
              </a:solidFill>
              <a:tailEnd type="triangle"/>
            </a:ln>
          </p:spPr>
          <p:style>
            <a:lnRef idx="3">
              <a:schemeClr val="accent3"/>
            </a:lnRef>
            <a:fillRef idx="0">
              <a:schemeClr val="accent3"/>
            </a:fillRef>
            <a:effectRef idx="2">
              <a:schemeClr val="accent3"/>
            </a:effectRef>
            <a:fontRef idx="minor">
              <a:schemeClr val="tx1"/>
            </a:fontRef>
          </p:style>
        </p:cxnSp>
        <p:sp>
          <p:nvSpPr>
            <p:cNvPr id="147" name="TextBox 146">
              <a:extLst>
                <a:ext uri="{FF2B5EF4-FFF2-40B4-BE49-F238E27FC236}">
                  <a16:creationId xmlns:a16="http://schemas.microsoft.com/office/drawing/2014/main" id="{CF2931F1-D1D0-AB01-F68D-C48C1F1F9A5E}"/>
                </a:ext>
              </a:extLst>
            </p:cNvPr>
            <p:cNvSpPr txBox="1"/>
            <p:nvPr/>
          </p:nvSpPr>
          <p:spPr>
            <a:xfrm>
              <a:off x="11084149" y="5234411"/>
              <a:ext cx="363653" cy="276999"/>
            </a:xfrm>
            <a:prstGeom prst="rect">
              <a:avLst/>
            </a:prstGeom>
            <a:solidFill>
              <a:srgbClr val="F2F2F2"/>
            </a:solidFill>
          </p:spPr>
          <p:txBody>
            <a:bodyPr wrap="square" rtlCol="0">
              <a:spAutoFit/>
            </a:bodyPr>
            <a:lstStyle/>
            <a:p>
              <a:pPr algn="ctr"/>
              <a:r>
                <a:rPr lang="en-GB" sz="1200" b="1" dirty="0">
                  <a:latin typeface="Raleway" pitchFamily="2" charset="77"/>
                  <a:cs typeface="Helvetica" panose="020B0604020202020204" pitchFamily="34" charset="0"/>
                </a:rPr>
                <a:t>5</a:t>
              </a:r>
            </a:p>
          </p:txBody>
        </p:sp>
        <p:cxnSp>
          <p:nvCxnSpPr>
            <p:cNvPr id="148" name="Straight Arrow Connector 147">
              <a:extLst>
                <a:ext uri="{FF2B5EF4-FFF2-40B4-BE49-F238E27FC236}">
                  <a16:creationId xmlns:a16="http://schemas.microsoft.com/office/drawing/2014/main" id="{19B3ED08-2016-EA14-1CBD-FCDED8D4C752}"/>
                </a:ext>
              </a:extLst>
            </p:cNvPr>
            <p:cNvCxnSpPr>
              <a:cxnSpLocks/>
            </p:cNvCxnSpPr>
            <p:nvPr/>
          </p:nvCxnSpPr>
          <p:spPr>
            <a:xfrm flipV="1">
              <a:off x="11265976" y="5044318"/>
              <a:ext cx="0" cy="214633"/>
            </a:xfrm>
            <a:prstGeom prst="straightConnector1">
              <a:avLst/>
            </a:prstGeom>
            <a:solidFill>
              <a:srgbClr val="C00000"/>
            </a:solidFill>
            <a:ln w="28575">
              <a:solidFill>
                <a:srgbClr val="C00000"/>
              </a:solidFill>
              <a:tailEnd type="triangle"/>
            </a:ln>
          </p:spPr>
          <p:style>
            <a:lnRef idx="3">
              <a:schemeClr val="accent3"/>
            </a:lnRef>
            <a:fillRef idx="0">
              <a:schemeClr val="accent3"/>
            </a:fillRef>
            <a:effectRef idx="2">
              <a:schemeClr val="accent3"/>
            </a:effectRef>
            <a:fontRef idx="minor">
              <a:schemeClr val="tx1"/>
            </a:fontRef>
          </p:style>
        </p:cxnSp>
        <p:grpSp>
          <p:nvGrpSpPr>
            <p:cNvPr id="150" name="Group 149">
              <a:extLst>
                <a:ext uri="{FF2B5EF4-FFF2-40B4-BE49-F238E27FC236}">
                  <a16:creationId xmlns:a16="http://schemas.microsoft.com/office/drawing/2014/main" id="{5000FE4D-19D9-5A50-E51B-D3437A7F0FE4}"/>
                </a:ext>
              </a:extLst>
            </p:cNvPr>
            <p:cNvGrpSpPr/>
            <p:nvPr/>
          </p:nvGrpSpPr>
          <p:grpSpPr>
            <a:xfrm>
              <a:off x="8126567" y="5049958"/>
              <a:ext cx="363653" cy="467092"/>
              <a:chOff x="6130415" y="5174246"/>
              <a:chExt cx="363653" cy="467092"/>
            </a:xfrm>
          </p:grpSpPr>
          <p:sp>
            <p:nvSpPr>
              <p:cNvPr id="151" name="TextBox 150">
                <a:extLst>
                  <a:ext uri="{FF2B5EF4-FFF2-40B4-BE49-F238E27FC236}">
                    <a16:creationId xmlns:a16="http://schemas.microsoft.com/office/drawing/2014/main" id="{EFE2B537-31B7-977E-1717-43AAFA2221FA}"/>
                  </a:ext>
                </a:extLst>
              </p:cNvPr>
              <p:cNvSpPr txBox="1"/>
              <p:nvPr/>
            </p:nvSpPr>
            <p:spPr>
              <a:xfrm>
                <a:off x="6130415" y="5364339"/>
                <a:ext cx="363653" cy="276999"/>
              </a:xfrm>
              <a:prstGeom prst="rect">
                <a:avLst/>
              </a:prstGeom>
              <a:solidFill>
                <a:srgbClr val="F2F2F2"/>
              </a:solidFill>
            </p:spPr>
            <p:txBody>
              <a:bodyPr wrap="square" rtlCol="0">
                <a:spAutoFit/>
              </a:bodyPr>
              <a:lstStyle/>
              <a:p>
                <a:pPr algn="ctr"/>
                <a:r>
                  <a:rPr lang="en-GB" sz="1200" b="1" dirty="0">
                    <a:latin typeface="Raleway" pitchFamily="2" charset="77"/>
                    <a:cs typeface="Helvetica" panose="020B0604020202020204" pitchFamily="34" charset="0"/>
                  </a:rPr>
                  <a:t>3</a:t>
                </a:r>
              </a:p>
            </p:txBody>
          </p:sp>
          <p:cxnSp>
            <p:nvCxnSpPr>
              <p:cNvPr id="152" name="Straight Arrow Connector 151">
                <a:extLst>
                  <a:ext uri="{FF2B5EF4-FFF2-40B4-BE49-F238E27FC236}">
                    <a16:creationId xmlns:a16="http://schemas.microsoft.com/office/drawing/2014/main" id="{17B8C4BD-4061-1767-A614-E52FCC024009}"/>
                  </a:ext>
                </a:extLst>
              </p:cNvPr>
              <p:cNvCxnSpPr>
                <a:cxnSpLocks/>
              </p:cNvCxnSpPr>
              <p:nvPr/>
            </p:nvCxnSpPr>
            <p:spPr>
              <a:xfrm flipV="1">
                <a:off x="6312242" y="5174246"/>
                <a:ext cx="0" cy="214633"/>
              </a:xfrm>
              <a:prstGeom prst="straightConnector1">
                <a:avLst/>
              </a:prstGeom>
              <a:solidFill>
                <a:srgbClr val="C00000"/>
              </a:solidFill>
              <a:ln w="28575">
                <a:solidFill>
                  <a:srgbClr val="C00000"/>
                </a:solidFill>
                <a:tailEnd type="triangle"/>
              </a:ln>
            </p:spPr>
            <p:style>
              <a:lnRef idx="3">
                <a:schemeClr val="accent3"/>
              </a:lnRef>
              <a:fillRef idx="0">
                <a:schemeClr val="accent3"/>
              </a:fillRef>
              <a:effectRef idx="2">
                <a:schemeClr val="accent3"/>
              </a:effectRef>
              <a:fontRef idx="minor">
                <a:schemeClr val="tx1"/>
              </a:fontRef>
            </p:style>
          </p:cxnSp>
        </p:grpSp>
      </p:grpSp>
      <p:grpSp>
        <p:nvGrpSpPr>
          <p:cNvPr id="170" name="Group 169">
            <a:extLst>
              <a:ext uri="{FF2B5EF4-FFF2-40B4-BE49-F238E27FC236}">
                <a16:creationId xmlns:a16="http://schemas.microsoft.com/office/drawing/2014/main" id="{F8E03041-65F0-BE7F-39A9-44D37EEB011A}"/>
              </a:ext>
            </a:extLst>
          </p:cNvPr>
          <p:cNvGrpSpPr/>
          <p:nvPr/>
        </p:nvGrpSpPr>
        <p:grpSpPr>
          <a:xfrm>
            <a:off x="8606795" y="6251898"/>
            <a:ext cx="3444654" cy="450000"/>
            <a:chOff x="2291257" y="5855683"/>
            <a:chExt cx="6532263" cy="830493"/>
          </a:xfrm>
        </p:grpSpPr>
        <p:pic>
          <p:nvPicPr>
            <p:cNvPr id="171" name="Picture 170">
              <a:extLst>
                <a:ext uri="{FF2B5EF4-FFF2-40B4-BE49-F238E27FC236}">
                  <a16:creationId xmlns:a16="http://schemas.microsoft.com/office/drawing/2014/main" id="{B301A4EE-4DAF-5F59-8452-9AE2136B2F5A}"/>
                </a:ext>
              </a:extLst>
            </p:cNvPr>
            <p:cNvPicPr>
              <a:picLocks noChangeAspect="1"/>
            </p:cNvPicPr>
            <p:nvPr/>
          </p:nvPicPr>
          <p:blipFill>
            <a:blip r:embed="rId10"/>
            <a:stretch>
              <a:fillRect/>
            </a:stretch>
          </p:blipFill>
          <p:spPr>
            <a:xfrm>
              <a:off x="5659737" y="5855683"/>
              <a:ext cx="3163783" cy="830493"/>
            </a:xfrm>
            <a:prstGeom prst="rect">
              <a:avLst/>
            </a:prstGeom>
          </p:spPr>
        </p:pic>
        <p:pic>
          <p:nvPicPr>
            <p:cNvPr id="172" name="Picture 171">
              <a:extLst>
                <a:ext uri="{FF2B5EF4-FFF2-40B4-BE49-F238E27FC236}">
                  <a16:creationId xmlns:a16="http://schemas.microsoft.com/office/drawing/2014/main" id="{78D82A96-97ED-17B6-693D-18822D85E0F7}"/>
                </a:ext>
              </a:extLst>
            </p:cNvPr>
            <p:cNvPicPr>
              <a:picLocks noChangeAspect="1"/>
            </p:cNvPicPr>
            <p:nvPr/>
          </p:nvPicPr>
          <p:blipFill>
            <a:blip r:embed="rId11"/>
            <a:stretch>
              <a:fillRect/>
            </a:stretch>
          </p:blipFill>
          <p:spPr>
            <a:xfrm>
              <a:off x="2291257" y="5901458"/>
              <a:ext cx="3080334" cy="784718"/>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fade">
                                      <p:cBhvr>
                                        <p:cTn id="12"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9"/>
          <p:cNvSpPr/>
          <p:nvPr/>
        </p:nvSpPr>
        <p:spPr>
          <a:xfrm>
            <a:off x="625929" y="1438042"/>
            <a:ext cx="10940142" cy="454335"/>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600"/>
              <a:buFont typeface="Raleway"/>
              <a:buNone/>
            </a:pPr>
            <a:r>
              <a:rPr lang="en-GB" sz="1600" b="1" i="0" u="none" strike="noStrike" cap="none">
                <a:solidFill>
                  <a:srgbClr val="FFFFFF"/>
                </a:solidFill>
                <a:latin typeface="Raleway"/>
                <a:ea typeface="Raleway"/>
                <a:cs typeface="Raleway"/>
                <a:sym typeface="Raleway"/>
              </a:rPr>
              <a:t>RESULTS</a:t>
            </a:r>
            <a:endParaRPr sz="1600" b="0" i="0" u="none" strike="noStrike" cap="none">
              <a:solidFill>
                <a:srgbClr val="FFFFFF"/>
              </a:solidFill>
              <a:latin typeface="Calibri"/>
              <a:ea typeface="Calibri"/>
              <a:cs typeface="Calibri"/>
              <a:sym typeface="Calibri"/>
            </a:endParaRPr>
          </a:p>
        </p:txBody>
      </p:sp>
      <p:sp>
        <p:nvSpPr>
          <p:cNvPr id="171" name="Google Shape;171;p9"/>
          <p:cNvSpPr txBox="1"/>
          <p:nvPr/>
        </p:nvSpPr>
        <p:spPr>
          <a:xfrm>
            <a:off x="6618460" y="2023060"/>
            <a:ext cx="4947611" cy="2246729"/>
          </a:xfrm>
          <a:prstGeom prst="rect">
            <a:avLst/>
          </a:prstGeom>
          <a:noFill/>
          <a:ln>
            <a:noFill/>
          </a:ln>
        </p:spPr>
        <p:txBody>
          <a:bodyPr spcFirstLastPara="1" wrap="square" lIns="91425" tIns="45700" rIns="91425" bIns="45700" anchor="t" anchorCtr="0">
            <a:spAutoFit/>
          </a:bodyPr>
          <a:lstStyle/>
          <a:p>
            <a:pPr defTabSz="1751511">
              <a:defRPr/>
            </a:pPr>
            <a:r>
              <a:rPr lang="en-GB" sz="1400" b="1" kern="0" dirty="0">
                <a:solidFill>
                  <a:srgbClr val="000000"/>
                </a:solidFill>
                <a:latin typeface="Raleway" pitchFamily="2" charset="77"/>
                <a:cs typeface="Helvetica" panose="020B0604020202020204" pitchFamily="34" charset="0"/>
              </a:rPr>
              <a:t>Remote Management Forms</a:t>
            </a:r>
          </a:p>
          <a:p>
            <a:pPr marL="571500" indent="-571500" defTabSz="1751511">
              <a:buFont typeface="Arial" panose="020B0604020202020204" pitchFamily="34" charset="0"/>
              <a:buChar char="•"/>
              <a:defRPr/>
            </a:pPr>
            <a:r>
              <a:rPr lang="en-GB" sz="1400" b="1" kern="0" dirty="0">
                <a:solidFill>
                  <a:srgbClr val="000000"/>
                </a:solidFill>
                <a:latin typeface="Raleway" pitchFamily="2" charset="77"/>
                <a:cs typeface="Helvetica" panose="020B0604020202020204" pitchFamily="34" charset="0"/>
              </a:rPr>
              <a:t>1956</a:t>
            </a:r>
            <a:r>
              <a:rPr lang="en-GB" sz="1400" kern="0" dirty="0">
                <a:solidFill>
                  <a:srgbClr val="000000"/>
                </a:solidFill>
                <a:latin typeface="Raleway" pitchFamily="2" charset="77"/>
                <a:cs typeface="Helvetica" panose="020B0604020202020204" pitchFamily="34" charset="0"/>
              </a:rPr>
              <a:t> were completed between Sep-21 - Mar-22 (no data available since then) </a:t>
            </a:r>
          </a:p>
          <a:p>
            <a:pPr marL="571500" indent="-571500" defTabSz="1751511">
              <a:buFont typeface="Arial" panose="020B0604020202020204" pitchFamily="34" charset="0"/>
              <a:buChar char="•"/>
              <a:defRPr/>
            </a:pPr>
            <a:r>
              <a:rPr lang="en-GB" sz="1400" kern="0" dirty="0">
                <a:solidFill>
                  <a:srgbClr val="000000"/>
                </a:solidFill>
                <a:latin typeface="Raleway" pitchFamily="2" charset="77"/>
                <a:cs typeface="Helvetica" panose="020B0604020202020204" pitchFamily="34" charset="0"/>
              </a:rPr>
              <a:t>Only 261 patients recorded prior appointment date. </a:t>
            </a:r>
          </a:p>
          <a:p>
            <a:pPr marL="571500" indent="-571500" defTabSz="1751511">
              <a:buFont typeface="Arial" panose="020B0604020202020204" pitchFamily="34" charset="0"/>
              <a:buChar char="•"/>
              <a:defRPr/>
            </a:pPr>
            <a:r>
              <a:rPr lang="en-GB" sz="1400" b="1" kern="0" dirty="0">
                <a:solidFill>
                  <a:srgbClr val="000000"/>
                </a:solidFill>
                <a:latin typeface="Raleway" pitchFamily="2" charset="77"/>
                <a:cs typeface="Helvetica" panose="020B0604020202020204" pitchFamily="34" charset="0"/>
              </a:rPr>
              <a:t>154/261 (59%) </a:t>
            </a:r>
            <a:r>
              <a:rPr lang="en-GB" sz="1400" kern="0" dirty="0">
                <a:solidFill>
                  <a:srgbClr val="000000"/>
                </a:solidFill>
                <a:latin typeface="Raleway" pitchFamily="2" charset="77"/>
                <a:cs typeface="Helvetica" panose="020B0604020202020204" pitchFamily="34" charset="0"/>
              </a:rPr>
              <a:t>were completed by patients on the backlog between May-20 - May-21, indicating a </a:t>
            </a:r>
            <a:r>
              <a:rPr lang="en-GB" sz="1400" b="1" kern="0" dirty="0">
                <a:solidFill>
                  <a:srgbClr val="000000"/>
                </a:solidFill>
                <a:latin typeface="Raleway" pitchFamily="2" charset="77"/>
                <a:cs typeface="Helvetica" panose="020B0604020202020204" pitchFamily="34" charset="0"/>
              </a:rPr>
              <a:t>preferential use of RMFs targeting backlog patients.</a:t>
            </a:r>
          </a:p>
          <a:p>
            <a:pPr marL="571500" indent="-571500" defTabSz="1751511">
              <a:buFont typeface="Arial" panose="020B0604020202020204" pitchFamily="34" charset="0"/>
              <a:buChar char="•"/>
              <a:defRPr/>
            </a:pPr>
            <a:r>
              <a:rPr lang="en-GB" sz="1400" b="1" kern="0" dirty="0">
                <a:solidFill>
                  <a:srgbClr val="000000"/>
                </a:solidFill>
                <a:latin typeface="Raleway" pitchFamily="2" charset="77"/>
                <a:cs typeface="Helvetica" panose="020B0604020202020204" pitchFamily="34" charset="0"/>
              </a:rPr>
              <a:t>5%</a:t>
            </a:r>
            <a:r>
              <a:rPr lang="en-GB" sz="1400" kern="0" dirty="0">
                <a:solidFill>
                  <a:srgbClr val="000000"/>
                </a:solidFill>
                <a:latin typeface="Raleway" pitchFamily="2" charset="77"/>
                <a:cs typeface="Helvetica" panose="020B0604020202020204" pitchFamily="34" charset="0"/>
              </a:rPr>
              <a:t> of all backlog patients were managed with RMFs (based on available data).</a:t>
            </a:r>
          </a:p>
        </p:txBody>
      </p:sp>
      <p:sp>
        <p:nvSpPr>
          <p:cNvPr id="2" name="Google Shape;154;p8">
            <a:extLst>
              <a:ext uri="{FF2B5EF4-FFF2-40B4-BE49-F238E27FC236}">
                <a16:creationId xmlns:a16="http://schemas.microsoft.com/office/drawing/2014/main" id="{8D107678-AEFD-1E81-E8AE-266250AC2031}"/>
              </a:ext>
            </a:extLst>
          </p:cNvPr>
          <p:cNvSpPr txBox="1"/>
          <p:nvPr/>
        </p:nvSpPr>
        <p:spPr>
          <a:xfrm>
            <a:off x="0" y="676615"/>
            <a:ext cx="12192000" cy="450000"/>
          </a:xfrm>
          <a:prstGeom prst="rect">
            <a:avLst/>
          </a:prstGeom>
          <a:solidFill>
            <a:srgbClr val="F2F2F2"/>
          </a:solidFill>
          <a:ln>
            <a:noFill/>
          </a:ln>
        </p:spPr>
        <p:txBody>
          <a:bodyPr spcFirstLastPara="1" wrap="square" lIns="270000" tIns="45700" rIns="270000" bIns="45700" anchor="ctr" anchorCtr="0">
            <a:noAutofit/>
          </a:bodyPr>
          <a:lstStyle/>
          <a:p>
            <a:pPr algn="ctr"/>
            <a:r>
              <a:rPr lang="en-US" sz="800" b="1" dirty="0">
                <a:solidFill>
                  <a:srgbClr val="2F5597"/>
                </a:solidFill>
              </a:rPr>
              <a:t>Dominik Kurzeja</a:t>
            </a:r>
            <a:r>
              <a:rPr lang="en-US" sz="800" b="1" baseline="30000" dirty="0">
                <a:solidFill>
                  <a:srgbClr val="2F5597"/>
                </a:solidFill>
              </a:rPr>
              <a:t>1</a:t>
            </a:r>
            <a:r>
              <a:rPr lang="en-US" sz="800" b="1" dirty="0">
                <a:solidFill>
                  <a:srgbClr val="2F5597"/>
                </a:solidFill>
              </a:rPr>
              <a:t>, Anushka Soni</a:t>
            </a:r>
            <a:r>
              <a:rPr lang="en-US" sz="800" b="1" baseline="30000" dirty="0">
                <a:solidFill>
                  <a:srgbClr val="2F5597"/>
                </a:solidFill>
              </a:rPr>
              <a:t>2</a:t>
            </a:r>
            <a:r>
              <a:rPr lang="en-US" sz="800" b="1" dirty="0">
                <a:solidFill>
                  <a:srgbClr val="2F5597"/>
                </a:solidFill>
              </a:rPr>
              <a:t>, John Jackman</a:t>
            </a:r>
            <a:r>
              <a:rPr lang="en-US" sz="800" b="1" baseline="30000" dirty="0">
                <a:solidFill>
                  <a:srgbClr val="2F5597"/>
                </a:solidFill>
              </a:rPr>
              <a:t>2</a:t>
            </a:r>
            <a:r>
              <a:rPr lang="en-US" sz="800" b="1" dirty="0">
                <a:solidFill>
                  <a:srgbClr val="2F5597"/>
                </a:solidFill>
              </a:rPr>
              <a:t>, Joel David</a:t>
            </a:r>
            <a:r>
              <a:rPr lang="en-US" sz="800" b="1" baseline="30000" dirty="0">
                <a:solidFill>
                  <a:srgbClr val="2F5597"/>
                </a:solidFill>
              </a:rPr>
              <a:t>2</a:t>
            </a:r>
            <a:r>
              <a:rPr lang="en-US" sz="800" b="1" dirty="0">
                <a:solidFill>
                  <a:srgbClr val="2F5597"/>
                </a:solidFill>
              </a:rPr>
              <a:t>, </a:t>
            </a:r>
            <a:r>
              <a:rPr lang="en-US" sz="800" b="1" dirty="0" err="1">
                <a:solidFill>
                  <a:srgbClr val="2F5597"/>
                </a:solidFill>
              </a:rPr>
              <a:t>Raashid</a:t>
            </a:r>
            <a:r>
              <a:rPr lang="en-US" sz="800" b="1" dirty="0">
                <a:solidFill>
                  <a:srgbClr val="2F5597"/>
                </a:solidFill>
              </a:rPr>
              <a:t> Luqmani</a:t>
            </a:r>
            <a:r>
              <a:rPr lang="en-US" sz="800" b="1" baseline="30000" dirty="0">
                <a:solidFill>
                  <a:srgbClr val="2F5597"/>
                </a:solidFill>
              </a:rPr>
              <a:t>2</a:t>
            </a:r>
            <a:endParaRPr lang="en-US" sz="800" b="1" dirty="0">
              <a:solidFill>
                <a:srgbClr val="2F5597"/>
              </a:solidFill>
            </a:endParaRPr>
          </a:p>
          <a:p>
            <a:pPr algn="ctr"/>
            <a:r>
              <a:rPr lang="en-US" sz="800" baseline="30000" dirty="0">
                <a:solidFill>
                  <a:srgbClr val="2F5597"/>
                </a:solidFill>
              </a:rPr>
              <a:t>1</a:t>
            </a:r>
            <a:r>
              <a:rPr lang="en-US" sz="800" dirty="0">
                <a:solidFill>
                  <a:srgbClr val="2F5597"/>
                </a:solidFill>
              </a:rPr>
              <a:t>Internal Medicine, Oxford University Hospitals, Oxford, UNITED KINGDOM, </a:t>
            </a:r>
            <a:r>
              <a:rPr lang="en-US" sz="800" baseline="30000" dirty="0">
                <a:solidFill>
                  <a:srgbClr val="2F5597"/>
                </a:solidFill>
              </a:rPr>
              <a:t>2</a:t>
            </a:r>
            <a:r>
              <a:rPr lang="en-US" sz="800" dirty="0">
                <a:solidFill>
                  <a:srgbClr val="2F5597"/>
                </a:solidFill>
              </a:rPr>
              <a:t>Rheumatology, Nuffield Orthopaedic Centre, Oxford, UNITED KINGDOM</a:t>
            </a:r>
          </a:p>
        </p:txBody>
      </p:sp>
      <p:sp>
        <p:nvSpPr>
          <p:cNvPr id="3" name="Google Shape;160;p8">
            <a:extLst>
              <a:ext uri="{FF2B5EF4-FFF2-40B4-BE49-F238E27FC236}">
                <a16:creationId xmlns:a16="http://schemas.microsoft.com/office/drawing/2014/main" id="{E5C8DB8C-9BEA-F35E-478B-3BB78B517834}"/>
              </a:ext>
            </a:extLst>
          </p:cNvPr>
          <p:cNvSpPr txBox="1"/>
          <p:nvPr/>
        </p:nvSpPr>
        <p:spPr>
          <a:xfrm>
            <a:off x="0" y="-37575"/>
            <a:ext cx="12192000" cy="720000"/>
          </a:xfrm>
          <a:prstGeom prst="rect">
            <a:avLst/>
          </a:prstGeom>
          <a:solidFill>
            <a:schemeClr val="accent1">
              <a:lumMod val="75000"/>
            </a:schemeClr>
          </a:solidFill>
          <a:ln>
            <a:noFill/>
          </a:ln>
        </p:spPr>
        <p:txBody>
          <a:bodyPr spcFirstLastPara="1" wrap="square" lIns="270000" tIns="45700" rIns="270000" bIns="45700" anchor="ctr" anchorCtr="0">
            <a:noAutofit/>
          </a:bodyPr>
          <a:lstStyle/>
          <a:p>
            <a:pPr algn="ctr">
              <a:buClr>
                <a:srgbClr val="FFFFFF"/>
              </a:buClr>
              <a:buSzPts val="1600"/>
            </a:pPr>
            <a:endParaRPr lang="en-US" sz="1600" b="1" dirty="0">
              <a:solidFill>
                <a:schemeClr val="bg1"/>
              </a:solidFill>
              <a:latin typeface="Raleway" pitchFamily="2" charset="77"/>
            </a:endParaRPr>
          </a:p>
          <a:p>
            <a:pPr algn="ctr">
              <a:buClr>
                <a:srgbClr val="FFFFFF"/>
              </a:buClr>
              <a:buSzPts val="1600"/>
            </a:pPr>
            <a:r>
              <a:rPr lang="en-US" sz="1600" b="1" dirty="0">
                <a:solidFill>
                  <a:schemeClr val="bg1"/>
                </a:solidFill>
                <a:latin typeface="Raleway" pitchFamily="2" charset="77"/>
              </a:rPr>
              <a:t>Using novel remote electronic monitoring to measure and manage the </a:t>
            </a:r>
          </a:p>
          <a:p>
            <a:pPr algn="ctr">
              <a:buClr>
                <a:srgbClr val="FFFFFF"/>
              </a:buClr>
              <a:buSzPts val="1600"/>
            </a:pPr>
            <a:r>
              <a:rPr lang="en-US" sz="1600" b="1" dirty="0">
                <a:solidFill>
                  <a:schemeClr val="bg1"/>
                </a:solidFill>
                <a:latin typeface="Raleway" pitchFamily="2" charset="77"/>
              </a:rPr>
              <a:t>Rheumatology Clinic backlog generated by COVID-19</a:t>
            </a:r>
          </a:p>
          <a:p>
            <a:pPr marL="0" marR="0" lvl="0" indent="0" algn="ctr" rtl="0">
              <a:lnSpc>
                <a:spcPct val="100000"/>
              </a:lnSpc>
              <a:spcBef>
                <a:spcPts val="0"/>
              </a:spcBef>
              <a:spcAft>
                <a:spcPts val="0"/>
              </a:spcAft>
              <a:buClr>
                <a:srgbClr val="FFFFFF"/>
              </a:buClr>
              <a:buSzPts val="1600"/>
              <a:buFont typeface="Raleway"/>
              <a:buNone/>
            </a:pPr>
            <a:r>
              <a:rPr lang="en-GB" sz="1600" b="0" i="0" u="none" strike="noStrike" cap="none" dirty="0">
                <a:solidFill>
                  <a:srgbClr val="FFFFFF"/>
                </a:solidFill>
                <a:latin typeface="Raleway"/>
                <a:ea typeface="Raleway"/>
                <a:cs typeface="Raleway"/>
                <a:sym typeface="Raleway"/>
              </a:rPr>
              <a:t>.</a:t>
            </a:r>
            <a:endParaRPr lang="en-GB" dirty="0"/>
          </a:p>
        </p:txBody>
      </p:sp>
      <p:graphicFrame>
        <p:nvGraphicFramePr>
          <p:cNvPr id="9" name="Table 43">
            <a:extLst>
              <a:ext uri="{FF2B5EF4-FFF2-40B4-BE49-F238E27FC236}">
                <a16:creationId xmlns:a16="http://schemas.microsoft.com/office/drawing/2014/main" id="{19DD0F30-C500-9165-D26A-CB6486CD5520}"/>
              </a:ext>
            </a:extLst>
          </p:cNvPr>
          <p:cNvGraphicFramePr>
            <a:graphicFrameLocks noGrp="1"/>
          </p:cNvGraphicFramePr>
          <p:nvPr>
            <p:extLst>
              <p:ext uri="{D42A27DB-BD31-4B8C-83A1-F6EECF244321}">
                <p14:modId xmlns:p14="http://schemas.microsoft.com/office/powerpoint/2010/main" val="1230220484"/>
              </p:ext>
            </p:extLst>
          </p:nvPr>
        </p:nvGraphicFramePr>
        <p:xfrm>
          <a:off x="6618460" y="4526511"/>
          <a:ext cx="4947612" cy="2083757"/>
        </p:xfrm>
        <a:graphic>
          <a:graphicData uri="http://schemas.openxmlformats.org/drawingml/2006/table">
            <a:tbl>
              <a:tblPr firstRow="1" bandRow="1"/>
              <a:tblGrid>
                <a:gridCol w="1649204">
                  <a:extLst>
                    <a:ext uri="{9D8B030D-6E8A-4147-A177-3AD203B41FA5}">
                      <a16:colId xmlns:a16="http://schemas.microsoft.com/office/drawing/2014/main" val="2832273255"/>
                    </a:ext>
                  </a:extLst>
                </a:gridCol>
                <a:gridCol w="1649204">
                  <a:extLst>
                    <a:ext uri="{9D8B030D-6E8A-4147-A177-3AD203B41FA5}">
                      <a16:colId xmlns:a16="http://schemas.microsoft.com/office/drawing/2014/main" val="910319481"/>
                    </a:ext>
                  </a:extLst>
                </a:gridCol>
                <a:gridCol w="1649204">
                  <a:extLst>
                    <a:ext uri="{9D8B030D-6E8A-4147-A177-3AD203B41FA5}">
                      <a16:colId xmlns:a16="http://schemas.microsoft.com/office/drawing/2014/main" val="1992610987"/>
                    </a:ext>
                  </a:extLst>
                </a:gridCol>
              </a:tblGrid>
              <a:tr h="454498">
                <a:tc>
                  <a:txBody>
                    <a:bodyPr/>
                    <a:lstStyle>
                      <a:lvl1pPr marL="0" algn="l" defTabSz="3027487" rtl="0" eaLnBrk="1" latinLnBrk="0" hangingPunct="1">
                        <a:defRPr sz="5960" b="1" kern="1200">
                          <a:solidFill>
                            <a:schemeClr val="lt1"/>
                          </a:solidFill>
                          <a:latin typeface="Segoe UI"/>
                        </a:defRPr>
                      </a:lvl1pPr>
                      <a:lvl2pPr marL="1513743" algn="l" defTabSz="3027487" rtl="0" eaLnBrk="1" latinLnBrk="0" hangingPunct="1">
                        <a:defRPr sz="5960" b="1" kern="1200">
                          <a:solidFill>
                            <a:schemeClr val="lt1"/>
                          </a:solidFill>
                          <a:latin typeface="Segoe UI"/>
                        </a:defRPr>
                      </a:lvl2pPr>
                      <a:lvl3pPr marL="3027487" algn="l" defTabSz="3027487" rtl="0" eaLnBrk="1" latinLnBrk="0" hangingPunct="1">
                        <a:defRPr sz="5960" b="1" kern="1200">
                          <a:solidFill>
                            <a:schemeClr val="lt1"/>
                          </a:solidFill>
                          <a:latin typeface="Segoe UI"/>
                        </a:defRPr>
                      </a:lvl3pPr>
                      <a:lvl4pPr marL="4541230" algn="l" defTabSz="3027487" rtl="0" eaLnBrk="1" latinLnBrk="0" hangingPunct="1">
                        <a:defRPr sz="5960" b="1" kern="1200">
                          <a:solidFill>
                            <a:schemeClr val="lt1"/>
                          </a:solidFill>
                          <a:latin typeface="Segoe UI"/>
                        </a:defRPr>
                      </a:lvl4pPr>
                      <a:lvl5pPr marL="6054974" algn="l" defTabSz="3027487" rtl="0" eaLnBrk="1" latinLnBrk="0" hangingPunct="1">
                        <a:defRPr sz="5960" b="1" kern="1200">
                          <a:solidFill>
                            <a:schemeClr val="lt1"/>
                          </a:solidFill>
                          <a:latin typeface="Segoe UI"/>
                        </a:defRPr>
                      </a:lvl5pPr>
                      <a:lvl6pPr marL="7568717" algn="l" defTabSz="3027487" rtl="0" eaLnBrk="1" latinLnBrk="0" hangingPunct="1">
                        <a:defRPr sz="5960" b="1" kern="1200">
                          <a:solidFill>
                            <a:schemeClr val="lt1"/>
                          </a:solidFill>
                          <a:latin typeface="Segoe UI"/>
                        </a:defRPr>
                      </a:lvl6pPr>
                      <a:lvl7pPr marL="9082461" algn="l" defTabSz="3027487" rtl="0" eaLnBrk="1" latinLnBrk="0" hangingPunct="1">
                        <a:defRPr sz="5960" b="1" kern="1200">
                          <a:solidFill>
                            <a:schemeClr val="lt1"/>
                          </a:solidFill>
                          <a:latin typeface="Segoe UI"/>
                        </a:defRPr>
                      </a:lvl7pPr>
                      <a:lvl8pPr marL="10596204" algn="l" defTabSz="3027487" rtl="0" eaLnBrk="1" latinLnBrk="0" hangingPunct="1">
                        <a:defRPr sz="5960" b="1" kern="1200">
                          <a:solidFill>
                            <a:schemeClr val="lt1"/>
                          </a:solidFill>
                          <a:latin typeface="Segoe UI"/>
                        </a:defRPr>
                      </a:lvl8pPr>
                      <a:lvl9pPr marL="12109948" algn="l" defTabSz="3027487" rtl="0" eaLnBrk="1" latinLnBrk="0" hangingPunct="1">
                        <a:defRPr sz="5960" b="1" kern="1200">
                          <a:solidFill>
                            <a:schemeClr val="lt1"/>
                          </a:solidFill>
                          <a:latin typeface="Segoe UI"/>
                        </a:defRPr>
                      </a:lvl9pPr>
                    </a:lstStyle>
                    <a:p>
                      <a:pPr marL="0" algn="ctr" defTabSz="4654747" rtl="0" eaLnBrk="1" latinLnBrk="0" hangingPunct="1"/>
                      <a:r>
                        <a:rPr lang="en-GB" sz="1100" b="1" kern="1200" dirty="0">
                          <a:solidFill>
                            <a:srgbClr val="FFFFFF"/>
                          </a:solidFill>
                          <a:latin typeface="Raleway" pitchFamily="2" charset="77"/>
                          <a:ea typeface="+mn-ea"/>
                          <a:cs typeface="Segoe UI" panose="020B0502040204020203" pitchFamily="34" charset="0"/>
                        </a:rPr>
                        <a:t>Months from Baseline</a:t>
                      </a:r>
                    </a:p>
                  </a:txBody>
                  <a:tcPr marL="101932" marR="101932" marT="50966" marB="5096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3027487" rtl="0" eaLnBrk="1" latinLnBrk="0" hangingPunct="1">
                        <a:defRPr sz="5960" b="1" kern="1200">
                          <a:solidFill>
                            <a:schemeClr val="lt1"/>
                          </a:solidFill>
                          <a:latin typeface="Segoe UI"/>
                        </a:defRPr>
                      </a:lvl1pPr>
                      <a:lvl2pPr marL="1513743" algn="l" defTabSz="3027487" rtl="0" eaLnBrk="1" latinLnBrk="0" hangingPunct="1">
                        <a:defRPr sz="5960" b="1" kern="1200">
                          <a:solidFill>
                            <a:schemeClr val="lt1"/>
                          </a:solidFill>
                          <a:latin typeface="Segoe UI"/>
                        </a:defRPr>
                      </a:lvl2pPr>
                      <a:lvl3pPr marL="3027487" algn="l" defTabSz="3027487" rtl="0" eaLnBrk="1" latinLnBrk="0" hangingPunct="1">
                        <a:defRPr sz="5960" b="1" kern="1200">
                          <a:solidFill>
                            <a:schemeClr val="lt1"/>
                          </a:solidFill>
                          <a:latin typeface="Segoe UI"/>
                        </a:defRPr>
                      </a:lvl3pPr>
                      <a:lvl4pPr marL="4541230" algn="l" defTabSz="3027487" rtl="0" eaLnBrk="1" latinLnBrk="0" hangingPunct="1">
                        <a:defRPr sz="5960" b="1" kern="1200">
                          <a:solidFill>
                            <a:schemeClr val="lt1"/>
                          </a:solidFill>
                          <a:latin typeface="Segoe UI"/>
                        </a:defRPr>
                      </a:lvl4pPr>
                      <a:lvl5pPr marL="6054974" algn="l" defTabSz="3027487" rtl="0" eaLnBrk="1" latinLnBrk="0" hangingPunct="1">
                        <a:defRPr sz="5960" b="1" kern="1200">
                          <a:solidFill>
                            <a:schemeClr val="lt1"/>
                          </a:solidFill>
                          <a:latin typeface="Segoe UI"/>
                        </a:defRPr>
                      </a:lvl5pPr>
                      <a:lvl6pPr marL="7568717" algn="l" defTabSz="3027487" rtl="0" eaLnBrk="1" latinLnBrk="0" hangingPunct="1">
                        <a:defRPr sz="5960" b="1" kern="1200">
                          <a:solidFill>
                            <a:schemeClr val="lt1"/>
                          </a:solidFill>
                          <a:latin typeface="Segoe UI"/>
                        </a:defRPr>
                      </a:lvl6pPr>
                      <a:lvl7pPr marL="9082461" algn="l" defTabSz="3027487" rtl="0" eaLnBrk="1" latinLnBrk="0" hangingPunct="1">
                        <a:defRPr sz="5960" b="1" kern="1200">
                          <a:solidFill>
                            <a:schemeClr val="lt1"/>
                          </a:solidFill>
                          <a:latin typeface="Segoe UI"/>
                        </a:defRPr>
                      </a:lvl7pPr>
                      <a:lvl8pPr marL="10596204" algn="l" defTabSz="3027487" rtl="0" eaLnBrk="1" latinLnBrk="0" hangingPunct="1">
                        <a:defRPr sz="5960" b="1" kern="1200">
                          <a:solidFill>
                            <a:schemeClr val="lt1"/>
                          </a:solidFill>
                          <a:latin typeface="Segoe UI"/>
                        </a:defRPr>
                      </a:lvl8pPr>
                      <a:lvl9pPr marL="12109948" algn="l" defTabSz="3027487" rtl="0" eaLnBrk="1" latinLnBrk="0" hangingPunct="1">
                        <a:defRPr sz="5960" b="1" kern="1200">
                          <a:solidFill>
                            <a:schemeClr val="lt1"/>
                          </a:solidFill>
                          <a:latin typeface="Segoe UI"/>
                        </a:defRPr>
                      </a:lvl9pPr>
                    </a:lstStyle>
                    <a:p>
                      <a:pPr marL="0" algn="ctr" defTabSz="4654747" rtl="0" eaLnBrk="1" latinLnBrk="0" hangingPunct="1"/>
                      <a:r>
                        <a:rPr lang="en-GB" sz="1100" b="1" kern="1200" dirty="0">
                          <a:solidFill>
                            <a:srgbClr val="FFFFFF"/>
                          </a:solidFill>
                          <a:latin typeface="Raleway" pitchFamily="2" charset="77"/>
                          <a:ea typeface="+mn-ea"/>
                          <a:cs typeface="Segoe UI" panose="020B0502040204020203" pitchFamily="34" charset="0"/>
                        </a:rPr>
                        <a:t>Cumulative pts seen (%)</a:t>
                      </a:r>
                    </a:p>
                  </a:txBody>
                  <a:tcPr marL="101932" marR="101932" marT="50966" marB="5096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3027487" rtl="0" eaLnBrk="1" latinLnBrk="0" hangingPunct="1">
                        <a:defRPr sz="5960" b="1" kern="1200">
                          <a:solidFill>
                            <a:schemeClr val="lt1"/>
                          </a:solidFill>
                          <a:latin typeface="Segoe UI"/>
                        </a:defRPr>
                      </a:lvl1pPr>
                      <a:lvl2pPr marL="1513743" algn="l" defTabSz="3027487" rtl="0" eaLnBrk="1" latinLnBrk="0" hangingPunct="1">
                        <a:defRPr sz="5960" b="1" kern="1200">
                          <a:solidFill>
                            <a:schemeClr val="lt1"/>
                          </a:solidFill>
                          <a:latin typeface="Segoe UI"/>
                        </a:defRPr>
                      </a:lvl2pPr>
                      <a:lvl3pPr marL="3027487" algn="l" defTabSz="3027487" rtl="0" eaLnBrk="1" latinLnBrk="0" hangingPunct="1">
                        <a:defRPr sz="5960" b="1" kern="1200">
                          <a:solidFill>
                            <a:schemeClr val="lt1"/>
                          </a:solidFill>
                          <a:latin typeface="Segoe UI"/>
                        </a:defRPr>
                      </a:lvl3pPr>
                      <a:lvl4pPr marL="4541230" algn="l" defTabSz="3027487" rtl="0" eaLnBrk="1" latinLnBrk="0" hangingPunct="1">
                        <a:defRPr sz="5960" b="1" kern="1200">
                          <a:solidFill>
                            <a:schemeClr val="lt1"/>
                          </a:solidFill>
                          <a:latin typeface="Segoe UI"/>
                        </a:defRPr>
                      </a:lvl4pPr>
                      <a:lvl5pPr marL="6054974" algn="l" defTabSz="3027487" rtl="0" eaLnBrk="1" latinLnBrk="0" hangingPunct="1">
                        <a:defRPr sz="5960" b="1" kern="1200">
                          <a:solidFill>
                            <a:schemeClr val="lt1"/>
                          </a:solidFill>
                          <a:latin typeface="Segoe UI"/>
                        </a:defRPr>
                      </a:lvl5pPr>
                      <a:lvl6pPr marL="7568717" algn="l" defTabSz="3027487" rtl="0" eaLnBrk="1" latinLnBrk="0" hangingPunct="1">
                        <a:defRPr sz="5960" b="1" kern="1200">
                          <a:solidFill>
                            <a:schemeClr val="lt1"/>
                          </a:solidFill>
                          <a:latin typeface="Segoe UI"/>
                        </a:defRPr>
                      </a:lvl6pPr>
                      <a:lvl7pPr marL="9082461" algn="l" defTabSz="3027487" rtl="0" eaLnBrk="1" latinLnBrk="0" hangingPunct="1">
                        <a:defRPr sz="5960" b="1" kern="1200">
                          <a:solidFill>
                            <a:schemeClr val="lt1"/>
                          </a:solidFill>
                          <a:latin typeface="Segoe UI"/>
                        </a:defRPr>
                      </a:lvl7pPr>
                      <a:lvl8pPr marL="10596204" algn="l" defTabSz="3027487" rtl="0" eaLnBrk="1" latinLnBrk="0" hangingPunct="1">
                        <a:defRPr sz="5960" b="1" kern="1200">
                          <a:solidFill>
                            <a:schemeClr val="lt1"/>
                          </a:solidFill>
                          <a:latin typeface="Segoe UI"/>
                        </a:defRPr>
                      </a:lvl8pPr>
                      <a:lvl9pPr marL="12109948" algn="l" defTabSz="3027487" rtl="0" eaLnBrk="1" latinLnBrk="0" hangingPunct="1">
                        <a:defRPr sz="5960" b="1" kern="1200">
                          <a:solidFill>
                            <a:schemeClr val="lt1"/>
                          </a:solidFill>
                          <a:latin typeface="Segoe UI"/>
                        </a:defRPr>
                      </a:lvl9pPr>
                    </a:lstStyle>
                    <a:p>
                      <a:pPr marL="0" algn="ctr" defTabSz="4654747" rtl="0" eaLnBrk="1" latinLnBrk="0" hangingPunct="1"/>
                      <a:r>
                        <a:rPr lang="en-GB" sz="1100" b="1" kern="1200" dirty="0">
                          <a:solidFill>
                            <a:srgbClr val="FFFFFF"/>
                          </a:solidFill>
                          <a:latin typeface="Raleway" pitchFamily="2" charset="77"/>
                          <a:ea typeface="+mn-ea"/>
                          <a:cs typeface="Segoe UI" panose="020B0502040204020203" pitchFamily="34" charset="0"/>
                        </a:rPr>
                        <a:t>Cumulative assessed by RMF (%)</a:t>
                      </a:r>
                    </a:p>
                  </a:txBody>
                  <a:tcPr marL="101932" marR="101932" marT="50966" marB="5096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968051184"/>
                  </a:ext>
                </a:extLst>
              </a:tr>
              <a:tr h="397349">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1100" b="0" kern="1200" dirty="0">
                          <a:solidFill>
                            <a:srgbClr val="545454"/>
                          </a:solidFill>
                          <a:latin typeface="Raleway" pitchFamily="2" charset="77"/>
                          <a:ea typeface="+mn-ea"/>
                          <a:cs typeface="Segoe UI" panose="020B0502040204020203" pitchFamily="34" charset="0"/>
                        </a:rPr>
                        <a:t>+1</a:t>
                      </a:r>
                    </a:p>
                  </a:txBody>
                  <a:tcPr marL="101932" marR="101932" marT="50966" marB="5096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1100" b="0" kern="1200" dirty="0">
                          <a:solidFill>
                            <a:srgbClr val="545454"/>
                          </a:solidFill>
                          <a:latin typeface="Raleway" pitchFamily="2" charset="77"/>
                          <a:ea typeface="+mn-ea"/>
                          <a:cs typeface="Segoe UI" panose="020B0502040204020203" pitchFamily="34" charset="0"/>
                        </a:rPr>
                        <a:t>626 (19)</a:t>
                      </a:r>
                    </a:p>
                  </a:txBody>
                  <a:tcPr marL="101932" marR="101932" marT="50966" marB="5096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GB" sz="1100" b="0" kern="1200" dirty="0">
                          <a:solidFill>
                            <a:srgbClr val="545454"/>
                          </a:solidFill>
                          <a:latin typeface="Raleway" pitchFamily="2" charset="77"/>
                          <a:ea typeface="+mn-ea"/>
                          <a:cs typeface="Segoe UI" panose="020B0502040204020203" pitchFamily="34" charset="0"/>
                        </a:rPr>
                        <a:t>17 (2.72)</a:t>
                      </a:r>
                    </a:p>
                  </a:txBody>
                  <a:tcPr marL="101932" marR="101932" marT="50966" marB="5096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3521966223"/>
                  </a:ext>
                </a:extLst>
              </a:tr>
              <a:tr h="397349">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GB" sz="1100" b="0" kern="1200" dirty="0">
                          <a:solidFill>
                            <a:srgbClr val="545454"/>
                          </a:solidFill>
                          <a:latin typeface="Raleway" pitchFamily="2" charset="77"/>
                          <a:ea typeface="+mn-ea"/>
                          <a:cs typeface="Segoe UI" panose="020B0502040204020203" pitchFamily="34" charset="0"/>
                        </a:rPr>
                        <a:t>+2</a:t>
                      </a:r>
                    </a:p>
                  </a:txBody>
                  <a:tcPr marL="101932" marR="101932" marT="50966" marB="5096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GB" sz="1100" b="0" kern="1200" dirty="0">
                          <a:solidFill>
                            <a:srgbClr val="545454"/>
                          </a:solidFill>
                          <a:latin typeface="Raleway" pitchFamily="2" charset="77"/>
                          <a:ea typeface="+mn-ea"/>
                          <a:cs typeface="Segoe UI" panose="020B0502040204020203" pitchFamily="34" charset="0"/>
                        </a:rPr>
                        <a:t>1124 (34)</a:t>
                      </a:r>
                    </a:p>
                  </a:txBody>
                  <a:tcPr marL="101932" marR="101932" marT="50966" marB="5096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algn="r" defTabSz="4654747" rtl="0" eaLnBrk="1" latinLnBrk="0" hangingPunct="1"/>
                      <a:r>
                        <a:rPr lang="en-GB" sz="1100" b="0" kern="1200" dirty="0">
                          <a:solidFill>
                            <a:srgbClr val="545454"/>
                          </a:solidFill>
                          <a:latin typeface="Raleway" pitchFamily="2" charset="77"/>
                          <a:ea typeface="+mn-ea"/>
                          <a:cs typeface="Segoe UI" panose="020B0502040204020203" pitchFamily="34" charset="0"/>
                        </a:rPr>
                        <a:t>60 (5.3)</a:t>
                      </a:r>
                    </a:p>
                  </a:txBody>
                  <a:tcPr marL="101932" marR="101932" marT="50966" marB="5096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2796949682"/>
                  </a:ext>
                </a:extLst>
              </a:tr>
              <a:tr h="397349">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GB" sz="1100" b="0" kern="1200" dirty="0">
                          <a:solidFill>
                            <a:srgbClr val="545454"/>
                          </a:solidFill>
                          <a:latin typeface="Raleway" pitchFamily="2" charset="77"/>
                          <a:ea typeface="+mn-ea"/>
                          <a:cs typeface="Segoe UI" panose="020B0502040204020203" pitchFamily="34" charset="0"/>
                        </a:rPr>
                        <a:t>+6</a:t>
                      </a:r>
                    </a:p>
                  </a:txBody>
                  <a:tcPr marL="101932" marR="101932" marT="50966" marB="5096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1100" b="0" kern="1200" dirty="0">
                          <a:solidFill>
                            <a:srgbClr val="545454"/>
                          </a:solidFill>
                          <a:latin typeface="Raleway" pitchFamily="2" charset="77"/>
                          <a:ea typeface="+mn-ea"/>
                          <a:cs typeface="Segoe UI" panose="020B0502040204020203" pitchFamily="34" charset="0"/>
                        </a:rPr>
                        <a:t>2299 (71)</a:t>
                      </a:r>
                    </a:p>
                  </a:txBody>
                  <a:tcPr marL="101932" marR="101932" marT="50966" marB="5096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GB" sz="1100" b="0" kern="1200" dirty="0">
                          <a:solidFill>
                            <a:srgbClr val="545454"/>
                          </a:solidFill>
                          <a:latin typeface="Raleway" pitchFamily="2" charset="77"/>
                          <a:ea typeface="+mn-ea"/>
                          <a:cs typeface="Segoe UI" panose="020B0502040204020203" pitchFamily="34" charset="0"/>
                        </a:rPr>
                        <a:t>154 (6.7)</a:t>
                      </a:r>
                    </a:p>
                  </a:txBody>
                  <a:tcPr marL="101932" marR="101932" marT="50966" marB="5096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1665202582"/>
                  </a:ext>
                </a:extLst>
              </a:tr>
              <a:tr h="397349">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GB" sz="1100" b="0" kern="1200" dirty="0">
                          <a:solidFill>
                            <a:srgbClr val="545454"/>
                          </a:solidFill>
                          <a:latin typeface="Raleway" pitchFamily="2" charset="77"/>
                          <a:ea typeface="+mn-ea"/>
                          <a:cs typeface="Segoe UI" panose="020B0502040204020203" pitchFamily="34" charset="0"/>
                        </a:rPr>
                        <a:t>+12</a:t>
                      </a:r>
                    </a:p>
                  </a:txBody>
                  <a:tcPr marL="101932" marR="101932" marT="50966" marB="5096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marR="0" lvl="0" indent="0" algn="r" defTabSz="4654747" rtl="0" eaLnBrk="1" fontAlgn="auto" latinLnBrk="0" hangingPunct="1">
                        <a:lnSpc>
                          <a:spcPct val="100000"/>
                        </a:lnSpc>
                        <a:spcBef>
                          <a:spcPts val="0"/>
                        </a:spcBef>
                        <a:spcAft>
                          <a:spcPts val="0"/>
                        </a:spcAft>
                        <a:buClrTx/>
                        <a:buSzTx/>
                        <a:buFontTx/>
                        <a:buNone/>
                        <a:tabLst/>
                        <a:defRPr/>
                      </a:pPr>
                      <a:r>
                        <a:rPr lang="en-US" sz="1100" b="0" kern="1200" dirty="0">
                          <a:solidFill>
                            <a:srgbClr val="545454"/>
                          </a:solidFill>
                          <a:latin typeface="Raleway" pitchFamily="2" charset="77"/>
                          <a:ea typeface="+mn-ea"/>
                          <a:cs typeface="Segoe UI" panose="020B0502040204020203" pitchFamily="34" charset="0"/>
                        </a:rPr>
                        <a:t>2933 (90)</a:t>
                      </a:r>
                    </a:p>
                    <a:p>
                      <a:pPr marL="0" algn="r" defTabSz="4654747" rtl="0" eaLnBrk="1" latinLnBrk="0" hangingPunct="1"/>
                      <a:endParaRPr lang="en-US" sz="1100" b="0" kern="1200" dirty="0">
                        <a:solidFill>
                          <a:srgbClr val="545454"/>
                        </a:solidFill>
                        <a:latin typeface="Raleway" pitchFamily="2" charset="77"/>
                        <a:ea typeface="+mn-ea"/>
                        <a:cs typeface="Segoe UI" panose="020B0502040204020203" pitchFamily="34" charset="0"/>
                      </a:endParaRPr>
                    </a:p>
                  </a:txBody>
                  <a:tcPr marL="101932" marR="101932" marT="50966" marB="5096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marR="0" lvl="0" indent="0" algn="r" defTabSz="4654747" rtl="0" eaLnBrk="1" fontAlgn="auto" latinLnBrk="0" hangingPunct="1">
                        <a:lnSpc>
                          <a:spcPct val="100000"/>
                        </a:lnSpc>
                        <a:spcBef>
                          <a:spcPts val="0"/>
                        </a:spcBef>
                        <a:spcAft>
                          <a:spcPts val="0"/>
                        </a:spcAft>
                        <a:buClrTx/>
                        <a:buSzTx/>
                        <a:buFontTx/>
                        <a:buNone/>
                        <a:tabLst/>
                        <a:defRPr/>
                      </a:pPr>
                      <a:r>
                        <a:rPr lang="en-GB" sz="1100" b="0" kern="1200" dirty="0">
                          <a:solidFill>
                            <a:srgbClr val="545454"/>
                          </a:solidFill>
                          <a:latin typeface="Raleway" pitchFamily="2" charset="77"/>
                          <a:ea typeface="+mn-ea"/>
                          <a:cs typeface="Segoe UI" panose="020B0502040204020203" pitchFamily="34" charset="0"/>
                        </a:rPr>
                        <a:t>154 (5.2)</a:t>
                      </a:r>
                    </a:p>
                    <a:p>
                      <a:pPr marL="0" algn="r" defTabSz="4654747" rtl="0" eaLnBrk="1" latinLnBrk="0" hangingPunct="1"/>
                      <a:endParaRPr lang="en-GB" sz="1100" b="0" kern="1200" dirty="0">
                        <a:solidFill>
                          <a:srgbClr val="545454"/>
                        </a:solidFill>
                        <a:latin typeface="Raleway" pitchFamily="2" charset="77"/>
                        <a:ea typeface="+mn-ea"/>
                        <a:cs typeface="Segoe UI" panose="020B0502040204020203" pitchFamily="34" charset="0"/>
                      </a:endParaRPr>
                    </a:p>
                  </a:txBody>
                  <a:tcPr marL="101932" marR="101932" marT="50966" marB="5096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1174976384"/>
                  </a:ext>
                </a:extLst>
              </a:tr>
            </a:tbl>
          </a:graphicData>
        </a:graphic>
      </p:graphicFrame>
      <p:grpSp>
        <p:nvGrpSpPr>
          <p:cNvPr id="15" name="Group 14">
            <a:extLst>
              <a:ext uri="{FF2B5EF4-FFF2-40B4-BE49-F238E27FC236}">
                <a16:creationId xmlns:a16="http://schemas.microsoft.com/office/drawing/2014/main" id="{09BB5F98-6A31-9947-B72F-0271A6EA5369}"/>
              </a:ext>
            </a:extLst>
          </p:cNvPr>
          <p:cNvGrpSpPr/>
          <p:nvPr/>
        </p:nvGrpSpPr>
        <p:grpSpPr>
          <a:xfrm>
            <a:off x="492705" y="2023060"/>
            <a:ext cx="5946195" cy="4547345"/>
            <a:chOff x="492705" y="2023060"/>
            <a:chExt cx="5946195" cy="4547345"/>
          </a:xfrm>
        </p:grpSpPr>
        <p:sp>
          <p:nvSpPr>
            <p:cNvPr id="169" name="Google Shape;169;p9"/>
            <p:cNvSpPr/>
            <p:nvPr/>
          </p:nvSpPr>
          <p:spPr>
            <a:xfrm>
              <a:off x="807059" y="5532957"/>
              <a:ext cx="5460517" cy="1037448"/>
            </a:xfrm>
            <a:custGeom>
              <a:avLst/>
              <a:gdLst/>
              <a:ahLst/>
              <a:cxnLst/>
              <a:rect l="l" t="t" r="r" b="b"/>
              <a:pathLst>
                <a:path w="21600" h="21600" extrusionOk="0">
                  <a:moveTo>
                    <a:pt x="0" y="0"/>
                  </a:moveTo>
                  <a:lnTo>
                    <a:pt x="21599" y="0"/>
                  </a:lnTo>
                  <a:lnTo>
                    <a:pt x="21599" y="21599"/>
                  </a:lnTo>
                  <a:lnTo>
                    <a:pt x="0" y="21599"/>
                  </a:lnTo>
                  <a:close/>
                </a:path>
              </a:pathLst>
            </a:custGeom>
            <a:noFill/>
            <a:ln>
              <a:noFill/>
            </a:ln>
          </p:spPr>
          <p:txBody>
            <a:bodyPr spcFirstLastPara="1" wrap="square" lIns="0" tIns="0" rIns="0" bIns="0" anchor="ctr" anchorCtr="0">
              <a:noAutofit/>
            </a:bodyPr>
            <a:lstStyle/>
            <a:p>
              <a:pPr defTabSz="1751511">
                <a:defRPr/>
              </a:pPr>
              <a:r>
                <a:rPr lang="en-GB" sz="1400" kern="0" dirty="0">
                  <a:solidFill>
                    <a:srgbClr val="000000"/>
                  </a:solidFill>
                  <a:latin typeface="Raleway" pitchFamily="2" charset="77"/>
                  <a:cs typeface="Helvetica" panose="020B0604020202020204" pitchFamily="34" charset="0"/>
                </a:rPr>
                <a:t>We demonstrate a </a:t>
              </a:r>
              <a:r>
                <a:rPr lang="en-GB" sz="1400" b="1" kern="0" dirty="0">
                  <a:solidFill>
                    <a:srgbClr val="000000"/>
                  </a:solidFill>
                  <a:latin typeface="Raleway" pitchFamily="2" charset="77"/>
                  <a:cs typeface="Helvetica" panose="020B0604020202020204" pitchFamily="34" charset="0"/>
                </a:rPr>
                <a:t>90% reduction </a:t>
              </a:r>
              <a:r>
                <a:rPr lang="en-GB" sz="1400" kern="0" dirty="0">
                  <a:solidFill>
                    <a:srgbClr val="000000"/>
                  </a:solidFill>
                  <a:latin typeface="Raleway" pitchFamily="2" charset="77"/>
                  <a:cs typeface="Helvetica" panose="020B0604020202020204" pitchFamily="34" charset="0"/>
                </a:rPr>
                <a:t>in patients awaiting follow-up from 3259 to 326 over 12 months. </a:t>
              </a:r>
              <a:r>
                <a:rPr lang="en-GB" sz="1400" b="1" kern="0" dirty="0">
                  <a:solidFill>
                    <a:srgbClr val="000000"/>
                  </a:solidFill>
                  <a:latin typeface="Raleway" pitchFamily="2" charset="77"/>
                  <a:cs typeface="Helvetica" panose="020B0604020202020204" pitchFamily="34" charset="0"/>
                </a:rPr>
                <a:t>71% reduction achieved by 6 months.</a:t>
              </a:r>
              <a:endParaRPr lang="en-GB" sz="1400" kern="0" dirty="0">
                <a:solidFill>
                  <a:srgbClr val="000000"/>
                </a:solidFill>
                <a:latin typeface="Raleway" pitchFamily="2" charset="77"/>
                <a:cs typeface="Helvetica" panose="020B0604020202020204" pitchFamily="34" charset="0"/>
              </a:endParaRPr>
            </a:p>
            <a:p>
              <a:pPr defTabSz="1751511">
                <a:defRPr/>
              </a:pPr>
              <a:r>
                <a:rPr lang="en-GB" sz="1400" kern="0" dirty="0">
                  <a:solidFill>
                    <a:srgbClr val="000000"/>
                  </a:solidFill>
                  <a:latin typeface="Raleway" pitchFamily="2" charset="77"/>
                  <a:cs typeface="Helvetica" panose="020B0604020202020204" pitchFamily="34" charset="0"/>
                </a:rPr>
                <a:t>This reduction was statistically significant and progressive (</a:t>
              </a:r>
              <a:r>
                <a:rPr lang="en-GB" sz="1400" b="1" kern="0" dirty="0">
                  <a:solidFill>
                    <a:srgbClr val="000000"/>
                  </a:solidFill>
                  <a:latin typeface="Raleway" pitchFamily="2" charset="77"/>
                  <a:cs typeface="Helvetica" panose="020B0604020202020204" pitchFamily="34" charset="0"/>
                </a:rPr>
                <a:t>p&lt;0.001 - Chi-square test for trend).</a:t>
              </a:r>
            </a:p>
          </p:txBody>
        </p:sp>
        <p:pic>
          <p:nvPicPr>
            <p:cNvPr id="14" name="Picture 13">
              <a:extLst>
                <a:ext uri="{FF2B5EF4-FFF2-40B4-BE49-F238E27FC236}">
                  <a16:creationId xmlns:a16="http://schemas.microsoft.com/office/drawing/2014/main" id="{C730ACA9-CF93-94AA-AE63-D8BEF3033930}"/>
                </a:ext>
              </a:extLst>
            </p:cNvPr>
            <p:cNvPicPr>
              <a:picLocks noChangeAspect="1"/>
            </p:cNvPicPr>
            <p:nvPr/>
          </p:nvPicPr>
          <p:blipFill>
            <a:blip r:embed="rId3"/>
            <a:stretch>
              <a:fillRect/>
            </a:stretch>
          </p:blipFill>
          <p:spPr>
            <a:xfrm>
              <a:off x="492705" y="2023060"/>
              <a:ext cx="5946195" cy="336362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500"/>
                                        <p:tgtEl>
                                          <p:spTgt spid="171"/>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0"/>
          <p:cNvSpPr/>
          <p:nvPr/>
        </p:nvSpPr>
        <p:spPr>
          <a:xfrm>
            <a:off x="0" y="881743"/>
            <a:ext cx="12192000" cy="5976257"/>
          </a:xfrm>
          <a:prstGeom prst="rect">
            <a:avLst/>
          </a:prstGeom>
          <a:solidFill>
            <a:srgbClr val="F2F2F2"/>
          </a:solidFill>
          <a:ln>
            <a:noFill/>
          </a:ln>
        </p:spPr>
        <p:txBody>
          <a:bodyPr spcFirstLastPara="1" wrap="square" lIns="91425" tIns="360000" rIns="91425" bIns="45700" anchor="t"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4" name="Google Shape;184;p10"/>
          <p:cNvSpPr txBox="1"/>
          <p:nvPr/>
        </p:nvSpPr>
        <p:spPr>
          <a:xfrm>
            <a:off x="625929" y="2010658"/>
            <a:ext cx="10940142" cy="1598497"/>
          </a:xfrm>
          <a:prstGeom prst="rect">
            <a:avLst/>
          </a:prstGeom>
          <a:noFill/>
          <a:ln>
            <a:noFill/>
          </a:ln>
        </p:spPr>
        <p:txBody>
          <a:bodyPr spcFirstLastPara="1" wrap="square" lIns="91425" tIns="45700" rIns="91425" bIns="45700" anchor="ctr" anchorCtr="0">
            <a:noAutofit/>
          </a:bodyPr>
          <a:lstStyle/>
          <a:p>
            <a:pPr lvl="0" algn="ctr">
              <a:lnSpc>
                <a:spcPct val="110000"/>
              </a:lnSpc>
            </a:pPr>
            <a:r>
              <a:rPr lang="en-GB" sz="2400" b="1" i="0" u="none" strike="noStrike" cap="none" dirty="0">
                <a:solidFill>
                  <a:srgbClr val="C00000"/>
                </a:solidFill>
                <a:latin typeface="Raleway"/>
                <a:ea typeface="Raleway"/>
                <a:cs typeface="Raleway"/>
                <a:sym typeface="Raleway"/>
              </a:rPr>
              <a:t>We have significantly reduced the size of our backlog of outpatient follow-up due to COVID-19 over a 12-month period with a sizable contribution from remote management.</a:t>
            </a:r>
          </a:p>
        </p:txBody>
      </p:sp>
      <p:sp>
        <p:nvSpPr>
          <p:cNvPr id="185" name="Google Shape;185;p10"/>
          <p:cNvSpPr/>
          <p:nvPr/>
        </p:nvSpPr>
        <p:spPr>
          <a:xfrm>
            <a:off x="625929" y="1438042"/>
            <a:ext cx="10940142" cy="454335"/>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600"/>
              <a:buFont typeface="Raleway"/>
              <a:buNone/>
            </a:pPr>
            <a:r>
              <a:rPr lang="en-GB" sz="1600" b="1" i="0" u="none" strike="noStrike" cap="none">
                <a:solidFill>
                  <a:srgbClr val="FFFFFF"/>
                </a:solidFill>
                <a:latin typeface="Raleway"/>
                <a:ea typeface="Raleway"/>
                <a:cs typeface="Raleway"/>
                <a:sym typeface="Raleway"/>
              </a:rPr>
              <a:t>CONCLUSION</a:t>
            </a:r>
            <a:endParaRPr sz="1600" b="0" i="0" u="none" strike="noStrike" cap="none">
              <a:solidFill>
                <a:srgbClr val="FFFFFF"/>
              </a:solidFill>
              <a:latin typeface="Calibri"/>
              <a:ea typeface="Calibri"/>
              <a:cs typeface="Calibri"/>
              <a:sym typeface="Calibri"/>
            </a:endParaRPr>
          </a:p>
        </p:txBody>
      </p:sp>
      <p:sp>
        <p:nvSpPr>
          <p:cNvPr id="186" name="Google Shape;186;p10"/>
          <p:cNvSpPr txBox="1"/>
          <p:nvPr/>
        </p:nvSpPr>
        <p:spPr>
          <a:xfrm>
            <a:off x="625929" y="6253554"/>
            <a:ext cx="4527246" cy="430847"/>
          </a:xfrm>
          <a:prstGeom prst="rect">
            <a:avLst/>
          </a:prstGeom>
          <a:noFill/>
          <a:ln>
            <a:noFill/>
          </a:ln>
        </p:spPr>
        <p:txBody>
          <a:bodyPr spcFirstLastPara="1" wrap="square" lIns="91425" tIns="45700" rIns="91425" bIns="45700" anchor="t" anchorCtr="0">
            <a:spAutoFit/>
          </a:bodyPr>
          <a:lstStyle/>
          <a:p>
            <a:pPr marL="0" marR="0" lvl="0" indent="0" rtl="0">
              <a:lnSpc>
                <a:spcPct val="110000"/>
              </a:lnSpc>
              <a:spcBef>
                <a:spcPts val="0"/>
              </a:spcBef>
              <a:spcAft>
                <a:spcPts val="0"/>
              </a:spcAft>
              <a:buClr>
                <a:srgbClr val="7F7F7F"/>
              </a:buClr>
              <a:buSzPts val="800"/>
              <a:buFont typeface="Raleway"/>
              <a:buNone/>
            </a:pPr>
            <a:r>
              <a:rPr lang="en-GB" sz="1000" b="1" i="0" u="none" strike="noStrike" cap="none" dirty="0">
                <a:solidFill>
                  <a:srgbClr val="C00000"/>
                </a:solidFill>
                <a:latin typeface="Raleway"/>
                <a:ea typeface="Raleway"/>
                <a:cs typeface="Raleway"/>
                <a:sym typeface="Raleway"/>
              </a:rPr>
              <a:t>References: </a:t>
            </a:r>
          </a:p>
          <a:p>
            <a:pPr lvl="0">
              <a:lnSpc>
                <a:spcPct val="110000"/>
              </a:lnSpc>
              <a:buClr>
                <a:srgbClr val="7F7F7F"/>
              </a:buClr>
              <a:buSzPts val="800"/>
            </a:pPr>
            <a:r>
              <a:rPr lang="en-GB" sz="1000" dirty="0">
                <a:solidFill>
                  <a:srgbClr val="C00000"/>
                </a:solidFill>
                <a:latin typeface="Raleway" pitchFamily="2" charset="77"/>
              </a:rPr>
              <a:t>Annals of the Rheumatic Diseases 2021;80:289-290.</a:t>
            </a:r>
            <a:endParaRPr sz="1000" dirty="0">
              <a:solidFill>
                <a:srgbClr val="C00000"/>
              </a:solidFill>
              <a:latin typeface="Raleway" pitchFamily="2" charset="77"/>
            </a:endParaRPr>
          </a:p>
        </p:txBody>
      </p:sp>
      <p:grpSp>
        <p:nvGrpSpPr>
          <p:cNvPr id="187" name="Google Shape;187;p10"/>
          <p:cNvGrpSpPr/>
          <p:nvPr/>
        </p:nvGrpSpPr>
        <p:grpSpPr>
          <a:xfrm>
            <a:off x="625929" y="3535088"/>
            <a:ext cx="3379367" cy="2441169"/>
            <a:chOff x="625929" y="3535088"/>
            <a:chExt cx="3379367" cy="2441169"/>
          </a:xfrm>
        </p:grpSpPr>
        <p:sp>
          <p:nvSpPr>
            <p:cNvPr id="188" name="Google Shape;188;p10"/>
            <p:cNvSpPr/>
            <p:nvPr/>
          </p:nvSpPr>
          <p:spPr>
            <a:xfrm>
              <a:off x="625929" y="3805088"/>
              <a:ext cx="3379367" cy="2171169"/>
            </a:xfrm>
            <a:custGeom>
              <a:avLst/>
              <a:gdLst/>
              <a:ahLst/>
              <a:cxnLst/>
              <a:rect l="l" t="t" r="r" b="b"/>
              <a:pathLst>
                <a:path w="3379367" h="2027620" extrusionOk="0">
                  <a:moveTo>
                    <a:pt x="0" y="0"/>
                  </a:moveTo>
                  <a:lnTo>
                    <a:pt x="3379367" y="0"/>
                  </a:lnTo>
                  <a:lnTo>
                    <a:pt x="3379367" y="2027620"/>
                  </a:lnTo>
                  <a:lnTo>
                    <a:pt x="0" y="2027620"/>
                  </a:lnTo>
                  <a:lnTo>
                    <a:pt x="0" y="0"/>
                  </a:lnTo>
                  <a:close/>
                </a:path>
              </a:pathLst>
            </a:custGeom>
            <a:solidFill>
              <a:schemeClr val="lt1"/>
            </a:solidFill>
            <a:ln>
              <a:noFill/>
            </a:ln>
          </p:spPr>
          <p:txBody>
            <a:bodyPr spcFirstLastPara="1" wrap="square" lIns="360000" tIns="450000" rIns="360000" bIns="360000" anchor="t" anchorCtr="0">
              <a:noAutofit/>
            </a:bodyPr>
            <a:lstStyle/>
            <a:p>
              <a:pPr marL="0" marR="0" lvl="1" indent="0" algn="l" rtl="0">
                <a:lnSpc>
                  <a:spcPct val="90000"/>
                </a:lnSpc>
                <a:spcBef>
                  <a:spcPts val="0"/>
                </a:spcBef>
                <a:spcAft>
                  <a:spcPts val="0"/>
                </a:spcAft>
                <a:buClr>
                  <a:srgbClr val="000000"/>
                </a:buClr>
                <a:buSzPts val="1200"/>
                <a:buFont typeface="Raleway"/>
                <a:buNone/>
              </a:pPr>
              <a:r>
                <a:rPr lang="en-GB" sz="1400" b="0" i="0" u="none" strike="noStrike" cap="none" dirty="0">
                  <a:solidFill>
                    <a:srgbClr val="000000"/>
                  </a:solidFill>
                  <a:latin typeface="Raleway"/>
                  <a:ea typeface="Raleway"/>
                  <a:cs typeface="Raleway"/>
                  <a:sym typeface="Raleway"/>
                </a:rPr>
                <a:t>We demonstrate a </a:t>
              </a:r>
              <a:r>
                <a:rPr lang="en-GB" sz="1400" b="1" i="0" u="none" strike="noStrike" cap="none" dirty="0">
                  <a:solidFill>
                    <a:srgbClr val="000000"/>
                  </a:solidFill>
                  <a:latin typeface="Raleway"/>
                  <a:ea typeface="Raleway"/>
                  <a:cs typeface="Raleway"/>
                  <a:sym typeface="Raleway"/>
                </a:rPr>
                <a:t>90% reduction </a:t>
              </a:r>
              <a:r>
                <a:rPr lang="en-GB" sz="1400" b="0" i="0" u="none" strike="noStrike" cap="none" dirty="0">
                  <a:solidFill>
                    <a:srgbClr val="000000"/>
                  </a:solidFill>
                  <a:latin typeface="Raleway"/>
                  <a:ea typeface="Raleway"/>
                  <a:cs typeface="Raleway"/>
                  <a:sym typeface="Raleway"/>
                </a:rPr>
                <a:t>in the number of patients with unallocated follow up since the pandemic period </a:t>
              </a:r>
              <a:r>
                <a:rPr lang="en-GB" sz="1400" b="1" i="0" u="none" strike="noStrike" cap="none" dirty="0">
                  <a:solidFill>
                    <a:srgbClr val="000000"/>
                  </a:solidFill>
                  <a:latin typeface="Raleway"/>
                  <a:ea typeface="Raleway"/>
                  <a:cs typeface="Raleway"/>
                  <a:sym typeface="Raleway"/>
                </a:rPr>
                <a:t>within 12 months</a:t>
              </a:r>
            </a:p>
          </p:txBody>
        </p:sp>
        <p:sp>
          <p:nvSpPr>
            <p:cNvPr id="189" name="Google Shape;189;p10"/>
            <p:cNvSpPr/>
            <p:nvPr/>
          </p:nvSpPr>
          <p:spPr>
            <a:xfrm>
              <a:off x="2045612" y="3535088"/>
              <a:ext cx="540000" cy="540000"/>
            </a:xfrm>
            <a:prstGeom prst="ellipse">
              <a:avLst/>
            </a:prstGeom>
            <a:solidFill>
              <a:srgbClr val="C00000"/>
            </a:solidFill>
            <a:ln w="381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Raleway"/>
                <a:buNone/>
              </a:pPr>
              <a:r>
                <a:rPr lang="en-GB" sz="1800" b="1" i="0" u="none" strike="noStrike" cap="none">
                  <a:solidFill>
                    <a:srgbClr val="FFFFFF"/>
                  </a:solidFill>
                  <a:latin typeface="Raleway"/>
                  <a:ea typeface="Raleway"/>
                  <a:cs typeface="Raleway"/>
                  <a:sym typeface="Raleway"/>
                </a:rPr>
                <a:t>1</a:t>
              </a:r>
              <a:endParaRPr sz="1800" b="0" i="0" u="none" strike="noStrike" cap="none">
                <a:solidFill>
                  <a:srgbClr val="FFFFFF"/>
                </a:solidFill>
                <a:latin typeface="Calibri"/>
                <a:ea typeface="Calibri"/>
                <a:cs typeface="Calibri"/>
                <a:sym typeface="Calibri"/>
              </a:endParaRPr>
            </a:p>
          </p:txBody>
        </p:sp>
      </p:grpSp>
      <p:grpSp>
        <p:nvGrpSpPr>
          <p:cNvPr id="190" name="Google Shape;190;p10"/>
          <p:cNvGrpSpPr/>
          <p:nvPr/>
        </p:nvGrpSpPr>
        <p:grpSpPr>
          <a:xfrm>
            <a:off x="4343233" y="3535088"/>
            <a:ext cx="3379367" cy="2477156"/>
            <a:chOff x="4343233" y="3535088"/>
            <a:chExt cx="3379367" cy="2477156"/>
          </a:xfrm>
        </p:grpSpPr>
        <p:sp>
          <p:nvSpPr>
            <p:cNvPr id="191" name="Google Shape;191;p10"/>
            <p:cNvSpPr/>
            <p:nvPr/>
          </p:nvSpPr>
          <p:spPr>
            <a:xfrm>
              <a:off x="4343233" y="3805088"/>
              <a:ext cx="3379367" cy="2207156"/>
            </a:xfrm>
            <a:custGeom>
              <a:avLst/>
              <a:gdLst/>
              <a:ahLst/>
              <a:cxnLst/>
              <a:rect l="l" t="t" r="r" b="b"/>
              <a:pathLst>
                <a:path w="3379367" h="2027620" extrusionOk="0">
                  <a:moveTo>
                    <a:pt x="0" y="0"/>
                  </a:moveTo>
                  <a:lnTo>
                    <a:pt x="3379367" y="0"/>
                  </a:lnTo>
                  <a:lnTo>
                    <a:pt x="3379367" y="2027620"/>
                  </a:lnTo>
                  <a:lnTo>
                    <a:pt x="0" y="2027620"/>
                  </a:lnTo>
                  <a:lnTo>
                    <a:pt x="0" y="0"/>
                  </a:lnTo>
                  <a:close/>
                </a:path>
              </a:pathLst>
            </a:custGeom>
            <a:solidFill>
              <a:schemeClr val="lt1"/>
            </a:solidFill>
            <a:ln>
              <a:noFill/>
            </a:ln>
          </p:spPr>
          <p:txBody>
            <a:bodyPr spcFirstLastPara="1" wrap="square" lIns="360000" tIns="450000" rIns="360000" bIns="360000" anchor="t" anchorCtr="0">
              <a:noAutofit/>
            </a:bodyPr>
            <a:lstStyle/>
            <a:p>
              <a:pPr marL="0" marR="0" lvl="1" indent="0" algn="l" rtl="0">
                <a:lnSpc>
                  <a:spcPct val="90000"/>
                </a:lnSpc>
                <a:spcBef>
                  <a:spcPts val="0"/>
                </a:spcBef>
                <a:spcAft>
                  <a:spcPts val="0"/>
                </a:spcAft>
                <a:buClr>
                  <a:srgbClr val="000000"/>
                </a:buClr>
                <a:buSzPts val="1200"/>
                <a:buFont typeface="Raleway"/>
                <a:buNone/>
              </a:pPr>
              <a:r>
                <a:rPr lang="en-GB" sz="1400" b="0" i="0" u="none" strike="noStrike" cap="none" dirty="0">
                  <a:solidFill>
                    <a:srgbClr val="000000"/>
                  </a:solidFill>
                  <a:latin typeface="Raleway"/>
                  <a:ea typeface="Raleway"/>
                  <a:cs typeface="Raleway"/>
                  <a:sym typeface="Raleway"/>
                </a:rPr>
                <a:t>Remote management made a sizeable contribution, meaning some of this reduction was achieved </a:t>
              </a:r>
              <a:r>
                <a:rPr lang="en-GB" sz="1400" b="1" i="0" u="none" strike="noStrike" cap="none" dirty="0">
                  <a:solidFill>
                    <a:srgbClr val="000000"/>
                  </a:solidFill>
                  <a:latin typeface="Raleway"/>
                  <a:ea typeface="Raleway"/>
                  <a:cs typeface="Raleway"/>
                  <a:sym typeface="Raleway"/>
                </a:rPr>
                <a:t>without clinician-patient encounters; </a:t>
              </a:r>
              <a:r>
                <a:rPr lang="en-GB" sz="1400" i="0" u="none" strike="noStrike" cap="none" dirty="0">
                  <a:solidFill>
                    <a:srgbClr val="000000"/>
                  </a:solidFill>
                  <a:latin typeface="Raleway"/>
                  <a:ea typeface="Raleway"/>
                  <a:cs typeface="Raleway"/>
                  <a:sym typeface="Raleway"/>
                </a:rPr>
                <a:t>these results </a:t>
              </a:r>
              <a:r>
                <a:rPr lang="en-GB" sz="1400" b="1" i="0" u="none" strike="noStrike" cap="none" dirty="0">
                  <a:solidFill>
                    <a:srgbClr val="000000"/>
                  </a:solidFill>
                  <a:latin typeface="Raleway"/>
                  <a:ea typeface="Raleway"/>
                  <a:cs typeface="Raleway"/>
                  <a:sym typeface="Raleway"/>
                </a:rPr>
                <a:t>underestimate the effect </a:t>
              </a:r>
              <a:r>
                <a:rPr lang="en-GB" sz="1400" i="0" u="none" strike="noStrike" cap="none" dirty="0">
                  <a:solidFill>
                    <a:srgbClr val="000000"/>
                  </a:solidFill>
                  <a:latin typeface="Raleway"/>
                  <a:ea typeface="Raleway"/>
                  <a:cs typeface="Raleway"/>
                  <a:sym typeface="Raleway"/>
                </a:rPr>
                <a:t>of RMFs due to this dataset being incomplete</a:t>
              </a:r>
            </a:p>
            <a:p>
              <a:pPr marL="0" marR="0" lvl="1" indent="0" algn="l" rtl="0">
                <a:lnSpc>
                  <a:spcPct val="90000"/>
                </a:lnSpc>
                <a:spcBef>
                  <a:spcPts val="0"/>
                </a:spcBef>
                <a:spcAft>
                  <a:spcPts val="0"/>
                </a:spcAft>
                <a:buClr>
                  <a:srgbClr val="000000"/>
                </a:buClr>
                <a:buSzPts val="1200"/>
                <a:buFont typeface="Raleway"/>
                <a:buNone/>
              </a:pPr>
              <a:endParaRPr lang="en-GB" sz="1400" b="0" i="0" u="none" strike="noStrike" cap="none" dirty="0">
                <a:solidFill>
                  <a:srgbClr val="000000"/>
                </a:solidFill>
                <a:latin typeface="Raleway"/>
                <a:ea typeface="Raleway"/>
                <a:cs typeface="Raleway"/>
                <a:sym typeface="Raleway"/>
              </a:endParaRPr>
            </a:p>
          </p:txBody>
        </p:sp>
        <p:sp>
          <p:nvSpPr>
            <p:cNvPr id="192" name="Google Shape;192;p10"/>
            <p:cNvSpPr/>
            <p:nvPr/>
          </p:nvSpPr>
          <p:spPr>
            <a:xfrm>
              <a:off x="5762916" y="3535088"/>
              <a:ext cx="540000" cy="540000"/>
            </a:xfrm>
            <a:prstGeom prst="ellipse">
              <a:avLst/>
            </a:prstGeom>
            <a:solidFill>
              <a:srgbClr val="C00000"/>
            </a:solidFill>
            <a:ln w="381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Raleway"/>
                <a:buNone/>
              </a:pPr>
              <a:r>
                <a:rPr lang="en-GB" sz="1800" b="1" i="0" u="none" strike="noStrike" cap="none" dirty="0">
                  <a:solidFill>
                    <a:srgbClr val="FFFFFF"/>
                  </a:solidFill>
                  <a:latin typeface="Raleway"/>
                  <a:ea typeface="Raleway"/>
                  <a:cs typeface="Raleway"/>
                  <a:sym typeface="Raleway"/>
                </a:rPr>
                <a:t>2</a:t>
              </a:r>
              <a:endParaRPr sz="1800" b="0" i="0" u="none" strike="noStrike" cap="none" dirty="0">
                <a:solidFill>
                  <a:srgbClr val="FFFFFF"/>
                </a:solidFill>
                <a:latin typeface="Calibri"/>
                <a:ea typeface="Calibri"/>
                <a:cs typeface="Calibri"/>
                <a:sym typeface="Calibri"/>
              </a:endParaRPr>
            </a:p>
          </p:txBody>
        </p:sp>
      </p:grpSp>
      <p:grpSp>
        <p:nvGrpSpPr>
          <p:cNvPr id="193" name="Google Shape;193;p10"/>
          <p:cNvGrpSpPr/>
          <p:nvPr/>
        </p:nvGrpSpPr>
        <p:grpSpPr>
          <a:xfrm>
            <a:off x="8060538" y="3535088"/>
            <a:ext cx="3379367" cy="2477156"/>
            <a:chOff x="8060538" y="3535088"/>
            <a:chExt cx="3379367" cy="2477156"/>
          </a:xfrm>
        </p:grpSpPr>
        <p:sp>
          <p:nvSpPr>
            <p:cNvPr id="194" name="Google Shape;194;p10"/>
            <p:cNvSpPr/>
            <p:nvPr/>
          </p:nvSpPr>
          <p:spPr>
            <a:xfrm>
              <a:off x="8060538" y="3805088"/>
              <a:ext cx="3379367" cy="2207156"/>
            </a:xfrm>
            <a:custGeom>
              <a:avLst/>
              <a:gdLst/>
              <a:ahLst/>
              <a:cxnLst/>
              <a:rect l="l" t="t" r="r" b="b"/>
              <a:pathLst>
                <a:path w="3379367" h="2027620" extrusionOk="0">
                  <a:moveTo>
                    <a:pt x="0" y="0"/>
                  </a:moveTo>
                  <a:lnTo>
                    <a:pt x="3379367" y="0"/>
                  </a:lnTo>
                  <a:lnTo>
                    <a:pt x="3379367" y="2027620"/>
                  </a:lnTo>
                  <a:lnTo>
                    <a:pt x="0" y="2027620"/>
                  </a:lnTo>
                  <a:lnTo>
                    <a:pt x="0" y="0"/>
                  </a:lnTo>
                  <a:close/>
                </a:path>
              </a:pathLst>
            </a:custGeom>
            <a:solidFill>
              <a:schemeClr val="lt1"/>
            </a:solidFill>
            <a:ln>
              <a:noFill/>
            </a:ln>
          </p:spPr>
          <p:txBody>
            <a:bodyPr spcFirstLastPara="1" wrap="square" lIns="360000" tIns="450000" rIns="360000" bIns="360000" anchor="t" anchorCtr="0">
              <a:noAutofit/>
            </a:bodyPr>
            <a:lstStyle/>
            <a:p>
              <a:pPr marL="0" marR="0" lvl="1" indent="0" algn="l" rtl="0">
                <a:lnSpc>
                  <a:spcPct val="90000"/>
                </a:lnSpc>
                <a:spcBef>
                  <a:spcPts val="0"/>
                </a:spcBef>
                <a:spcAft>
                  <a:spcPts val="0"/>
                </a:spcAft>
                <a:buClr>
                  <a:srgbClr val="000000"/>
                </a:buClr>
                <a:buSzPts val="1200"/>
                <a:buFont typeface="Raleway"/>
                <a:buNone/>
              </a:pPr>
              <a:r>
                <a:rPr lang="en-GB" sz="1400" b="0" i="0" u="none" strike="noStrike" cap="none" dirty="0">
                  <a:solidFill>
                    <a:srgbClr val="000000"/>
                  </a:solidFill>
                  <a:latin typeface="Raleway"/>
                  <a:ea typeface="Raleway"/>
                  <a:cs typeface="Raleway"/>
                  <a:sym typeface="Raleway"/>
                </a:rPr>
                <a:t>We show robust integration of our RMFs into outpatient services, providing </a:t>
              </a:r>
              <a:r>
                <a:rPr lang="en-GB" sz="1400" b="1" i="0" u="none" strike="noStrike" cap="none" dirty="0">
                  <a:solidFill>
                    <a:srgbClr val="000000"/>
                  </a:solidFill>
                  <a:latin typeface="Raleway"/>
                  <a:ea typeface="Raleway"/>
                  <a:cs typeface="Raleway"/>
                  <a:sym typeface="Raleway"/>
                </a:rPr>
                <a:t>evidence for remote management as a useful tool in outpatient care </a:t>
              </a:r>
              <a:r>
                <a:rPr lang="en-GB" sz="1400" b="0" i="0" u="none" strike="noStrike" cap="none" dirty="0">
                  <a:solidFill>
                    <a:srgbClr val="000000"/>
                  </a:solidFill>
                  <a:latin typeface="Raleway"/>
                  <a:ea typeface="Raleway"/>
                  <a:cs typeface="Raleway"/>
                  <a:sym typeface="Raleway"/>
                </a:rPr>
                <a:t>e.g. </a:t>
              </a:r>
              <a:r>
                <a:rPr lang="en-GB" sz="1400" dirty="0">
                  <a:solidFill>
                    <a:srgbClr val="000000"/>
                  </a:solidFill>
                  <a:latin typeface="Raleway"/>
                  <a:ea typeface="Raleway"/>
                  <a:cs typeface="Raleway"/>
                  <a:sym typeface="Raleway"/>
                </a:rPr>
                <a:t>in </a:t>
              </a:r>
              <a:r>
                <a:rPr lang="en-GB" sz="1400" b="0" i="0" u="none" strike="noStrike" cap="none" dirty="0">
                  <a:solidFill>
                    <a:srgbClr val="000000"/>
                  </a:solidFill>
                  <a:latin typeface="Raleway"/>
                  <a:ea typeface="Raleway"/>
                  <a:cs typeface="Raleway"/>
                  <a:sym typeface="Raleway"/>
                </a:rPr>
                <a:t>areas such as patient-</a:t>
              </a:r>
              <a:r>
                <a:rPr lang="en-GB" sz="1400" dirty="0">
                  <a:solidFill>
                    <a:srgbClr val="000000"/>
                  </a:solidFill>
                  <a:latin typeface="Raleway"/>
                  <a:ea typeface="Raleway"/>
                  <a:cs typeface="Raleway"/>
                  <a:sym typeface="Raleway"/>
                </a:rPr>
                <a:t>i</a:t>
              </a:r>
              <a:r>
                <a:rPr lang="en-GB" sz="1400" b="0" i="0" u="none" strike="noStrike" cap="none" dirty="0">
                  <a:solidFill>
                    <a:srgbClr val="000000"/>
                  </a:solidFill>
                  <a:latin typeface="Raleway"/>
                  <a:ea typeface="Raleway"/>
                  <a:cs typeface="Raleway"/>
                  <a:sym typeface="Raleway"/>
                </a:rPr>
                <a:t>nitiated follow-up pathways. </a:t>
              </a:r>
            </a:p>
            <a:p>
              <a:pPr marL="0" marR="0" lvl="0" indent="0" algn="l" rtl="0">
                <a:lnSpc>
                  <a:spcPct val="90000"/>
                </a:lnSpc>
                <a:spcBef>
                  <a:spcPts val="0"/>
                </a:spcBef>
                <a:spcAft>
                  <a:spcPts val="0"/>
                </a:spcAft>
                <a:buClr>
                  <a:srgbClr val="000000"/>
                </a:buClr>
                <a:buSzPts val="1200"/>
                <a:buFont typeface="Raleway"/>
                <a:buNone/>
              </a:pPr>
              <a:endParaRPr dirty="0"/>
            </a:p>
          </p:txBody>
        </p:sp>
        <p:sp>
          <p:nvSpPr>
            <p:cNvPr id="195" name="Google Shape;195;p10"/>
            <p:cNvSpPr/>
            <p:nvPr/>
          </p:nvSpPr>
          <p:spPr>
            <a:xfrm>
              <a:off x="9480221" y="3535088"/>
              <a:ext cx="540000" cy="540000"/>
            </a:xfrm>
            <a:prstGeom prst="ellipse">
              <a:avLst/>
            </a:prstGeom>
            <a:solidFill>
              <a:srgbClr val="C00000"/>
            </a:solidFill>
            <a:ln w="381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Raleway"/>
                <a:buNone/>
              </a:pPr>
              <a:r>
                <a:rPr lang="en-GB" sz="1800" b="1" i="0" u="none" strike="noStrike" cap="none" dirty="0">
                  <a:solidFill>
                    <a:srgbClr val="FFFFFF"/>
                  </a:solidFill>
                  <a:latin typeface="Raleway"/>
                  <a:ea typeface="Raleway"/>
                  <a:cs typeface="Raleway"/>
                  <a:sym typeface="Raleway"/>
                </a:rPr>
                <a:t>3</a:t>
              </a:r>
              <a:endParaRPr sz="1800" b="0" i="0" u="none" strike="noStrike" cap="none" dirty="0">
                <a:solidFill>
                  <a:srgbClr val="FFFFFF"/>
                </a:solidFill>
                <a:latin typeface="Calibri"/>
                <a:ea typeface="Calibri"/>
                <a:cs typeface="Calibri"/>
                <a:sym typeface="Calibri"/>
              </a:endParaRPr>
            </a:p>
          </p:txBody>
        </p:sp>
      </p:grpSp>
      <p:sp>
        <p:nvSpPr>
          <p:cNvPr id="2" name="Google Shape;154;p8">
            <a:extLst>
              <a:ext uri="{FF2B5EF4-FFF2-40B4-BE49-F238E27FC236}">
                <a16:creationId xmlns:a16="http://schemas.microsoft.com/office/drawing/2014/main" id="{13E0433B-5025-70AD-C269-FF6A21E804EA}"/>
              </a:ext>
            </a:extLst>
          </p:cNvPr>
          <p:cNvSpPr txBox="1"/>
          <p:nvPr/>
        </p:nvSpPr>
        <p:spPr>
          <a:xfrm>
            <a:off x="0" y="719999"/>
            <a:ext cx="12192000" cy="450000"/>
          </a:xfrm>
          <a:prstGeom prst="rect">
            <a:avLst/>
          </a:prstGeom>
          <a:solidFill>
            <a:srgbClr val="F2F2F2"/>
          </a:solidFill>
          <a:ln>
            <a:noFill/>
          </a:ln>
        </p:spPr>
        <p:txBody>
          <a:bodyPr spcFirstLastPara="1" wrap="square" lIns="270000" tIns="45700" rIns="270000" bIns="45700" anchor="ctr" anchorCtr="0">
            <a:noAutofit/>
          </a:bodyPr>
          <a:lstStyle/>
          <a:p>
            <a:pPr algn="ctr"/>
            <a:r>
              <a:rPr lang="en-US" sz="800" b="1" dirty="0">
                <a:solidFill>
                  <a:srgbClr val="2F5597"/>
                </a:solidFill>
              </a:rPr>
              <a:t>Dominik Kurzeja</a:t>
            </a:r>
            <a:r>
              <a:rPr lang="en-US" sz="800" b="1" baseline="30000" dirty="0">
                <a:solidFill>
                  <a:srgbClr val="2F5597"/>
                </a:solidFill>
              </a:rPr>
              <a:t>1</a:t>
            </a:r>
            <a:r>
              <a:rPr lang="en-US" sz="800" b="1" dirty="0">
                <a:solidFill>
                  <a:srgbClr val="2F5597"/>
                </a:solidFill>
              </a:rPr>
              <a:t>, Anushka Soni</a:t>
            </a:r>
            <a:r>
              <a:rPr lang="en-US" sz="800" b="1" baseline="30000" dirty="0">
                <a:solidFill>
                  <a:srgbClr val="2F5597"/>
                </a:solidFill>
              </a:rPr>
              <a:t>2</a:t>
            </a:r>
            <a:r>
              <a:rPr lang="en-US" sz="800" b="1" dirty="0">
                <a:solidFill>
                  <a:srgbClr val="2F5597"/>
                </a:solidFill>
              </a:rPr>
              <a:t>, John Jackman</a:t>
            </a:r>
            <a:r>
              <a:rPr lang="en-US" sz="800" b="1" baseline="30000" dirty="0">
                <a:solidFill>
                  <a:srgbClr val="2F5597"/>
                </a:solidFill>
              </a:rPr>
              <a:t>2</a:t>
            </a:r>
            <a:r>
              <a:rPr lang="en-US" sz="800" b="1" dirty="0">
                <a:solidFill>
                  <a:srgbClr val="2F5597"/>
                </a:solidFill>
              </a:rPr>
              <a:t>, Joel David</a:t>
            </a:r>
            <a:r>
              <a:rPr lang="en-US" sz="800" b="1" baseline="30000" dirty="0">
                <a:solidFill>
                  <a:srgbClr val="2F5597"/>
                </a:solidFill>
              </a:rPr>
              <a:t>2</a:t>
            </a:r>
            <a:r>
              <a:rPr lang="en-US" sz="800" b="1" dirty="0">
                <a:solidFill>
                  <a:srgbClr val="2F5597"/>
                </a:solidFill>
              </a:rPr>
              <a:t>, </a:t>
            </a:r>
            <a:r>
              <a:rPr lang="en-US" sz="800" b="1" dirty="0" err="1">
                <a:solidFill>
                  <a:srgbClr val="2F5597"/>
                </a:solidFill>
              </a:rPr>
              <a:t>Raashid</a:t>
            </a:r>
            <a:r>
              <a:rPr lang="en-US" sz="800" b="1" dirty="0">
                <a:solidFill>
                  <a:srgbClr val="2F5597"/>
                </a:solidFill>
              </a:rPr>
              <a:t> Luqmani</a:t>
            </a:r>
            <a:r>
              <a:rPr lang="en-US" sz="800" b="1" baseline="30000" dirty="0">
                <a:solidFill>
                  <a:srgbClr val="2F5597"/>
                </a:solidFill>
              </a:rPr>
              <a:t>2</a:t>
            </a:r>
            <a:endParaRPr lang="en-US" sz="800" b="1" dirty="0">
              <a:solidFill>
                <a:srgbClr val="2F5597"/>
              </a:solidFill>
            </a:endParaRPr>
          </a:p>
          <a:p>
            <a:pPr algn="ctr"/>
            <a:r>
              <a:rPr lang="en-US" sz="800" baseline="30000" dirty="0">
                <a:solidFill>
                  <a:srgbClr val="2F5597"/>
                </a:solidFill>
              </a:rPr>
              <a:t>1</a:t>
            </a:r>
            <a:r>
              <a:rPr lang="en-US" sz="800" dirty="0">
                <a:solidFill>
                  <a:srgbClr val="2F5597"/>
                </a:solidFill>
              </a:rPr>
              <a:t>Internal Medicine, Oxford University Hospitals, Oxford, UNITED KINGDOM, </a:t>
            </a:r>
            <a:r>
              <a:rPr lang="en-US" sz="800" baseline="30000" dirty="0">
                <a:solidFill>
                  <a:srgbClr val="2F5597"/>
                </a:solidFill>
              </a:rPr>
              <a:t>2</a:t>
            </a:r>
            <a:r>
              <a:rPr lang="en-US" sz="800" dirty="0">
                <a:solidFill>
                  <a:srgbClr val="2F5597"/>
                </a:solidFill>
              </a:rPr>
              <a:t>Rheumatology, Nuffield Orthopaedic Centre, Oxford, UNITED KINGDOM</a:t>
            </a:r>
          </a:p>
        </p:txBody>
      </p:sp>
      <p:sp>
        <p:nvSpPr>
          <p:cNvPr id="3" name="Google Shape;160;p8">
            <a:extLst>
              <a:ext uri="{FF2B5EF4-FFF2-40B4-BE49-F238E27FC236}">
                <a16:creationId xmlns:a16="http://schemas.microsoft.com/office/drawing/2014/main" id="{B0A06E00-A2BC-7721-585C-6ED6E5BA5157}"/>
              </a:ext>
            </a:extLst>
          </p:cNvPr>
          <p:cNvSpPr txBox="1"/>
          <p:nvPr/>
        </p:nvSpPr>
        <p:spPr>
          <a:xfrm>
            <a:off x="0" y="-1"/>
            <a:ext cx="12192000" cy="720000"/>
          </a:xfrm>
          <a:prstGeom prst="rect">
            <a:avLst/>
          </a:prstGeom>
          <a:solidFill>
            <a:schemeClr val="accent1">
              <a:lumMod val="75000"/>
            </a:schemeClr>
          </a:solidFill>
          <a:ln>
            <a:noFill/>
          </a:ln>
        </p:spPr>
        <p:txBody>
          <a:bodyPr spcFirstLastPara="1" wrap="square" lIns="270000" tIns="45700" rIns="270000" bIns="45700" anchor="ctr" anchorCtr="0">
            <a:noAutofit/>
          </a:bodyPr>
          <a:lstStyle/>
          <a:p>
            <a:pPr algn="ctr">
              <a:buClr>
                <a:srgbClr val="FFFFFF"/>
              </a:buClr>
              <a:buSzPts val="1600"/>
            </a:pPr>
            <a:endParaRPr lang="en-US" sz="1600" b="1" dirty="0">
              <a:solidFill>
                <a:schemeClr val="bg1"/>
              </a:solidFill>
              <a:latin typeface="Raleway" pitchFamily="2" charset="77"/>
            </a:endParaRPr>
          </a:p>
          <a:p>
            <a:pPr algn="ctr">
              <a:buClr>
                <a:srgbClr val="FFFFFF"/>
              </a:buClr>
              <a:buSzPts val="1600"/>
            </a:pPr>
            <a:r>
              <a:rPr lang="en-US" sz="1600" b="1" dirty="0">
                <a:solidFill>
                  <a:schemeClr val="bg1"/>
                </a:solidFill>
                <a:latin typeface="Raleway" pitchFamily="2" charset="77"/>
              </a:rPr>
              <a:t>Using novel remote electronic monitoring to measure and manage the </a:t>
            </a:r>
          </a:p>
          <a:p>
            <a:pPr algn="ctr">
              <a:buClr>
                <a:srgbClr val="FFFFFF"/>
              </a:buClr>
              <a:buSzPts val="1600"/>
            </a:pPr>
            <a:r>
              <a:rPr lang="en-US" sz="1600" b="1" dirty="0">
                <a:solidFill>
                  <a:schemeClr val="bg1"/>
                </a:solidFill>
                <a:latin typeface="Raleway" pitchFamily="2" charset="77"/>
              </a:rPr>
              <a:t>Rheumatology Clinic backlog generated by COVID-19</a:t>
            </a:r>
          </a:p>
          <a:p>
            <a:pPr marL="0" marR="0" lvl="0" indent="0" algn="ctr" rtl="0">
              <a:lnSpc>
                <a:spcPct val="100000"/>
              </a:lnSpc>
              <a:spcBef>
                <a:spcPts val="0"/>
              </a:spcBef>
              <a:spcAft>
                <a:spcPts val="0"/>
              </a:spcAft>
              <a:buClr>
                <a:srgbClr val="FFFFFF"/>
              </a:buClr>
              <a:buSzPts val="1600"/>
              <a:buFont typeface="Raleway"/>
              <a:buNone/>
            </a:pPr>
            <a:r>
              <a:rPr lang="en-GB" sz="1600" b="0" i="0" u="none" strike="noStrike" cap="none" dirty="0">
                <a:solidFill>
                  <a:srgbClr val="FFFFFF"/>
                </a:solidFill>
                <a:latin typeface="Raleway"/>
                <a:ea typeface="Raleway"/>
                <a:cs typeface="Raleway"/>
                <a:sym typeface="Raleway"/>
              </a:rPr>
              <a:t>.</a:t>
            </a:r>
            <a:endParaRPr lang="en-GB" dirty="0"/>
          </a:p>
        </p:txBody>
      </p:sp>
      <p:pic>
        <p:nvPicPr>
          <p:cNvPr id="4" name="Content Placeholder 7">
            <a:extLst>
              <a:ext uri="{FF2B5EF4-FFF2-40B4-BE49-F238E27FC236}">
                <a16:creationId xmlns:a16="http://schemas.microsoft.com/office/drawing/2014/main" id="{1E2C1FD0-CD1F-B87C-9424-2003C41A06F3}"/>
              </a:ext>
            </a:extLst>
          </p:cNvPr>
          <p:cNvPicPr>
            <a:picLocks noChangeAspect="1"/>
          </p:cNvPicPr>
          <p:nvPr/>
        </p:nvPicPr>
        <p:blipFill>
          <a:blip r:embed="rId3"/>
          <a:stretch>
            <a:fillRect/>
          </a:stretch>
        </p:blipFill>
        <p:spPr>
          <a:xfrm>
            <a:off x="11439905" y="6128902"/>
            <a:ext cx="686150" cy="686150"/>
          </a:xfrm>
          <a:prstGeom prst="rect">
            <a:avLst/>
          </a:prstGeom>
          <a:solidFill>
            <a:srgbClr val="2F5597"/>
          </a:solid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7"/>
                                        </p:tgtEl>
                                        <p:attrNameLst>
                                          <p:attrName>style.visibility</p:attrName>
                                        </p:attrNameLst>
                                      </p:cBhvr>
                                      <p:to>
                                        <p:strVal val="visible"/>
                                      </p:to>
                                    </p:set>
                                    <p:animEffect transition="in" filter="fade">
                                      <p:cBhvr>
                                        <p:cTn id="11" dur="500"/>
                                        <p:tgtEl>
                                          <p:spTgt spid="18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0"/>
                                        </p:tgtEl>
                                        <p:attrNameLst>
                                          <p:attrName>style.visibility</p:attrName>
                                        </p:attrNameLst>
                                      </p:cBhvr>
                                      <p:to>
                                        <p:strVal val="visible"/>
                                      </p:to>
                                    </p:set>
                                    <p:animEffect transition="in" filter="fade">
                                      <p:cBhvr>
                                        <p:cTn id="16" dur="500"/>
                                        <p:tgtEl>
                                          <p:spTgt spid="19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3"/>
                                        </p:tgtEl>
                                        <p:attrNameLst>
                                          <p:attrName>style.visibility</p:attrName>
                                        </p:attrNameLst>
                                      </p:cBhvr>
                                      <p:to>
                                        <p:strVal val="visible"/>
                                      </p:to>
                                    </p:set>
                                    <p:animEffect transition="in" filter="fade">
                                      <p:cBhvr>
                                        <p:cTn id="21" dur="5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C432B-C108-B970-F795-31DD6131F739}"/>
              </a:ext>
            </a:extLst>
          </p:cNvPr>
          <p:cNvSpPr>
            <a:spLocks noGrp="1"/>
          </p:cNvSpPr>
          <p:nvPr>
            <p:ph type="title"/>
          </p:nvPr>
        </p:nvSpPr>
        <p:spPr/>
        <p:txBody>
          <a:bodyPr/>
          <a:lstStyle/>
          <a:p>
            <a:r>
              <a:rPr lang="en-US" dirty="0"/>
              <a:t>Intro + Title</a:t>
            </a:r>
          </a:p>
        </p:txBody>
      </p:sp>
      <p:sp>
        <p:nvSpPr>
          <p:cNvPr id="3" name="Content Placeholder 2">
            <a:extLst>
              <a:ext uri="{FF2B5EF4-FFF2-40B4-BE49-F238E27FC236}">
                <a16:creationId xmlns:a16="http://schemas.microsoft.com/office/drawing/2014/main" id="{30FF0FC8-D920-F09A-EB51-94CBC9E905CD}"/>
              </a:ext>
            </a:extLst>
          </p:cNvPr>
          <p:cNvSpPr>
            <a:spLocks noGrp="1"/>
          </p:cNvSpPr>
          <p:nvPr>
            <p:ph idx="1"/>
          </p:nvPr>
        </p:nvSpPr>
        <p:spPr/>
        <p:txBody>
          <a:bodyPr>
            <a:normAutofit fontScale="62500" lnSpcReduction="20000"/>
          </a:bodyPr>
          <a:lstStyle/>
          <a:p>
            <a:r>
              <a:rPr lang="en-US" dirty="0"/>
              <a:t>Using novel remote electronic monitoring to measure and manage the Rheumatology Clinic backlog generated by COVID-19</a:t>
            </a:r>
          </a:p>
          <a:p>
            <a:r>
              <a:rPr lang="en-US" dirty="0"/>
              <a:t>Dominik Kurzeja1, Anushka Soni2, John Jackman2, Joel David2, </a:t>
            </a:r>
            <a:r>
              <a:rPr lang="en-US" dirty="0" err="1"/>
              <a:t>Raashid</a:t>
            </a:r>
            <a:r>
              <a:rPr lang="en-US" dirty="0"/>
              <a:t> Luqmani2, 1Internal Medicine, Oxford University Hospitals, Oxford, UNITED KINGDOM, 2Rheumatology, Nuffield Orthopaedic Centre, Oxford, UNITED KINGDOM</a:t>
            </a:r>
          </a:p>
          <a:p>
            <a:endParaRPr lang="en-US" dirty="0"/>
          </a:p>
          <a:p>
            <a:r>
              <a:rPr lang="en-GB" sz="2800" b="1" kern="0" dirty="0">
                <a:solidFill>
                  <a:srgbClr val="000000"/>
                </a:solidFill>
                <a:latin typeface="Helvetica" panose="020B0604020202020204" pitchFamily="34" charset="0"/>
                <a:cs typeface="Helvetica" panose="020B0604020202020204" pitchFamily="34" charset="0"/>
              </a:rPr>
              <a:t>Background &amp; Aims</a:t>
            </a: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During the COVID-19 pandemic we were unable to provide regular outpatient services for patients with chronic rheumatic diseases. A backlog of 6812 patients without an allocated follow-up appointment accrued by September 2021. </a:t>
            </a: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We quantified this cohort and analysed attempts to deliver care remotely using:</a:t>
            </a:r>
          </a:p>
          <a:p>
            <a:pPr marL="1088623" lvl="3"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Video</a:t>
            </a:r>
          </a:p>
          <a:p>
            <a:pPr marL="1088623" lvl="3"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Telephone</a:t>
            </a:r>
          </a:p>
          <a:p>
            <a:pPr marL="1088623" lvl="3"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Electronic remote management forms (RMFs).   </a:t>
            </a:r>
          </a:p>
          <a:p>
            <a:endParaRPr lang="en-GB" sz="2800" b="1" kern="0" dirty="0">
              <a:solidFill>
                <a:srgbClr val="000000"/>
              </a:solidFill>
              <a:latin typeface="Helvetica" panose="020B0604020202020204" pitchFamily="34" charset="0"/>
              <a:cs typeface="Helvetica" panose="020B0604020202020204" pitchFamily="34" charset="0"/>
            </a:endParaRPr>
          </a:p>
          <a:p>
            <a:endParaRPr lang="en-US" dirty="0"/>
          </a:p>
          <a:p>
            <a:pPr marL="0" indent="0">
              <a:buNone/>
            </a:pPr>
            <a:endParaRPr lang="en-US" dirty="0"/>
          </a:p>
        </p:txBody>
      </p:sp>
      <p:sp>
        <p:nvSpPr>
          <p:cNvPr id="16" name="TextBox 15">
            <a:extLst>
              <a:ext uri="{FF2B5EF4-FFF2-40B4-BE49-F238E27FC236}">
                <a16:creationId xmlns:a16="http://schemas.microsoft.com/office/drawing/2014/main" id="{7A7360C1-91EC-E556-054C-AD72E7076542}"/>
              </a:ext>
            </a:extLst>
          </p:cNvPr>
          <p:cNvSpPr txBox="1">
            <a:spLocks/>
          </p:cNvSpPr>
          <p:nvPr/>
        </p:nvSpPr>
        <p:spPr>
          <a:xfrm>
            <a:off x="708317" y="5995195"/>
            <a:ext cx="4284511" cy="1436696"/>
          </a:xfrm>
          <a:prstGeom prst="rect">
            <a:avLst/>
          </a:prstGeom>
          <a:noFill/>
        </p:spPr>
        <p:txBody>
          <a:bodyPr wrap="square" rtlCol="0" anchor="t">
            <a:normAutofit fontScale="92500"/>
          </a:bodyPr>
          <a:lstStyle/>
          <a:p>
            <a:pPr defTabSz="1751511">
              <a:lnSpc>
                <a:spcPct val="120000"/>
              </a:lnSpc>
              <a:spcAft>
                <a:spcPts val="599"/>
              </a:spcAft>
            </a:pPr>
            <a:r>
              <a:rPr lang="en-US" sz="3600" b="1" dirty="0">
                <a:solidFill>
                  <a:srgbClr val="0283AD"/>
                </a:solidFill>
                <a:latin typeface="Helvetica" panose="020B0604020202020204" pitchFamily="34" charset="0"/>
                <a:cs typeface="Helvetica" panose="020B0604020202020204" pitchFamily="34" charset="0"/>
              </a:rPr>
              <a:t>Dr. Dominik Kurzeja</a:t>
            </a:r>
          </a:p>
          <a:p>
            <a:pPr defTabSz="1751511">
              <a:lnSpc>
                <a:spcPct val="120000"/>
              </a:lnSpc>
              <a:spcAft>
                <a:spcPts val="599"/>
              </a:spcAft>
            </a:pPr>
            <a:r>
              <a:rPr lang="en-US" sz="2800" dirty="0">
                <a:solidFill>
                  <a:srgbClr val="0283AD"/>
                </a:solidFill>
                <a:latin typeface="Helvetica" panose="020B0604020202020204" pitchFamily="34" charset="0"/>
                <a:cs typeface="Helvetica" panose="020B0604020202020204" pitchFamily="34" charset="0"/>
              </a:rPr>
              <a:t>BA, BM </a:t>
            </a:r>
            <a:r>
              <a:rPr lang="en-US" sz="2800" dirty="0" err="1">
                <a:solidFill>
                  <a:srgbClr val="0283AD"/>
                </a:solidFill>
                <a:latin typeface="Helvetica" panose="020B0604020202020204" pitchFamily="34" charset="0"/>
                <a:cs typeface="Helvetica" panose="020B0604020202020204" pitchFamily="34" charset="0"/>
              </a:rPr>
              <a:t>BCh</a:t>
            </a:r>
            <a:endParaRPr lang="en-US" sz="1600" dirty="0">
              <a:solidFill>
                <a:srgbClr val="0283AD"/>
              </a:solidFill>
              <a:latin typeface="Helvetica" panose="020B0604020202020204" pitchFamily="34" charset="0"/>
              <a:cs typeface="Helvetica" panose="020B0604020202020204" pitchFamily="34" charset="0"/>
            </a:endParaRPr>
          </a:p>
        </p:txBody>
      </p:sp>
      <p:grpSp>
        <p:nvGrpSpPr>
          <p:cNvPr id="17" name="Group 16">
            <a:extLst>
              <a:ext uri="{FF2B5EF4-FFF2-40B4-BE49-F238E27FC236}">
                <a16:creationId xmlns:a16="http://schemas.microsoft.com/office/drawing/2014/main" id="{D36AD14C-A5C4-FCCD-666C-4AA922287683}"/>
              </a:ext>
            </a:extLst>
          </p:cNvPr>
          <p:cNvGrpSpPr/>
          <p:nvPr/>
        </p:nvGrpSpPr>
        <p:grpSpPr>
          <a:xfrm>
            <a:off x="5152554" y="5995195"/>
            <a:ext cx="5952725" cy="1725610"/>
            <a:chOff x="37456481" y="28459748"/>
            <a:chExt cx="2944989" cy="751847"/>
          </a:xfrm>
        </p:grpSpPr>
        <p:sp>
          <p:nvSpPr>
            <p:cNvPr id="18" name="TextBox 17">
              <a:extLst>
                <a:ext uri="{FF2B5EF4-FFF2-40B4-BE49-F238E27FC236}">
                  <a16:creationId xmlns:a16="http://schemas.microsoft.com/office/drawing/2014/main" id="{852DDC29-F6C7-C786-651E-FF85D0A32F64}"/>
                </a:ext>
              </a:extLst>
            </p:cNvPr>
            <p:cNvSpPr txBox="1"/>
            <p:nvPr/>
          </p:nvSpPr>
          <p:spPr>
            <a:xfrm>
              <a:off x="37770741" y="28459748"/>
              <a:ext cx="2630729" cy="337107"/>
            </a:xfrm>
            <a:prstGeom prst="rect">
              <a:avLst/>
            </a:prstGeom>
            <a:noFill/>
          </p:spPr>
          <p:txBody>
            <a:bodyPr wrap="square" rtlCol="0" anchor="ctr">
              <a:noAutofit/>
            </a:bodyPr>
            <a:lstStyle/>
            <a:p>
              <a:pPr defTabSz="1751511">
                <a:spcAft>
                  <a:spcPts val="848"/>
                </a:spcAft>
              </a:pPr>
              <a:r>
                <a:rPr lang="en-US" sz="2800" dirty="0">
                  <a:solidFill>
                    <a:srgbClr val="0283AD"/>
                  </a:solidFill>
                  <a:latin typeface="Helvetica" panose="020B0604020202020204" pitchFamily="34" charset="0"/>
                  <a:cs typeface="Helvetica" panose="020B0604020202020204" pitchFamily="34" charset="0"/>
                </a:rPr>
                <a:t>dominik.kurzeja@doctors.org.uk</a:t>
              </a:r>
            </a:p>
          </p:txBody>
        </p:sp>
        <p:sp>
          <p:nvSpPr>
            <p:cNvPr id="19" name="TextBox 18">
              <a:extLst>
                <a:ext uri="{FF2B5EF4-FFF2-40B4-BE49-F238E27FC236}">
                  <a16:creationId xmlns:a16="http://schemas.microsoft.com/office/drawing/2014/main" id="{9BD20E58-7CF7-5040-CF61-5993A083C74C}"/>
                </a:ext>
              </a:extLst>
            </p:cNvPr>
            <p:cNvSpPr txBox="1"/>
            <p:nvPr/>
          </p:nvSpPr>
          <p:spPr>
            <a:xfrm>
              <a:off x="37770741" y="28874488"/>
              <a:ext cx="2630729" cy="337107"/>
            </a:xfrm>
            <a:prstGeom prst="rect">
              <a:avLst/>
            </a:prstGeom>
            <a:noFill/>
          </p:spPr>
          <p:txBody>
            <a:bodyPr wrap="square" rtlCol="0" anchor="ctr">
              <a:normAutofit/>
            </a:bodyPr>
            <a:lstStyle/>
            <a:p>
              <a:pPr defTabSz="1751511">
                <a:spcAft>
                  <a:spcPts val="848"/>
                </a:spcAft>
              </a:pPr>
              <a:r>
                <a:rPr lang="en-US" sz="2800" dirty="0">
                  <a:solidFill>
                    <a:srgbClr val="0283AD"/>
                  </a:solidFill>
                  <a:latin typeface="Helvetica" panose="020B0604020202020204" pitchFamily="34" charset="0"/>
                  <a:cs typeface="Helvetica" panose="020B0604020202020204" pitchFamily="34" charset="0"/>
                </a:rPr>
                <a:t>@domashwin</a:t>
              </a:r>
            </a:p>
          </p:txBody>
        </p:sp>
        <p:pic>
          <p:nvPicPr>
            <p:cNvPr id="20" name="Graphic 19" descr="Envelope outline">
              <a:extLst>
                <a:ext uri="{FF2B5EF4-FFF2-40B4-BE49-F238E27FC236}">
                  <a16:creationId xmlns:a16="http://schemas.microsoft.com/office/drawing/2014/main" id="{1034642E-F405-97F2-C71B-16973AF087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456481" y="28507485"/>
              <a:ext cx="235532" cy="241633"/>
            </a:xfrm>
            <a:prstGeom prst="rect">
              <a:avLst/>
            </a:prstGeom>
          </p:spPr>
        </p:pic>
        <p:sp>
          <p:nvSpPr>
            <p:cNvPr id="21" name="Graphic 3">
              <a:extLst>
                <a:ext uri="{FF2B5EF4-FFF2-40B4-BE49-F238E27FC236}">
                  <a16:creationId xmlns:a16="http://schemas.microsoft.com/office/drawing/2014/main" id="{9FEC4C5D-6B2D-BCF3-112A-FA112CB91460}"/>
                </a:ext>
              </a:extLst>
            </p:cNvPr>
            <p:cNvSpPr/>
            <p:nvPr/>
          </p:nvSpPr>
          <p:spPr>
            <a:xfrm>
              <a:off x="37456779" y="28947724"/>
              <a:ext cx="234941" cy="190643"/>
            </a:xfrm>
            <a:custGeom>
              <a:avLst/>
              <a:gdLst>
                <a:gd name="connsiteX0" fmla="*/ 469046 w 470449"/>
                <a:gd name="connsiteY0" fmla="*/ 53244 h 381747"/>
                <a:gd name="connsiteX1" fmla="*/ 424987 w 470449"/>
                <a:gd name="connsiteY1" fmla="*/ 62689 h 381747"/>
                <a:gd name="connsiteX2" fmla="*/ 467904 w 470449"/>
                <a:gd name="connsiteY2" fmla="*/ 25816 h 381747"/>
                <a:gd name="connsiteX3" fmla="*/ 406552 w 470449"/>
                <a:gd name="connsiteY3" fmla="*/ 38071 h 381747"/>
                <a:gd name="connsiteX4" fmla="*/ 212800 w 470449"/>
                <a:gd name="connsiteY4" fmla="*/ 132327 h 381747"/>
                <a:gd name="connsiteX5" fmla="*/ 100011 w 470449"/>
                <a:gd name="connsiteY5" fmla="*/ 89212 h 381747"/>
                <a:gd name="connsiteX6" fmla="*/ 53757 w 470449"/>
                <a:gd name="connsiteY6" fmla="*/ 54213 h 381747"/>
                <a:gd name="connsiteX7" fmla="*/ 129713 w 470449"/>
                <a:gd name="connsiteY7" fmla="*/ 208606 h 381747"/>
                <a:gd name="connsiteX8" fmla="*/ 72587 w 470449"/>
                <a:gd name="connsiteY8" fmla="*/ 198328 h 381747"/>
                <a:gd name="connsiteX9" fmla="*/ 160454 w 470449"/>
                <a:gd name="connsiteY9" fmla="*/ 288622 h 381747"/>
                <a:gd name="connsiteX10" fmla="*/ -1403 w 470449"/>
                <a:gd name="connsiteY10" fmla="*/ 309321 h 381747"/>
                <a:gd name="connsiteX11" fmla="*/ 429905 w 470449"/>
                <a:gd name="connsiteY11" fmla="*/ 86456 h 381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449" h="381747">
                  <a:moveTo>
                    <a:pt x="469046" y="53244"/>
                  </a:moveTo>
                  <a:lnTo>
                    <a:pt x="424987" y="62689"/>
                  </a:lnTo>
                  <a:lnTo>
                    <a:pt x="467904" y="25816"/>
                  </a:lnTo>
                  <a:lnTo>
                    <a:pt x="406552" y="38071"/>
                  </a:lnTo>
                  <a:cubicBezTo>
                    <a:pt x="334408" y="-49214"/>
                    <a:pt x="188724" y="21752"/>
                    <a:pt x="212800" y="132327"/>
                  </a:cubicBezTo>
                  <a:cubicBezTo>
                    <a:pt x="184557" y="112062"/>
                    <a:pt x="135564" y="105523"/>
                    <a:pt x="100011" y="89212"/>
                  </a:cubicBezTo>
                  <a:cubicBezTo>
                    <a:pt x="51452" y="66931"/>
                    <a:pt x="56525" y="42681"/>
                    <a:pt x="53757" y="54213"/>
                  </a:cubicBezTo>
                  <a:cubicBezTo>
                    <a:pt x="32599" y="142910"/>
                    <a:pt x="109147" y="207464"/>
                    <a:pt x="129713" y="208606"/>
                  </a:cubicBezTo>
                  <a:cubicBezTo>
                    <a:pt x="110290" y="211461"/>
                    <a:pt x="72587" y="198328"/>
                    <a:pt x="72587" y="198328"/>
                  </a:cubicBezTo>
                  <a:cubicBezTo>
                    <a:pt x="72587" y="198328"/>
                    <a:pt x="72587" y="246882"/>
                    <a:pt x="160454" y="288622"/>
                  </a:cubicBezTo>
                  <a:cubicBezTo>
                    <a:pt x="110278" y="312116"/>
                    <a:pt x="53085" y="319323"/>
                    <a:pt x="-1403" y="309321"/>
                  </a:cubicBezTo>
                  <a:cubicBezTo>
                    <a:pt x="171519" y="478623"/>
                    <a:pt x="467410" y="323763"/>
                    <a:pt x="429905" y="86456"/>
                  </a:cubicBezTo>
                  <a:close/>
                </a:path>
              </a:pathLst>
            </a:custGeom>
            <a:solidFill>
              <a:srgbClr val="015C7A"/>
            </a:solidFill>
            <a:ln w="22225" cap="flat">
              <a:solidFill>
                <a:srgbClr val="000000"/>
              </a:solidFill>
              <a:prstDash val="solid"/>
              <a:miter/>
            </a:ln>
          </p:spPr>
          <p:txBody>
            <a:bodyPr rtlCol="0" anchor="ctr"/>
            <a:lstStyle/>
            <a:p>
              <a:endParaRPr lang="en-GB" sz="1100">
                <a:solidFill>
                  <a:srgbClr val="0283AD"/>
                </a:solidFill>
                <a:latin typeface="Helvetica" panose="020B0604020202020204" pitchFamily="34" charset="0"/>
                <a:cs typeface="Helvetica" panose="020B0604020202020204" pitchFamily="34" charset="0"/>
              </a:endParaRPr>
            </a:p>
          </p:txBody>
        </p:sp>
      </p:grpSp>
    </p:spTree>
    <p:extLst>
      <p:ext uri="{BB962C8B-B14F-4D97-AF65-F5344CB8AC3E}">
        <p14:creationId xmlns:p14="http://schemas.microsoft.com/office/powerpoint/2010/main" val="222244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A961-E2FF-3BFE-BB77-826448435544}"/>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AACC3A00-A495-E10E-7565-E09C9A33C764}"/>
              </a:ext>
            </a:extLst>
          </p:cNvPr>
          <p:cNvSpPr>
            <a:spLocks noGrp="1"/>
          </p:cNvSpPr>
          <p:nvPr>
            <p:ph idx="1"/>
          </p:nvPr>
        </p:nvSpPr>
        <p:spPr/>
        <p:txBody>
          <a:bodyPr>
            <a:normAutofit fontScale="55000" lnSpcReduction="20000"/>
          </a:bodyPr>
          <a:lstStyle/>
          <a:p>
            <a:r>
              <a:rPr lang="en-GB" sz="2800" b="1" kern="0" dirty="0">
                <a:solidFill>
                  <a:srgbClr val="000000"/>
                </a:solidFill>
                <a:latin typeface="Helvetica" panose="020B0604020202020204" pitchFamily="34" charset="0"/>
                <a:cs typeface="Helvetica" panose="020B0604020202020204" pitchFamily="34" charset="0"/>
              </a:rPr>
              <a:t>Methods</a:t>
            </a:r>
          </a:p>
          <a:p>
            <a:pPr marL="403509" indent="-403509" defTabSz="1751511">
              <a:buFont typeface="Arial" panose="020B0604020202020204" pitchFamily="34" charset="0"/>
              <a:buChar char="•"/>
              <a:defRPr/>
            </a:pPr>
            <a:r>
              <a:rPr lang="en-GB" sz="2800" kern="0" dirty="0">
                <a:solidFill>
                  <a:srgbClr val="000000"/>
                </a:solidFill>
                <a:latin typeface="Helvetica" panose="020B0604020202020204" pitchFamily="34" charset="0"/>
                <a:cs typeface="Helvetica" panose="020B0604020202020204" pitchFamily="34" charset="0"/>
              </a:rPr>
              <a:t>We selected a 12-month window from May 2020-May 2021 and analysed the number of patients awaiting follow-up during this period. This was initially 3259 patients out of the total backlog of 6812. </a:t>
            </a:r>
          </a:p>
          <a:p>
            <a:pPr defTabSz="1751511">
              <a:defRPr/>
            </a:pPr>
            <a:endParaRPr lang="en-GB" sz="2800" kern="0" dirty="0">
              <a:solidFill>
                <a:srgbClr val="000000"/>
              </a:solidFill>
              <a:latin typeface="Helvetica" panose="020B0604020202020204" pitchFamily="34" charset="0"/>
              <a:cs typeface="Helvetica" panose="020B0604020202020204" pitchFamily="34" charset="0"/>
            </a:endParaRPr>
          </a:p>
          <a:p>
            <a:pPr marL="403509" indent="-403509" defTabSz="1751511">
              <a:buFont typeface="Arial" panose="020B0604020202020204" pitchFamily="34" charset="0"/>
              <a:buChar char="•"/>
              <a:defRPr/>
            </a:pPr>
            <a:r>
              <a:rPr lang="en-GB" sz="2800" kern="0" dirty="0">
                <a:solidFill>
                  <a:srgbClr val="000000"/>
                </a:solidFill>
                <a:latin typeface="Helvetica" panose="020B0604020202020204" pitchFamily="34" charset="0"/>
                <a:cs typeface="Helvetica" panose="020B0604020202020204" pitchFamily="34" charset="0"/>
              </a:rPr>
              <a:t>We revisited the number of patients remaining in that cohort on four occasions between September 2021 and September 2022: at baseline, then at 1-, 2-, 6- and 12-month intervals (Fig. 1)</a:t>
            </a:r>
          </a:p>
          <a:p>
            <a:pPr defTabSz="1751511">
              <a:defRPr/>
            </a:pPr>
            <a:endParaRPr lang="en-GB" sz="2800" kern="0" dirty="0">
              <a:solidFill>
                <a:srgbClr val="000000"/>
              </a:solidFill>
              <a:latin typeface="Helvetica" panose="020B0604020202020204" pitchFamily="34" charset="0"/>
              <a:cs typeface="Helvetica" panose="020B0604020202020204" pitchFamily="34" charset="0"/>
            </a:endParaRPr>
          </a:p>
          <a:p>
            <a:pPr marL="403509" indent="-403509" defTabSz="1751511">
              <a:buFont typeface="Arial" panose="020B0604020202020204" pitchFamily="34" charset="0"/>
              <a:buChar char="•"/>
              <a:defRPr/>
            </a:pPr>
            <a:r>
              <a:rPr lang="en-GB" sz="2800" kern="0" dirty="0">
                <a:solidFill>
                  <a:srgbClr val="000000"/>
                </a:solidFill>
                <a:latin typeface="Helvetica" panose="020B0604020202020204" pitchFamily="34" charset="0"/>
                <a:cs typeface="Helvetica" panose="020B0604020202020204" pitchFamily="34" charset="0"/>
              </a:rPr>
              <a:t>Alongside usual follow-up pathways, (face to face, video or telephone), we implemented remote management forms (RMFs) for different disease groups which were designed by the department; they contained a triage questionnaire, including calculation of disease severity scores, and questions about medications. These were sent out by clinicians to some patients in lieu of telephone, video or face to face appointments</a:t>
            </a:r>
            <a:r>
              <a:rPr lang="en-GB" sz="2800" kern="0" baseline="30000" dirty="0">
                <a:solidFill>
                  <a:srgbClr val="000000"/>
                </a:solidFill>
                <a:latin typeface="Helvetica" panose="020B0604020202020204" pitchFamily="34" charset="0"/>
                <a:cs typeface="Helvetica" panose="020B0604020202020204" pitchFamily="34" charset="0"/>
              </a:rPr>
              <a:t>1</a:t>
            </a:r>
            <a:endParaRPr lang="en-GB" sz="2800" kern="0" dirty="0">
              <a:solidFill>
                <a:srgbClr val="000000"/>
              </a:solidFill>
              <a:latin typeface="Helvetica" panose="020B0604020202020204" pitchFamily="34" charset="0"/>
              <a:cs typeface="Helvetica" panose="020B0604020202020204" pitchFamily="34" charset="0"/>
            </a:endParaRPr>
          </a:p>
          <a:p>
            <a:pPr marL="403509" indent="-403509" defTabSz="1751511">
              <a:buFont typeface="Arial" panose="020B0604020202020204" pitchFamily="34" charset="0"/>
              <a:buChar char="•"/>
              <a:defRPr/>
            </a:pPr>
            <a:endParaRPr lang="en-GB" sz="2800" kern="0" dirty="0">
              <a:solidFill>
                <a:srgbClr val="000000"/>
              </a:solidFill>
              <a:latin typeface="Helvetica" panose="020B0604020202020204" pitchFamily="34" charset="0"/>
              <a:cs typeface="Helvetica" panose="020B0604020202020204" pitchFamily="34" charset="0"/>
            </a:endParaRPr>
          </a:p>
          <a:p>
            <a:pPr marL="403509" indent="-403509" defTabSz="1751511">
              <a:buFont typeface="Arial" panose="020B0604020202020204" pitchFamily="34" charset="0"/>
              <a:buChar char="•"/>
              <a:defRPr/>
            </a:pPr>
            <a:r>
              <a:rPr lang="en-GB" sz="2800" kern="0" dirty="0">
                <a:solidFill>
                  <a:srgbClr val="000000"/>
                </a:solidFill>
                <a:latin typeface="Helvetica" panose="020B0604020202020204" pitchFamily="34" charset="0"/>
                <a:cs typeface="Helvetica" panose="020B0604020202020204" pitchFamily="34" charset="0"/>
              </a:rPr>
              <a:t>Data from RMFs was stored in a secure database for clinician review. </a:t>
            </a:r>
          </a:p>
          <a:p>
            <a:pPr marL="403509" indent="-403509" defTabSz="1751511">
              <a:buFont typeface="Arial" panose="020B0604020202020204" pitchFamily="34" charset="0"/>
              <a:buChar char="•"/>
              <a:defRPr/>
            </a:pPr>
            <a:r>
              <a:rPr lang="en-GB" sz="2800" kern="0" dirty="0">
                <a:solidFill>
                  <a:srgbClr val="000000"/>
                </a:solidFill>
                <a:latin typeface="Helvetica" panose="020B0604020202020204" pitchFamily="34" charset="0"/>
                <a:cs typeface="Helvetica" panose="020B0604020202020204" pitchFamily="34" charset="0"/>
              </a:rPr>
              <a:t>Data analysis performed in Microsoft Excel and R (version 4.2.1).</a:t>
            </a:r>
          </a:p>
          <a:p>
            <a:endParaRPr lang="en-US" dirty="0"/>
          </a:p>
        </p:txBody>
      </p:sp>
    </p:spTree>
    <p:extLst>
      <p:ext uri="{BB962C8B-B14F-4D97-AF65-F5344CB8AC3E}">
        <p14:creationId xmlns:p14="http://schemas.microsoft.com/office/powerpoint/2010/main" val="2767664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6E6C-D66F-95D6-0F35-003F3D026A6D}"/>
              </a:ext>
            </a:extLst>
          </p:cNvPr>
          <p:cNvSpPr>
            <a:spLocks noGrp="1"/>
          </p:cNvSpPr>
          <p:nvPr>
            <p:ph type="title"/>
          </p:nvPr>
        </p:nvSpPr>
        <p:spPr/>
        <p:txBody>
          <a:bodyPr/>
          <a:lstStyle/>
          <a:p>
            <a:r>
              <a:rPr lang="en-US" dirty="0"/>
              <a:t>FIGURES + results</a:t>
            </a:r>
          </a:p>
        </p:txBody>
      </p:sp>
      <p:sp>
        <p:nvSpPr>
          <p:cNvPr id="3" name="Content Placeholder 2">
            <a:extLst>
              <a:ext uri="{FF2B5EF4-FFF2-40B4-BE49-F238E27FC236}">
                <a16:creationId xmlns:a16="http://schemas.microsoft.com/office/drawing/2014/main" id="{26E2FDA4-31A0-CA41-1CD4-FD1615FAF23C}"/>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554ABF77-43A1-E507-80BB-21F10381C129}"/>
              </a:ext>
            </a:extLst>
          </p:cNvPr>
          <p:cNvSpPr txBox="1"/>
          <p:nvPr/>
        </p:nvSpPr>
        <p:spPr>
          <a:xfrm>
            <a:off x="10548144" y="8959854"/>
            <a:ext cx="18821399" cy="923539"/>
          </a:xfrm>
          <a:prstGeom prst="rect">
            <a:avLst/>
          </a:prstGeom>
          <a:noFill/>
          <a:ln w="19050" cap="sq">
            <a:noFill/>
            <a:miter lim="800000"/>
          </a:ln>
        </p:spPr>
        <p:txBody>
          <a:bodyPr wrap="square" anchor="t">
            <a:normAutofit/>
          </a:bodyPr>
          <a:lstStyle/>
          <a:p>
            <a:pPr defTabSz="1751511">
              <a:defRPr/>
            </a:pPr>
            <a:r>
              <a:rPr lang="en-GB" sz="2800" kern="0" dirty="0">
                <a:solidFill>
                  <a:srgbClr val="FFFFFF"/>
                </a:solidFill>
                <a:latin typeface="Helvetica" panose="020B0604020202020204" pitchFamily="34" charset="0"/>
                <a:cs typeface="Helvetica" panose="020B0604020202020204" pitchFamily="34" charset="0"/>
              </a:rPr>
              <a:t>Figure 1. Schematic diagram of the timeline of this project</a:t>
            </a:r>
          </a:p>
        </p:txBody>
      </p:sp>
      <p:grpSp>
        <p:nvGrpSpPr>
          <p:cNvPr id="6" name="Group 5">
            <a:extLst>
              <a:ext uri="{FF2B5EF4-FFF2-40B4-BE49-F238E27FC236}">
                <a16:creationId xmlns:a16="http://schemas.microsoft.com/office/drawing/2014/main" id="{A37603AA-93E6-BF72-6B56-EFBA687740EF}"/>
              </a:ext>
            </a:extLst>
          </p:cNvPr>
          <p:cNvGrpSpPr/>
          <p:nvPr/>
        </p:nvGrpSpPr>
        <p:grpSpPr>
          <a:xfrm>
            <a:off x="10548144" y="2019524"/>
            <a:ext cx="18247114" cy="6727988"/>
            <a:chOff x="11415652" y="8490662"/>
            <a:chExt cx="18247114" cy="6727988"/>
          </a:xfrm>
        </p:grpSpPr>
        <p:grpSp>
          <p:nvGrpSpPr>
            <p:cNvPr id="7" name="Group 6">
              <a:extLst>
                <a:ext uri="{FF2B5EF4-FFF2-40B4-BE49-F238E27FC236}">
                  <a16:creationId xmlns:a16="http://schemas.microsoft.com/office/drawing/2014/main" id="{166C6D04-CD3B-68B2-61B8-2359E5231906}"/>
                </a:ext>
              </a:extLst>
            </p:cNvPr>
            <p:cNvGrpSpPr>
              <a:grpSpLocks noChangeAspect="1"/>
            </p:cNvGrpSpPr>
            <p:nvPr/>
          </p:nvGrpSpPr>
          <p:grpSpPr>
            <a:xfrm>
              <a:off x="11415652" y="8490662"/>
              <a:ext cx="18221663" cy="6727988"/>
              <a:chOff x="0" y="1964265"/>
              <a:chExt cx="14091033" cy="6292652"/>
            </a:xfrm>
          </p:grpSpPr>
          <p:sp>
            <p:nvSpPr>
              <p:cNvPr id="13" name="Rectangle 12">
                <a:extLst>
                  <a:ext uri="{FF2B5EF4-FFF2-40B4-BE49-F238E27FC236}">
                    <a16:creationId xmlns:a16="http://schemas.microsoft.com/office/drawing/2014/main" id="{93783E02-ED52-61A4-9EC7-0FD006233DC6}"/>
                  </a:ext>
                </a:extLst>
              </p:cNvPr>
              <p:cNvSpPr/>
              <p:nvPr/>
            </p:nvSpPr>
            <p:spPr>
              <a:xfrm>
                <a:off x="0" y="1964265"/>
                <a:ext cx="14091033" cy="580328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grpSp>
            <p:nvGrpSpPr>
              <p:cNvPr id="14" name="Group 13">
                <a:extLst>
                  <a:ext uri="{FF2B5EF4-FFF2-40B4-BE49-F238E27FC236}">
                    <a16:creationId xmlns:a16="http://schemas.microsoft.com/office/drawing/2014/main" id="{4B53E9DE-7C0B-1A0E-625A-203CFBDD8261}"/>
                  </a:ext>
                </a:extLst>
              </p:cNvPr>
              <p:cNvGrpSpPr>
                <a:grpSpLocks noChangeAspect="1"/>
              </p:cNvGrpSpPr>
              <p:nvPr/>
            </p:nvGrpSpPr>
            <p:grpSpPr>
              <a:xfrm>
                <a:off x="0" y="1964266"/>
                <a:ext cx="14091033" cy="6292651"/>
                <a:chOff x="0" y="1"/>
                <a:chExt cx="14768574" cy="6818956"/>
              </a:xfrm>
              <a:solidFill>
                <a:srgbClr val="F2F2F2"/>
              </a:solidFill>
            </p:grpSpPr>
            <p:sp>
              <p:nvSpPr>
                <p:cNvPr id="15" name="Rectangle 14">
                  <a:extLst>
                    <a:ext uri="{FF2B5EF4-FFF2-40B4-BE49-F238E27FC236}">
                      <a16:creationId xmlns:a16="http://schemas.microsoft.com/office/drawing/2014/main" id="{E5CE4F01-3D9E-6C8E-8FF7-7FE0FBEC3F4E}"/>
                    </a:ext>
                  </a:extLst>
                </p:cNvPr>
                <p:cNvSpPr/>
                <p:nvPr/>
              </p:nvSpPr>
              <p:spPr>
                <a:xfrm>
                  <a:off x="0" y="1"/>
                  <a:ext cx="14768574" cy="68189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grpSp>
              <p:nvGrpSpPr>
                <p:cNvPr id="16" name="Group 15">
                  <a:extLst>
                    <a:ext uri="{FF2B5EF4-FFF2-40B4-BE49-F238E27FC236}">
                      <a16:creationId xmlns:a16="http://schemas.microsoft.com/office/drawing/2014/main" id="{E9EFBB83-C1A1-B4B1-55E9-E840A1818EEB}"/>
                    </a:ext>
                  </a:extLst>
                </p:cNvPr>
                <p:cNvGrpSpPr/>
                <p:nvPr/>
              </p:nvGrpSpPr>
              <p:grpSpPr>
                <a:xfrm>
                  <a:off x="848727" y="347221"/>
                  <a:ext cx="13421894" cy="6438988"/>
                  <a:chOff x="848727" y="347221"/>
                  <a:chExt cx="13421894" cy="6438988"/>
                </a:xfrm>
                <a:grpFill/>
              </p:grpSpPr>
              <p:sp>
                <p:nvSpPr>
                  <p:cNvPr id="17" name="TextBox 16">
                    <a:extLst>
                      <a:ext uri="{FF2B5EF4-FFF2-40B4-BE49-F238E27FC236}">
                        <a16:creationId xmlns:a16="http://schemas.microsoft.com/office/drawing/2014/main" id="{10D9895E-6750-BF93-412A-A2C47F0D1283}"/>
                      </a:ext>
                    </a:extLst>
                  </p:cNvPr>
                  <p:cNvSpPr txBox="1"/>
                  <p:nvPr/>
                </p:nvSpPr>
                <p:spPr>
                  <a:xfrm>
                    <a:off x="1688366" y="347221"/>
                    <a:ext cx="11754456" cy="1216558"/>
                  </a:xfrm>
                  <a:prstGeom prst="rect">
                    <a:avLst/>
                  </a:prstGeom>
                  <a:grpFill/>
                </p:spPr>
                <p:txBody>
                  <a:bodyPr wrap="square" rtlCol="0">
                    <a:spAutoFit/>
                  </a:bodyPr>
                  <a:lstStyle/>
                  <a:p>
                    <a:pPr algn="ctr"/>
                    <a:r>
                      <a:rPr lang="en-GB" sz="3600" dirty="0">
                        <a:latin typeface="Helvetica" panose="020B0604020202020204" pitchFamily="34" charset="0"/>
                        <a:cs typeface="Helvetica" panose="020B0604020202020204" pitchFamily="34" charset="0"/>
                      </a:rPr>
                      <a:t>Patients with last consultation between May 2020 and May 2021</a:t>
                    </a:r>
                  </a:p>
                  <a:p>
                    <a:pPr algn="ctr"/>
                    <a:endParaRPr lang="en-GB" sz="3600"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C81E1B44-2CB8-4B9A-63FA-8E90BF892B05}"/>
                      </a:ext>
                    </a:extLst>
                  </p:cNvPr>
                  <p:cNvSpPr/>
                  <p:nvPr/>
                </p:nvSpPr>
                <p:spPr>
                  <a:xfrm>
                    <a:off x="1158871" y="4226667"/>
                    <a:ext cx="12801600" cy="191904"/>
                  </a:xfrm>
                  <a:prstGeom prst="rect">
                    <a:avLst/>
                  </a:prstGeom>
                  <a:solidFill>
                    <a:srgbClr val="028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grpSp>
                <p:nvGrpSpPr>
                  <p:cNvPr id="19" name="Group 18">
                    <a:extLst>
                      <a:ext uri="{FF2B5EF4-FFF2-40B4-BE49-F238E27FC236}">
                        <a16:creationId xmlns:a16="http://schemas.microsoft.com/office/drawing/2014/main" id="{CADC8F02-10CF-17C0-3109-63ED232B458F}"/>
                      </a:ext>
                    </a:extLst>
                  </p:cNvPr>
                  <p:cNvGrpSpPr/>
                  <p:nvPr/>
                </p:nvGrpSpPr>
                <p:grpSpPr>
                  <a:xfrm>
                    <a:off x="986137" y="1292965"/>
                    <a:ext cx="2878667" cy="2400605"/>
                    <a:chOff x="238398" y="1260062"/>
                    <a:chExt cx="2878667" cy="2400605"/>
                  </a:xfrm>
                  <a:grpFill/>
                </p:grpSpPr>
                <p:sp>
                  <p:nvSpPr>
                    <p:cNvPr id="42" name="Rectangle: Rounded Corners 189">
                      <a:extLst>
                        <a:ext uri="{FF2B5EF4-FFF2-40B4-BE49-F238E27FC236}">
                          <a16:creationId xmlns:a16="http://schemas.microsoft.com/office/drawing/2014/main" id="{9D1196E6-EEEF-2BB5-4B69-61A673DEBBFF}"/>
                        </a:ext>
                      </a:extLst>
                    </p:cNvPr>
                    <p:cNvSpPr/>
                    <p:nvPr/>
                  </p:nvSpPr>
                  <p:spPr>
                    <a:xfrm>
                      <a:off x="238398" y="1260062"/>
                      <a:ext cx="2878667" cy="240060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pic>
                  <p:nvPicPr>
                    <p:cNvPr id="43" name="Graphic 42" descr="Group of people with solid fill">
                      <a:extLst>
                        <a:ext uri="{FF2B5EF4-FFF2-40B4-BE49-F238E27FC236}">
                          <a16:creationId xmlns:a16="http://schemas.microsoft.com/office/drawing/2014/main" id="{66947B1E-0B1E-B878-1E39-6B5D6FCD15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6745" y="1260062"/>
                      <a:ext cx="2221971" cy="2221971"/>
                    </a:xfrm>
                    <a:prstGeom prst="rect">
                      <a:avLst/>
                    </a:prstGeom>
                  </p:spPr>
                </p:pic>
              </p:grpSp>
              <p:grpSp>
                <p:nvGrpSpPr>
                  <p:cNvPr id="20" name="Group 19">
                    <a:extLst>
                      <a:ext uri="{FF2B5EF4-FFF2-40B4-BE49-F238E27FC236}">
                        <a16:creationId xmlns:a16="http://schemas.microsoft.com/office/drawing/2014/main" id="{A85D6405-AEA1-709C-D945-BB5B40A0B766}"/>
                      </a:ext>
                    </a:extLst>
                  </p:cNvPr>
                  <p:cNvGrpSpPr/>
                  <p:nvPr/>
                </p:nvGrpSpPr>
                <p:grpSpPr>
                  <a:xfrm>
                    <a:off x="6114420" y="1292965"/>
                    <a:ext cx="2878667" cy="2400605"/>
                    <a:chOff x="6120339" y="1349381"/>
                    <a:chExt cx="2878667" cy="2400605"/>
                  </a:xfrm>
                  <a:grpFill/>
                </p:grpSpPr>
                <p:sp>
                  <p:nvSpPr>
                    <p:cNvPr id="40" name="Rectangle: Rounded Corners 187">
                      <a:extLst>
                        <a:ext uri="{FF2B5EF4-FFF2-40B4-BE49-F238E27FC236}">
                          <a16:creationId xmlns:a16="http://schemas.microsoft.com/office/drawing/2014/main" id="{6A29526F-EB1F-B5F9-2AFB-0E98FC6ECAB0}"/>
                        </a:ext>
                      </a:extLst>
                    </p:cNvPr>
                    <p:cNvSpPr/>
                    <p:nvPr/>
                  </p:nvSpPr>
                  <p:spPr>
                    <a:xfrm>
                      <a:off x="6120339" y="1349381"/>
                      <a:ext cx="2878667" cy="240060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pic>
                  <p:nvPicPr>
                    <p:cNvPr id="41" name="Graphic 40" descr="Group with solid fill">
                      <a:extLst>
                        <a:ext uri="{FF2B5EF4-FFF2-40B4-BE49-F238E27FC236}">
                          <a16:creationId xmlns:a16="http://schemas.microsoft.com/office/drawing/2014/main" id="{1E42CC57-5805-A66D-A82C-4A6B83AAF4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6974" y="1835408"/>
                      <a:ext cx="1205395" cy="1215461"/>
                    </a:xfrm>
                    <a:prstGeom prst="rect">
                      <a:avLst/>
                    </a:prstGeom>
                  </p:spPr>
                </p:pic>
              </p:grpSp>
              <p:grpSp>
                <p:nvGrpSpPr>
                  <p:cNvPr id="21" name="Group 20">
                    <a:extLst>
                      <a:ext uri="{FF2B5EF4-FFF2-40B4-BE49-F238E27FC236}">
                        <a16:creationId xmlns:a16="http://schemas.microsoft.com/office/drawing/2014/main" id="{E1E96964-75FC-D20A-9F84-973C794E02A2}"/>
                      </a:ext>
                    </a:extLst>
                  </p:cNvPr>
                  <p:cNvGrpSpPr/>
                  <p:nvPr/>
                </p:nvGrpSpPr>
                <p:grpSpPr>
                  <a:xfrm>
                    <a:off x="11204245" y="1292965"/>
                    <a:ext cx="2878667" cy="2400605"/>
                    <a:chOff x="11744978" y="1349381"/>
                    <a:chExt cx="2878667" cy="2400605"/>
                  </a:xfrm>
                  <a:grpFill/>
                </p:grpSpPr>
                <p:sp>
                  <p:nvSpPr>
                    <p:cNvPr id="38" name="Rectangle: Rounded Corners 185">
                      <a:extLst>
                        <a:ext uri="{FF2B5EF4-FFF2-40B4-BE49-F238E27FC236}">
                          <a16:creationId xmlns:a16="http://schemas.microsoft.com/office/drawing/2014/main" id="{42062895-5207-7E45-DCFA-DB78F31782AA}"/>
                        </a:ext>
                      </a:extLst>
                    </p:cNvPr>
                    <p:cNvSpPr/>
                    <p:nvPr/>
                  </p:nvSpPr>
                  <p:spPr>
                    <a:xfrm>
                      <a:off x="11744978" y="1349381"/>
                      <a:ext cx="2878667" cy="240060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pic>
                  <p:nvPicPr>
                    <p:cNvPr id="39" name="Graphic 38" descr="Group of men with solid fill">
                      <a:extLst>
                        <a:ext uri="{FF2B5EF4-FFF2-40B4-BE49-F238E27FC236}">
                          <a16:creationId xmlns:a16="http://schemas.microsoft.com/office/drawing/2014/main" id="{3A999D66-985C-41D5-875C-F3B837CF77B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727111" y="1985939"/>
                      <a:ext cx="914400" cy="914400"/>
                    </a:xfrm>
                    <a:prstGeom prst="rect">
                      <a:avLst/>
                    </a:prstGeom>
                  </p:spPr>
                </p:pic>
              </p:grpSp>
              <p:grpSp>
                <p:nvGrpSpPr>
                  <p:cNvPr id="22" name="Group 21">
                    <a:extLst>
                      <a:ext uri="{FF2B5EF4-FFF2-40B4-BE49-F238E27FC236}">
                        <a16:creationId xmlns:a16="http://schemas.microsoft.com/office/drawing/2014/main" id="{3B79009A-397D-AB7F-AC4A-AE4C26DAE9FD}"/>
                      </a:ext>
                    </a:extLst>
                  </p:cNvPr>
                  <p:cNvGrpSpPr/>
                  <p:nvPr/>
                </p:nvGrpSpPr>
                <p:grpSpPr>
                  <a:xfrm>
                    <a:off x="848727" y="4682772"/>
                    <a:ext cx="827799" cy="1976501"/>
                    <a:chOff x="1295524" y="4712948"/>
                    <a:chExt cx="827799" cy="1976501"/>
                  </a:xfrm>
                  <a:grpFill/>
                </p:grpSpPr>
                <p:sp>
                  <p:nvSpPr>
                    <p:cNvPr id="36" name="TextBox 35">
                      <a:extLst>
                        <a:ext uri="{FF2B5EF4-FFF2-40B4-BE49-F238E27FC236}">
                          <a16:creationId xmlns:a16="http://schemas.microsoft.com/office/drawing/2014/main" id="{F97B97B8-2941-9B0C-923B-619BA36B0572}"/>
                        </a:ext>
                      </a:extLst>
                    </p:cNvPr>
                    <p:cNvSpPr txBox="1"/>
                    <p:nvPr/>
                  </p:nvSpPr>
                  <p:spPr>
                    <a:xfrm>
                      <a:off x="1295524" y="5722441"/>
                      <a:ext cx="827799" cy="967008"/>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C1</a:t>
                      </a:r>
                    </a:p>
                    <a:p>
                      <a:pPr algn="ctr"/>
                      <a:endParaRPr lang="en-GB" sz="2800" dirty="0">
                        <a:latin typeface="Helvetica" panose="020B0604020202020204" pitchFamily="34" charset="0"/>
                        <a:cs typeface="Helvetica" panose="020B0604020202020204" pitchFamily="34" charset="0"/>
                      </a:endParaRPr>
                    </a:p>
                  </p:txBody>
                </p:sp>
                <p:cxnSp>
                  <p:nvCxnSpPr>
                    <p:cNvPr id="37" name="Straight Arrow Connector 36">
                      <a:extLst>
                        <a:ext uri="{FF2B5EF4-FFF2-40B4-BE49-F238E27FC236}">
                          <a16:creationId xmlns:a16="http://schemas.microsoft.com/office/drawing/2014/main" id="{86644A0C-12C5-48EB-17B0-6AFD4ED148B9}"/>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grpSp>
                <p:nvGrpSpPr>
                  <p:cNvPr id="23" name="Group 22">
                    <a:extLst>
                      <a:ext uri="{FF2B5EF4-FFF2-40B4-BE49-F238E27FC236}">
                        <a16:creationId xmlns:a16="http://schemas.microsoft.com/office/drawing/2014/main" id="{001E3F7C-E2E3-FD0D-8C79-DA91C882D7FE}"/>
                      </a:ext>
                    </a:extLst>
                  </p:cNvPr>
                  <p:cNvGrpSpPr/>
                  <p:nvPr/>
                </p:nvGrpSpPr>
                <p:grpSpPr>
                  <a:xfrm>
                    <a:off x="3184606" y="4656571"/>
                    <a:ext cx="827799" cy="1976500"/>
                    <a:chOff x="1295524" y="4712948"/>
                    <a:chExt cx="827799" cy="1976500"/>
                  </a:xfrm>
                  <a:grpFill/>
                </p:grpSpPr>
                <p:sp>
                  <p:nvSpPr>
                    <p:cNvPr id="34" name="TextBox 33">
                      <a:extLst>
                        <a:ext uri="{FF2B5EF4-FFF2-40B4-BE49-F238E27FC236}">
                          <a16:creationId xmlns:a16="http://schemas.microsoft.com/office/drawing/2014/main" id="{6B977A79-F43D-6072-34B6-36CBE196287B}"/>
                        </a:ext>
                      </a:extLst>
                    </p:cNvPr>
                    <p:cNvSpPr txBox="1"/>
                    <p:nvPr/>
                  </p:nvSpPr>
                  <p:spPr>
                    <a:xfrm>
                      <a:off x="1295524" y="5722441"/>
                      <a:ext cx="827799" cy="967007"/>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C2</a:t>
                      </a:r>
                    </a:p>
                    <a:p>
                      <a:pPr algn="ctr"/>
                      <a:endParaRPr lang="en-GB" sz="2800" dirty="0">
                        <a:latin typeface="Helvetica" panose="020B0604020202020204" pitchFamily="34" charset="0"/>
                        <a:cs typeface="Helvetica" panose="020B0604020202020204" pitchFamily="34" charset="0"/>
                      </a:endParaRPr>
                    </a:p>
                  </p:txBody>
                </p:sp>
                <p:cxnSp>
                  <p:nvCxnSpPr>
                    <p:cNvPr id="35" name="Straight Arrow Connector 34">
                      <a:extLst>
                        <a:ext uri="{FF2B5EF4-FFF2-40B4-BE49-F238E27FC236}">
                          <a16:creationId xmlns:a16="http://schemas.microsoft.com/office/drawing/2014/main" id="{148BCCB4-42FB-00B1-972B-8D084051F010}"/>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grpSp>
                <p:nvGrpSpPr>
                  <p:cNvPr id="24" name="Group 23">
                    <a:extLst>
                      <a:ext uri="{FF2B5EF4-FFF2-40B4-BE49-F238E27FC236}">
                        <a16:creationId xmlns:a16="http://schemas.microsoft.com/office/drawing/2014/main" id="{CC12AE74-E7A7-01E3-7164-0E3EDE31B61C}"/>
                      </a:ext>
                    </a:extLst>
                  </p:cNvPr>
                  <p:cNvGrpSpPr/>
                  <p:nvPr/>
                </p:nvGrpSpPr>
                <p:grpSpPr>
                  <a:xfrm>
                    <a:off x="5520485" y="4656571"/>
                    <a:ext cx="827799" cy="1976500"/>
                    <a:chOff x="1295524" y="4712948"/>
                    <a:chExt cx="827799" cy="1976500"/>
                  </a:xfrm>
                  <a:grpFill/>
                </p:grpSpPr>
                <p:sp>
                  <p:nvSpPr>
                    <p:cNvPr id="32" name="TextBox 31">
                      <a:extLst>
                        <a:ext uri="{FF2B5EF4-FFF2-40B4-BE49-F238E27FC236}">
                          <a16:creationId xmlns:a16="http://schemas.microsoft.com/office/drawing/2014/main" id="{130D876E-F094-B4D0-F320-6141ED5CC6F2}"/>
                        </a:ext>
                      </a:extLst>
                    </p:cNvPr>
                    <p:cNvSpPr txBox="1"/>
                    <p:nvPr/>
                  </p:nvSpPr>
                  <p:spPr>
                    <a:xfrm>
                      <a:off x="1295524" y="5722441"/>
                      <a:ext cx="827799" cy="967007"/>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C3</a:t>
                      </a:r>
                    </a:p>
                    <a:p>
                      <a:pPr algn="ctr"/>
                      <a:endParaRPr lang="en-GB" sz="2800" dirty="0">
                        <a:latin typeface="Helvetica" panose="020B0604020202020204" pitchFamily="34" charset="0"/>
                        <a:cs typeface="Helvetica" panose="020B0604020202020204" pitchFamily="34" charset="0"/>
                      </a:endParaRPr>
                    </a:p>
                  </p:txBody>
                </p:sp>
                <p:cxnSp>
                  <p:nvCxnSpPr>
                    <p:cNvPr id="33" name="Straight Arrow Connector 32">
                      <a:extLst>
                        <a:ext uri="{FF2B5EF4-FFF2-40B4-BE49-F238E27FC236}">
                          <a16:creationId xmlns:a16="http://schemas.microsoft.com/office/drawing/2014/main" id="{B02E26C2-1C74-84A3-0F00-EF78639878AF}"/>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grpSp>
                <p:nvGrpSpPr>
                  <p:cNvPr id="25" name="Group 24">
                    <a:extLst>
                      <a:ext uri="{FF2B5EF4-FFF2-40B4-BE49-F238E27FC236}">
                        <a16:creationId xmlns:a16="http://schemas.microsoft.com/office/drawing/2014/main" id="{01F5173F-327C-E873-BC61-1A46A7585F44}"/>
                      </a:ext>
                    </a:extLst>
                  </p:cNvPr>
                  <p:cNvGrpSpPr/>
                  <p:nvPr/>
                </p:nvGrpSpPr>
                <p:grpSpPr>
                  <a:xfrm>
                    <a:off x="9791632" y="4682772"/>
                    <a:ext cx="827799" cy="1976500"/>
                    <a:chOff x="1295524" y="4712948"/>
                    <a:chExt cx="827799" cy="1976500"/>
                  </a:xfrm>
                  <a:grpFill/>
                </p:grpSpPr>
                <p:sp>
                  <p:nvSpPr>
                    <p:cNvPr id="30" name="TextBox 29">
                      <a:extLst>
                        <a:ext uri="{FF2B5EF4-FFF2-40B4-BE49-F238E27FC236}">
                          <a16:creationId xmlns:a16="http://schemas.microsoft.com/office/drawing/2014/main" id="{9888AEC1-0A03-19A2-1CE8-74A9B21F6290}"/>
                        </a:ext>
                      </a:extLst>
                    </p:cNvPr>
                    <p:cNvSpPr txBox="1"/>
                    <p:nvPr/>
                  </p:nvSpPr>
                  <p:spPr>
                    <a:xfrm>
                      <a:off x="1295524" y="5722441"/>
                      <a:ext cx="827799" cy="967007"/>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C4</a:t>
                      </a:r>
                    </a:p>
                    <a:p>
                      <a:pPr algn="ctr"/>
                      <a:endParaRPr lang="en-GB" sz="2800" dirty="0">
                        <a:latin typeface="Helvetica" panose="020B0604020202020204" pitchFamily="34" charset="0"/>
                        <a:cs typeface="Helvetica" panose="020B0604020202020204" pitchFamily="34" charset="0"/>
                      </a:endParaRPr>
                    </a:p>
                  </p:txBody>
                </p:sp>
                <p:cxnSp>
                  <p:nvCxnSpPr>
                    <p:cNvPr id="31" name="Straight Arrow Connector 30">
                      <a:extLst>
                        <a:ext uri="{FF2B5EF4-FFF2-40B4-BE49-F238E27FC236}">
                          <a16:creationId xmlns:a16="http://schemas.microsoft.com/office/drawing/2014/main" id="{2CF82D8B-EAEC-0039-5D2E-921C620EA4F1}"/>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grpSp>
                <p:nvGrpSpPr>
                  <p:cNvPr id="26" name="Group 25">
                    <a:extLst>
                      <a:ext uri="{FF2B5EF4-FFF2-40B4-BE49-F238E27FC236}">
                        <a16:creationId xmlns:a16="http://schemas.microsoft.com/office/drawing/2014/main" id="{A8CFD2F1-E133-C660-4FC8-380BDBAAFC86}"/>
                      </a:ext>
                    </a:extLst>
                  </p:cNvPr>
                  <p:cNvGrpSpPr/>
                  <p:nvPr/>
                </p:nvGrpSpPr>
                <p:grpSpPr>
                  <a:xfrm>
                    <a:off x="13442822" y="4682772"/>
                    <a:ext cx="827799" cy="1976500"/>
                    <a:chOff x="1295524" y="4712948"/>
                    <a:chExt cx="827799" cy="1976500"/>
                  </a:xfrm>
                  <a:grpFill/>
                </p:grpSpPr>
                <p:sp>
                  <p:nvSpPr>
                    <p:cNvPr id="28" name="TextBox 27">
                      <a:extLst>
                        <a:ext uri="{FF2B5EF4-FFF2-40B4-BE49-F238E27FC236}">
                          <a16:creationId xmlns:a16="http://schemas.microsoft.com/office/drawing/2014/main" id="{B1B11623-748C-F406-E95B-48DADCBBC614}"/>
                        </a:ext>
                      </a:extLst>
                    </p:cNvPr>
                    <p:cNvSpPr txBox="1"/>
                    <p:nvPr/>
                  </p:nvSpPr>
                  <p:spPr>
                    <a:xfrm>
                      <a:off x="1295524" y="5722441"/>
                      <a:ext cx="827799" cy="967007"/>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C5</a:t>
                      </a:r>
                    </a:p>
                    <a:p>
                      <a:pPr algn="ctr"/>
                      <a:endParaRPr lang="en-GB" sz="2800" dirty="0">
                        <a:latin typeface="Helvetica" panose="020B0604020202020204" pitchFamily="34" charset="0"/>
                        <a:cs typeface="Helvetica" panose="020B0604020202020204" pitchFamily="34" charset="0"/>
                      </a:endParaRPr>
                    </a:p>
                  </p:txBody>
                </p:sp>
                <p:cxnSp>
                  <p:nvCxnSpPr>
                    <p:cNvPr id="29" name="Straight Arrow Connector 28">
                      <a:extLst>
                        <a:ext uri="{FF2B5EF4-FFF2-40B4-BE49-F238E27FC236}">
                          <a16:creationId xmlns:a16="http://schemas.microsoft.com/office/drawing/2014/main" id="{759890AD-3B61-2C0C-049F-FFF0F5E62F42}"/>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sp>
                <p:nvSpPr>
                  <p:cNvPr id="27" name="TextBox 26">
                    <a:extLst>
                      <a:ext uri="{FF2B5EF4-FFF2-40B4-BE49-F238E27FC236}">
                        <a16:creationId xmlns:a16="http://schemas.microsoft.com/office/drawing/2014/main" id="{ABAF2E98-0AD1-A42E-923B-9966D3EEB69E}"/>
                      </a:ext>
                    </a:extLst>
                  </p:cNvPr>
                  <p:cNvSpPr txBox="1"/>
                  <p:nvPr/>
                </p:nvSpPr>
                <p:spPr>
                  <a:xfrm>
                    <a:off x="958653" y="6193527"/>
                    <a:ext cx="5181568" cy="592682"/>
                  </a:xfrm>
                  <a:prstGeom prst="rect">
                    <a:avLst/>
                  </a:prstGeom>
                  <a:grpFill/>
                </p:spPr>
                <p:txBody>
                  <a:bodyPr wrap="square" rtlCol="0">
                    <a:spAutoFit/>
                  </a:bodyPr>
                  <a:lstStyle/>
                  <a:p>
                    <a:r>
                      <a:rPr lang="en-GB" sz="3200" dirty="0">
                        <a:latin typeface="Helvetica" panose="020B0604020202020204" pitchFamily="34" charset="0"/>
                        <a:cs typeface="Helvetica" panose="020B0604020202020204" pitchFamily="34" charset="0"/>
                      </a:rPr>
                      <a:t>Audit Time Points</a:t>
                    </a:r>
                  </a:p>
                </p:txBody>
              </p:sp>
            </p:grpSp>
          </p:grpSp>
        </p:grpSp>
        <p:sp>
          <p:nvSpPr>
            <p:cNvPr id="8" name="TextBox 7">
              <a:extLst>
                <a:ext uri="{FF2B5EF4-FFF2-40B4-BE49-F238E27FC236}">
                  <a16:creationId xmlns:a16="http://schemas.microsoft.com/office/drawing/2014/main" id="{C9453AD1-5D4E-C637-82C8-D778733F759F}"/>
                </a:ext>
              </a:extLst>
            </p:cNvPr>
            <p:cNvSpPr txBox="1"/>
            <p:nvPr/>
          </p:nvSpPr>
          <p:spPr>
            <a:xfrm>
              <a:off x="12429978"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Sep 2021</a:t>
              </a:r>
            </a:p>
          </p:txBody>
        </p:sp>
        <p:sp>
          <p:nvSpPr>
            <p:cNvPr id="9" name="TextBox 8">
              <a:extLst>
                <a:ext uri="{FF2B5EF4-FFF2-40B4-BE49-F238E27FC236}">
                  <a16:creationId xmlns:a16="http://schemas.microsoft.com/office/drawing/2014/main" id="{5C023BCD-38E1-AC2D-62A7-A3E301CF0679}"/>
                </a:ext>
              </a:extLst>
            </p:cNvPr>
            <p:cNvSpPr txBox="1"/>
            <p:nvPr/>
          </p:nvSpPr>
          <p:spPr>
            <a:xfrm>
              <a:off x="15379826"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Oct 2021</a:t>
              </a:r>
            </a:p>
          </p:txBody>
        </p:sp>
        <p:sp>
          <p:nvSpPr>
            <p:cNvPr id="10" name="TextBox 9">
              <a:extLst>
                <a:ext uri="{FF2B5EF4-FFF2-40B4-BE49-F238E27FC236}">
                  <a16:creationId xmlns:a16="http://schemas.microsoft.com/office/drawing/2014/main" id="{E92E4E51-9152-68C7-86AC-583E19A17CDA}"/>
                </a:ext>
              </a:extLst>
            </p:cNvPr>
            <p:cNvSpPr txBox="1"/>
            <p:nvPr/>
          </p:nvSpPr>
          <p:spPr>
            <a:xfrm>
              <a:off x="18200145"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Nov 2021</a:t>
              </a:r>
            </a:p>
          </p:txBody>
        </p:sp>
        <p:sp>
          <p:nvSpPr>
            <p:cNvPr id="11" name="TextBox 10">
              <a:extLst>
                <a:ext uri="{FF2B5EF4-FFF2-40B4-BE49-F238E27FC236}">
                  <a16:creationId xmlns:a16="http://schemas.microsoft.com/office/drawing/2014/main" id="{15B86E33-F6D7-D222-C50B-37CC23B719BF}"/>
                </a:ext>
              </a:extLst>
            </p:cNvPr>
            <p:cNvSpPr txBox="1"/>
            <p:nvPr/>
          </p:nvSpPr>
          <p:spPr>
            <a:xfrm>
              <a:off x="23449599"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Mar 2022</a:t>
              </a:r>
            </a:p>
          </p:txBody>
        </p:sp>
        <p:sp>
          <p:nvSpPr>
            <p:cNvPr id="12" name="TextBox 11">
              <a:extLst>
                <a:ext uri="{FF2B5EF4-FFF2-40B4-BE49-F238E27FC236}">
                  <a16:creationId xmlns:a16="http://schemas.microsoft.com/office/drawing/2014/main" id="{EED6FC12-2742-F3D5-A514-8B1F02DEA34F}"/>
                </a:ext>
              </a:extLst>
            </p:cNvPr>
            <p:cNvSpPr txBox="1"/>
            <p:nvPr/>
          </p:nvSpPr>
          <p:spPr>
            <a:xfrm>
              <a:off x="27910166"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Sep 2022</a:t>
              </a:r>
            </a:p>
          </p:txBody>
        </p:sp>
      </p:grpSp>
      <p:sp>
        <p:nvSpPr>
          <p:cNvPr id="44" name="TextBox 43">
            <a:extLst>
              <a:ext uri="{FF2B5EF4-FFF2-40B4-BE49-F238E27FC236}">
                <a16:creationId xmlns:a16="http://schemas.microsoft.com/office/drawing/2014/main" id="{8394738D-CD75-3EC0-F3CE-C3DE47300DC3}"/>
              </a:ext>
            </a:extLst>
          </p:cNvPr>
          <p:cNvSpPr txBox="1"/>
          <p:nvPr/>
        </p:nvSpPr>
        <p:spPr>
          <a:xfrm>
            <a:off x="-9673117" y="17488274"/>
            <a:ext cx="18821399" cy="1344894"/>
          </a:xfrm>
          <a:prstGeom prst="rect">
            <a:avLst/>
          </a:prstGeom>
          <a:noFill/>
          <a:ln w="19050" cap="sq">
            <a:noFill/>
            <a:miter lim="800000"/>
          </a:ln>
        </p:spPr>
        <p:txBody>
          <a:bodyPr wrap="square" anchor="t">
            <a:normAutofit/>
          </a:bodyPr>
          <a:lstStyle/>
          <a:p>
            <a:pPr defTabSz="1751511">
              <a:defRPr/>
            </a:pPr>
            <a:r>
              <a:rPr lang="en-GB" sz="2800" kern="0" dirty="0">
                <a:solidFill>
                  <a:srgbClr val="FFFFFF"/>
                </a:solidFill>
                <a:latin typeface="Helvetica" panose="020B0604020202020204" pitchFamily="34" charset="0"/>
                <a:cs typeface="Helvetica" panose="020B0604020202020204" pitchFamily="34" charset="0"/>
              </a:rPr>
              <a:t>Figure 2. Number of patients remaining on the backlog in each month of May 2020 - May 2021 reduced over time</a:t>
            </a:r>
          </a:p>
        </p:txBody>
      </p:sp>
      <p:pic>
        <p:nvPicPr>
          <p:cNvPr id="45" name="Picture 44">
            <a:extLst>
              <a:ext uri="{FF2B5EF4-FFF2-40B4-BE49-F238E27FC236}">
                <a16:creationId xmlns:a16="http://schemas.microsoft.com/office/drawing/2014/main" id="{5EE92B02-708A-A152-0428-9A29E86F8004}"/>
              </a:ext>
            </a:extLst>
          </p:cNvPr>
          <p:cNvPicPr>
            <a:picLocks noChangeAspect="1"/>
          </p:cNvPicPr>
          <p:nvPr/>
        </p:nvPicPr>
        <p:blipFill>
          <a:blip r:embed="rId8"/>
          <a:stretch>
            <a:fillRect/>
          </a:stretch>
        </p:blipFill>
        <p:spPr>
          <a:xfrm>
            <a:off x="-9513800" y="7428865"/>
            <a:ext cx="18201254" cy="9985202"/>
          </a:xfrm>
          <a:prstGeom prst="rect">
            <a:avLst/>
          </a:prstGeom>
          <a:solidFill>
            <a:srgbClr val="F2F2F2"/>
          </a:solidFill>
        </p:spPr>
      </p:pic>
      <p:grpSp>
        <p:nvGrpSpPr>
          <p:cNvPr id="46" name="Group 45">
            <a:extLst>
              <a:ext uri="{FF2B5EF4-FFF2-40B4-BE49-F238E27FC236}">
                <a16:creationId xmlns:a16="http://schemas.microsoft.com/office/drawing/2014/main" id="{3A29F25B-AC91-A8F7-F341-0666979692BE}"/>
              </a:ext>
            </a:extLst>
          </p:cNvPr>
          <p:cNvGrpSpPr/>
          <p:nvPr/>
        </p:nvGrpSpPr>
        <p:grpSpPr>
          <a:xfrm>
            <a:off x="11266666" y="10498789"/>
            <a:ext cx="11362524" cy="4780796"/>
            <a:chOff x="772144" y="4752082"/>
            <a:chExt cx="10167893" cy="3173854"/>
          </a:xfrm>
        </p:grpSpPr>
        <p:sp>
          <p:nvSpPr>
            <p:cNvPr id="47" name="Rectangle 46">
              <a:extLst>
                <a:ext uri="{FF2B5EF4-FFF2-40B4-BE49-F238E27FC236}">
                  <a16:creationId xmlns:a16="http://schemas.microsoft.com/office/drawing/2014/main" id="{24D61776-8561-CDA0-BA10-D26131212373}"/>
                </a:ext>
              </a:extLst>
            </p:cNvPr>
            <p:cNvSpPr/>
            <p:nvPr/>
          </p:nvSpPr>
          <p:spPr>
            <a:xfrm>
              <a:off x="2226144" y="5966460"/>
              <a:ext cx="8713893" cy="1959476"/>
            </a:xfrm>
            <a:prstGeom prst="rect">
              <a:avLst/>
            </a:prstGeom>
            <a:no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Autofit/>
            </a:bodyPr>
            <a:lstStyle/>
            <a:p>
              <a:pPr defTabSz="1751511">
                <a:defRPr/>
              </a:pPr>
              <a:r>
                <a:rPr lang="en-GB" sz="3300" kern="0" dirty="0">
                  <a:solidFill>
                    <a:srgbClr val="000000"/>
                  </a:solidFill>
                  <a:latin typeface="Helvetica" panose="020B0604020202020204" pitchFamily="34" charset="0"/>
                  <a:cs typeface="Helvetica" panose="020B0604020202020204" pitchFamily="34" charset="0"/>
                </a:rPr>
                <a:t>We demonstrate a 90% reduction in patients awaiting follow-up 3259 to 326 over 12 months. 71% reduction achieved by 6 months (Fig. 2)</a:t>
              </a:r>
            </a:p>
            <a:p>
              <a:pPr defTabSz="1751511">
                <a:defRPr/>
              </a:pPr>
              <a:endParaRPr lang="en-GB" sz="900" kern="0" dirty="0">
                <a:solidFill>
                  <a:srgbClr val="000000"/>
                </a:solidFill>
                <a:latin typeface="Helvetica" panose="020B0604020202020204" pitchFamily="34" charset="0"/>
                <a:cs typeface="Helvetica" panose="020B0604020202020204" pitchFamily="34" charset="0"/>
              </a:endParaRPr>
            </a:p>
            <a:p>
              <a:pPr defTabSz="1751511">
                <a:defRPr/>
              </a:pPr>
              <a:r>
                <a:rPr lang="en-GB" sz="3300" kern="0" dirty="0">
                  <a:solidFill>
                    <a:srgbClr val="000000"/>
                  </a:solidFill>
                  <a:latin typeface="Helvetica" panose="020B0604020202020204" pitchFamily="34" charset="0"/>
                  <a:cs typeface="Helvetica" panose="020B0604020202020204" pitchFamily="34" charset="0"/>
                </a:rPr>
                <a:t>This reduction was statistically significant and progressive (p&lt;0.001 - Chi-square test for trend).</a:t>
              </a:r>
            </a:p>
            <a:p>
              <a:pPr defTabSz="1751511">
                <a:defRPr/>
              </a:pPr>
              <a:endParaRPr lang="en-GB" sz="3300" kern="0" dirty="0">
                <a:solidFill>
                  <a:srgbClr val="000000"/>
                </a:solidFill>
                <a:latin typeface="Helvetica" panose="020B0604020202020204" pitchFamily="34" charset="0"/>
                <a:cs typeface="Helvetica" panose="020B0604020202020204" pitchFamily="34" charset="0"/>
              </a:endParaRPr>
            </a:p>
          </p:txBody>
        </p:sp>
        <p:grpSp>
          <p:nvGrpSpPr>
            <p:cNvPr id="48" name="Group 47">
              <a:extLst>
                <a:ext uri="{FF2B5EF4-FFF2-40B4-BE49-F238E27FC236}">
                  <a16:creationId xmlns:a16="http://schemas.microsoft.com/office/drawing/2014/main" id="{9D5C1FCE-8B00-D7BA-A255-7A87A1816538}"/>
                </a:ext>
              </a:extLst>
            </p:cNvPr>
            <p:cNvGrpSpPr>
              <a:grpSpLocks/>
            </p:cNvGrpSpPr>
            <p:nvPr/>
          </p:nvGrpSpPr>
          <p:grpSpPr>
            <a:xfrm>
              <a:off x="772144" y="4752082"/>
              <a:ext cx="9941464" cy="1054735"/>
              <a:chOff x="1072150" y="14778548"/>
              <a:chExt cx="15381519" cy="993351"/>
            </a:xfrm>
          </p:grpSpPr>
          <p:sp>
            <p:nvSpPr>
              <p:cNvPr id="49" name="Rectangle 48">
                <a:extLst>
                  <a:ext uri="{FF2B5EF4-FFF2-40B4-BE49-F238E27FC236}">
                    <a16:creationId xmlns:a16="http://schemas.microsoft.com/office/drawing/2014/main" id="{FCEDEC95-1447-C0BB-3C0C-C0B2252289A1}"/>
                  </a:ext>
                </a:extLst>
              </p:cNvPr>
              <p:cNvSpPr/>
              <p:nvPr/>
            </p:nvSpPr>
            <p:spPr>
              <a:xfrm>
                <a:off x="1190879" y="14778548"/>
                <a:ext cx="15262790" cy="993351"/>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751511">
                  <a:defRPr/>
                </a:pPr>
                <a:r>
                  <a:rPr lang="en-GB" sz="6000" b="1" kern="0" dirty="0">
                    <a:solidFill>
                      <a:srgbClr val="000000"/>
                    </a:solidFill>
                    <a:latin typeface="Helvetica" panose="020B0604020202020204" pitchFamily="34" charset="0"/>
                    <a:cs typeface="Helvetica" panose="020B0604020202020204" pitchFamily="34" charset="0"/>
                  </a:rPr>
                  <a:t>Results</a:t>
                </a:r>
                <a:r>
                  <a:rPr lang="en-GB" sz="6000" kern="0" dirty="0">
                    <a:solidFill>
                      <a:srgbClr val="000000"/>
                    </a:solidFill>
                    <a:latin typeface="Helvetica" panose="020B0604020202020204" pitchFamily="34" charset="0"/>
                    <a:cs typeface="Helvetica" panose="020B0604020202020204" pitchFamily="34" charset="0"/>
                  </a:rPr>
                  <a:t> - </a:t>
                </a:r>
                <a:r>
                  <a:rPr lang="en-GB" sz="3600" b="1" kern="0" dirty="0">
                    <a:solidFill>
                      <a:srgbClr val="000000"/>
                    </a:solidFill>
                    <a:latin typeface="Helvetica" panose="020B0604020202020204" pitchFamily="34" charset="0"/>
                    <a:cs typeface="Helvetica" panose="020B0604020202020204" pitchFamily="34" charset="0"/>
                  </a:rPr>
                  <a:t>For full analysis scan the QR code</a:t>
                </a:r>
                <a:endParaRPr lang="en-GB" sz="6000" b="1" kern="0" dirty="0">
                  <a:solidFill>
                    <a:srgbClr val="000000"/>
                  </a:solidFill>
                  <a:latin typeface="Helvetica" panose="020B0604020202020204" pitchFamily="34" charset="0"/>
                  <a:cs typeface="Helvetica" panose="020B0604020202020204" pitchFamily="34" charset="0"/>
                </a:endParaRPr>
              </a:p>
            </p:txBody>
          </p:sp>
          <p:cxnSp>
            <p:nvCxnSpPr>
              <p:cNvPr id="50" name="Straight Connector 49">
                <a:extLst>
                  <a:ext uri="{FF2B5EF4-FFF2-40B4-BE49-F238E27FC236}">
                    <a16:creationId xmlns:a16="http://schemas.microsoft.com/office/drawing/2014/main" id="{1D8A41E1-C58C-46B6-B5D0-81E075E53B4F}"/>
                  </a:ext>
                </a:extLst>
              </p:cNvPr>
              <p:cNvCxnSpPr>
                <a:cxnSpLocks/>
              </p:cNvCxnSpPr>
              <p:nvPr/>
            </p:nvCxnSpPr>
            <p:spPr>
              <a:xfrm>
                <a:off x="1072150" y="14844301"/>
                <a:ext cx="15262788" cy="0"/>
              </a:xfrm>
              <a:prstGeom prst="line">
                <a:avLst/>
              </a:prstGeom>
              <a:noFill/>
              <a:ln w="38100" cap="flat" cmpd="sng" algn="ctr">
                <a:solidFill>
                  <a:srgbClr val="000000"/>
                </a:solidFill>
                <a:prstDash val="solid"/>
                <a:miter lim="800000"/>
                <a:headEnd type="none" w="lg" len="med"/>
                <a:tailEnd type="none" w="lg" len="med"/>
              </a:ln>
              <a:effectLst/>
            </p:spPr>
          </p:cxnSp>
          <p:cxnSp>
            <p:nvCxnSpPr>
              <p:cNvPr id="51" name="Straight Connector 50">
                <a:extLst>
                  <a:ext uri="{FF2B5EF4-FFF2-40B4-BE49-F238E27FC236}">
                    <a16:creationId xmlns:a16="http://schemas.microsoft.com/office/drawing/2014/main" id="{6268A0F7-7F02-3AC6-5DA8-9366FF8FCD8D}"/>
                  </a:ext>
                </a:extLst>
              </p:cNvPr>
              <p:cNvCxnSpPr>
                <a:cxnSpLocks/>
              </p:cNvCxnSpPr>
              <p:nvPr/>
            </p:nvCxnSpPr>
            <p:spPr>
              <a:xfrm>
                <a:off x="1127682" y="15762247"/>
                <a:ext cx="15262790" cy="0"/>
              </a:xfrm>
              <a:prstGeom prst="line">
                <a:avLst/>
              </a:prstGeom>
              <a:noFill/>
              <a:ln w="88900" cap="flat" cmpd="sng" algn="ctr">
                <a:solidFill>
                  <a:srgbClr val="000000"/>
                </a:solidFill>
                <a:prstDash val="solid"/>
                <a:miter lim="800000"/>
                <a:headEnd type="none" w="lg" len="med"/>
                <a:tailEnd type="none" w="lg" len="med"/>
              </a:ln>
              <a:effectLst/>
            </p:spPr>
          </p:cxnSp>
        </p:grpSp>
      </p:grpSp>
      <p:grpSp>
        <p:nvGrpSpPr>
          <p:cNvPr id="52" name="Group 51">
            <a:extLst>
              <a:ext uri="{FF2B5EF4-FFF2-40B4-BE49-F238E27FC236}">
                <a16:creationId xmlns:a16="http://schemas.microsoft.com/office/drawing/2014/main" id="{DFF7DA0C-645F-C3C2-CCF1-681D84BCC7F4}"/>
              </a:ext>
            </a:extLst>
          </p:cNvPr>
          <p:cNvGrpSpPr/>
          <p:nvPr/>
        </p:nvGrpSpPr>
        <p:grpSpPr>
          <a:xfrm>
            <a:off x="11537725" y="25630130"/>
            <a:ext cx="10736699" cy="831422"/>
            <a:chOff x="31281274" y="7877542"/>
            <a:chExt cx="11210753" cy="791380"/>
          </a:xfrm>
        </p:grpSpPr>
        <p:sp>
          <p:nvSpPr>
            <p:cNvPr id="53" name="Rectangle 52">
              <a:extLst>
                <a:ext uri="{FF2B5EF4-FFF2-40B4-BE49-F238E27FC236}">
                  <a16:creationId xmlns:a16="http://schemas.microsoft.com/office/drawing/2014/main" id="{4CBED390-FC85-5AF1-59B6-F0BDEE74C953}"/>
                </a:ext>
              </a:extLst>
            </p:cNvPr>
            <p:cNvSpPr/>
            <p:nvPr/>
          </p:nvSpPr>
          <p:spPr>
            <a:xfrm>
              <a:off x="31281274" y="8106070"/>
              <a:ext cx="11210753" cy="562852"/>
            </a:xfrm>
            <a:prstGeom prst="rect">
              <a:avLst/>
            </a:prstGeom>
            <a:solidFill>
              <a:sysClr val="window" lastClr="FFFFFF"/>
            </a:solid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751511">
                <a:defRPr/>
              </a:pPr>
              <a:r>
                <a:rPr lang="en-GB" sz="2800" kern="0" dirty="0">
                  <a:solidFill>
                    <a:srgbClr val="FFFFFF">
                      <a:lumMod val="50000"/>
                    </a:srgbClr>
                  </a:solidFill>
                  <a:latin typeface="Helvetica" panose="020B0604020202020204" pitchFamily="34" charset="0"/>
                  <a:cs typeface="Helvetica" panose="020B0604020202020204" pitchFamily="34" charset="0"/>
                </a:rPr>
                <a:t>Table 1 Proportion of patients for whom RMFs were used in lieu of other consultation type (data is incomplete) </a:t>
              </a:r>
            </a:p>
          </p:txBody>
        </p:sp>
        <p:cxnSp>
          <p:nvCxnSpPr>
            <p:cNvPr id="54" name="Straight Connector 53">
              <a:extLst>
                <a:ext uri="{FF2B5EF4-FFF2-40B4-BE49-F238E27FC236}">
                  <a16:creationId xmlns:a16="http://schemas.microsoft.com/office/drawing/2014/main" id="{F7E8215C-EACB-2ED8-8020-35410E470D11}"/>
                </a:ext>
              </a:extLst>
            </p:cNvPr>
            <p:cNvCxnSpPr>
              <a:cxnSpLocks/>
            </p:cNvCxnSpPr>
            <p:nvPr/>
          </p:nvCxnSpPr>
          <p:spPr>
            <a:xfrm>
              <a:off x="31316919" y="7877542"/>
              <a:ext cx="11029008" cy="0"/>
            </a:xfrm>
            <a:prstGeom prst="line">
              <a:avLst/>
            </a:prstGeom>
            <a:noFill/>
            <a:ln w="88900" cap="flat" cmpd="sng" algn="ctr">
              <a:solidFill>
                <a:srgbClr val="0283AD"/>
              </a:solidFill>
              <a:prstDash val="solid"/>
              <a:miter lim="800000"/>
              <a:headEnd type="none" w="lg" len="med"/>
              <a:tailEnd type="none" w="lg" len="med"/>
            </a:ln>
            <a:effectLst/>
          </p:spPr>
        </p:cxnSp>
      </p:grpSp>
      <p:pic>
        <p:nvPicPr>
          <p:cNvPr id="55" name="Graphic 54" descr="Downward trend graph with solid fill">
            <a:extLst>
              <a:ext uri="{FF2B5EF4-FFF2-40B4-BE49-F238E27FC236}">
                <a16:creationId xmlns:a16="http://schemas.microsoft.com/office/drawing/2014/main" id="{5C25E4E1-6169-9966-150F-BCFEA941150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80070" y="12200874"/>
            <a:ext cx="1493524" cy="1493524"/>
          </a:xfrm>
          <a:prstGeom prst="rect">
            <a:avLst/>
          </a:prstGeom>
        </p:spPr>
      </p:pic>
      <p:sp>
        <p:nvSpPr>
          <p:cNvPr id="56" name="TextBox 55">
            <a:extLst>
              <a:ext uri="{FF2B5EF4-FFF2-40B4-BE49-F238E27FC236}">
                <a16:creationId xmlns:a16="http://schemas.microsoft.com/office/drawing/2014/main" id="{AE7194F9-6B8D-CAAF-06CC-020F3568EF92}"/>
              </a:ext>
            </a:extLst>
          </p:cNvPr>
          <p:cNvSpPr txBox="1"/>
          <p:nvPr/>
        </p:nvSpPr>
        <p:spPr>
          <a:xfrm>
            <a:off x="11387360" y="15212182"/>
            <a:ext cx="11085930" cy="5678478"/>
          </a:xfrm>
          <a:prstGeom prst="rect">
            <a:avLst/>
          </a:prstGeom>
          <a:noFill/>
        </p:spPr>
        <p:txBody>
          <a:bodyPr wrap="square" rtlCol="0">
            <a:spAutoFit/>
          </a:bodyPr>
          <a:lstStyle/>
          <a:p>
            <a:pPr defTabSz="1751511">
              <a:defRPr/>
            </a:pPr>
            <a:r>
              <a:rPr lang="en-GB" sz="3300" u="sng" kern="0" dirty="0">
                <a:solidFill>
                  <a:srgbClr val="000000"/>
                </a:solidFill>
                <a:latin typeface="Helvetica" panose="020B0604020202020204" pitchFamily="34" charset="0"/>
                <a:cs typeface="Helvetica" panose="020B0604020202020204" pitchFamily="34" charset="0"/>
              </a:rPr>
              <a:t>Remote Management Forms</a:t>
            </a:r>
          </a:p>
          <a:p>
            <a:pPr marL="571500" indent="-571500"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1956 RMFs were completed between Sep-21 - Mar-22 (no data available since then) </a:t>
            </a:r>
          </a:p>
          <a:p>
            <a:pPr marL="571500" indent="-571500"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Only 261 patients recorded a previous appointment date. </a:t>
            </a:r>
          </a:p>
          <a:p>
            <a:pPr marL="571500" indent="-571500"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154/261 (59%) were completed by patients in the “window” of May-20 - May-21, indicating a preferential use of RMFs targeting backlog patients.</a:t>
            </a:r>
          </a:p>
          <a:p>
            <a:pPr marL="571500" indent="-571500"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Between 2-8% of the total backlog patients were managed using RMFs based on available data (Table. 1.).</a:t>
            </a:r>
          </a:p>
        </p:txBody>
      </p:sp>
      <p:graphicFrame>
        <p:nvGraphicFramePr>
          <p:cNvPr id="57" name="Table 43">
            <a:extLst>
              <a:ext uri="{FF2B5EF4-FFF2-40B4-BE49-F238E27FC236}">
                <a16:creationId xmlns:a16="http://schemas.microsoft.com/office/drawing/2014/main" id="{45DF2FB9-F28C-DD4D-09F4-30B019CF7C52}"/>
              </a:ext>
            </a:extLst>
          </p:cNvPr>
          <p:cNvGraphicFramePr>
            <a:graphicFrameLocks noGrp="1"/>
          </p:cNvGraphicFramePr>
          <p:nvPr>
            <p:extLst>
              <p:ext uri="{D42A27DB-BD31-4B8C-83A1-F6EECF244321}">
                <p14:modId xmlns:p14="http://schemas.microsoft.com/office/powerpoint/2010/main" val="3778607449"/>
              </p:ext>
            </p:extLst>
          </p:nvPr>
        </p:nvGraphicFramePr>
        <p:xfrm>
          <a:off x="11439105" y="20854614"/>
          <a:ext cx="10828160" cy="4776756"/>
        </p:xfrm>
        <a:graphic>
          <a:graphicData uri="http://schemas.openxmlformats.org/drawingml/2006/table">
            <a:tbl>
              <a:tblPr firstRow="1" bandRow="1"/>
              <a:tblGrid>
                <a:gridCol w="2511662">
                  <a:extLst>
                    <a:ext uri="{9D8B030D-6E8A-4147-A177-3AD203B41FA5}">
                      <a16:colId xmlns:a16="http://schemas.microsoft.com/office/drawing/2014/main" val="2832273255"/>
                    </a:ext>
                  </a:extLst>
                </a:gridCol>
                <a:gridCol w="2902418">
                  <a:extLst>
                    <a:ext uri="{9D8B030D-6E8A-4147-A177-3AD203B41FA5}">
                      <a16:colId xmlns:a16="http://schemas.microsoft.com/office/drawing/2014/main" val="910319481"/>
                    </a:ext>
                  </a:extLst>
                </a:gridCol>
                <a:gridCol w="2707040">
                  <a:extLst>
                    <a:ext uri="{9D8B030D-6E8A-4147-A177-3AD203B41FA5}">
                      <a16:colId xmlns:a16="http://schemas.microsoft.com/office/drawing/2014/main" val="1992610987"/>
                    </a:ext>
                  </a:extLst>
                </a:gridCol>
                <a:gridCol w="2707040">
                  <a:extLst>
                    <a:ext uri="{9D8B030D-6E8A-4147-A177-3AD203B41FA5}">
                      <a16:colId xmlns:a16="http://schemas.microsoft.com/office/drawing/2014/main" val="2707334867"/>
                    </a:ext>
                  </a:extLst>
                </a:gridCol>
              </a:tblGrid>
              <a:tr h="1013931">
                <a:tc>
                  <a:txBody>
                    <a:bodyPr/>
                    <a:lstStyle>
                      <a:lvl1pPr marL="0" algn="l" defTabSz="3027487" rtl="0" eaLnBrk="1" latinLnBrk="0" hangingPunct="1">
                        <a:defRPr sz="5960" b="1" kern="1200">
                          <a:solidFill>
                            <a:schemeClr val="lt1"/>
                          </a:solidFill>
                          <a:latin typeface="Segoe UI"/>
                        </a:defRPr>
                      </a:lvl1pPr>
                      <a:lvl2pPr marL="1513743" algn="l" defTabSz="3027487" rtl="0" eaLnBrk="1" latinLnBrk="0" hangingPunct="1">
                        <a:defRPr sz="5960" b="1" kern="1200">
                          <a:solidFill>
                            <a:schemeClr val="lt1"/>
                          </a:solidFill>
                          <a:latin typeface="Segoe UI"/>
                        </a:defRPr>
                      </a:lvl2pPr>
                      <a:lvl3pPr marL="3027487" algn="l" defTabSz="3027487" rtl="0" eaLnBrk="1" latinLnBrk="0" hangingPunct="1">
                        <a:defRPr sz="5960" b="1" kern="1200">
                          <a:solidFill>
                            <a:schemeClr val="lt1"/>
                          </a:solidFill>
                          <a:latin typeface="Segoe UI"/>
                        </a:defRPr>
                      </a:lvl3pPr>
                      <a:lvl4pPr marL="4541230" algn="l" defTabSz="3027487" rtl="0" eaLnBrk="1" latinLnBrk="0" hangingPunct="1">
                        <a:defRPr sz="5960" b="1" kern="1200">
                          <a:solidFill>
                            <a:schemeClr val="lt1"/>
                          </a:solidFill>
                          <a:latin typeface="Segoe UI"/>
                        </a:defRPr>
                      </a:lvl4pPr>
                      <a:lvl5pPr marL="6054974" algn="l" defTabSz="3027487" rtl="0" eaLnBrk="1" latinLnBrk="0" hangingPunct="1">
                        <a:defRPr sz="5960" b="1" kern="1200">
                          <a:solidFill>
                            <a:schemeClr val="lt1"/>
                          </a:solidFill>
                          <a:latin typeface="Segoe UI"/>
                        </a:defRPr>
                      </a:lvl5pPr>
                      <a:lvl6pPr marL="7568717" algn="l" defTabSz="3027487" rtl="0" eaLnBrk="1" latinLnBrk="0" hangingPunct="1">
                        <a:defRPr sz="5960" b="1" kern="1200">
                          <a:solidFill>
                            <a:schemeClr val="lt1"/>
                          </a:solidFill>
                          <a:latin typeface="Segoe UI"/>
                        </a:defRPr>
                      </a:lvl6pPr>
                      <a:lvl7pPr marL="9082461" algn="l" defTabSz="3027487" rtl="0" eaLnBrk="1" latinLnBrk="0" hangingPunct="1">
                        <a:defRPr sz="5960" b="1" kern="1200">
                          <a:solidFill>
                            <a:schemeClr val="lt1"/>
                          </a:solidFill>
                          <a:latin typeface="Segoe UI"/>
                        </a:defRPr>
                      </a:lvl7pPr>
                      <a:lvl8pPr marL="10596204" algn="l" defTabSz="3027487" rtl="0" eaLnBrk="1" latinLnBrk="0" hangingPunct="1">
                        <a:defRPr sz="5960" b="1" kern="1200">
                          <a:solidFill>
                            <a:schemeClr val="lt1"/>
                          </a:solidFill>
                          <a:latin typeface="Segoe UI"/>
                        </a:defRPr>
                      </a:lvl8pPr>
                      <a:lvl9pPr marL="12109948" algn="l" defTabSz="3027487" rtl="0" eaLnBrk="1" latinLnBrk="0" hangingPunct="1">
                        <a:defRPr sz="5960" b="1" kern="1200">
                          <a:solidFill>
                            <a:schemeClr val="lt1"/>
                          </a:solidFill>
                          <a:latin typeface="Segoe UI"/>
                        </a:defRPr>
                      </a:lvl9pPr>
                    </a:lstStyle>
                    <a:p>
                      <a:pPr marL="0" algn="ctr" defTabSz="4654747" rtl="0" eaLnBrk="1" latinLnBrk="0" hangingPunct="1"/>
                      <a:r>
                        <a:rPr lang="en-GB" sz="3200" b="0" kern="1200" dirty="0">
                          <a:solidFill>
                            <a:srgbClr val="FFFFFF"/>
                          </a:solidFill>
                          <a:latin typeface="Franklin Gothic Medium" panose="020B0603020102020204" pitchFamily="34" charset="0"/>
                          <a:ea typeface="+mn-ea"/>
                          <a:cs typeface="Segoe UI" panose="020B0502040204020203" pitchFamily="34" charset="0"/>
                        </a:rPr>
                        <a:t>Audit Cycle</a:t>
                      </a:r>
                    </a:p>
                  </a:txBody>
                  <a:tcPr marL="101932" marR="101932" marT="50966" marB="50966"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283AD"/>
                    </a:solidFill>
                  </a:tcPr>
                </a:tc>
                <a:tc>
                  <a:txBody>
                    <a:bodyPr/>
                    <a:lstStyle>
                      <a:lvl1pPr marL="0" algn="l" defTabSz="3027487" rtl="0" eaLnBrk="1" latinLnBrk="0" hangingPunct="1">
                        <a:defRPr sz="5960" b="1" kern="1200">
                          <a:solidFill>
                            <a:schemeClr val="lt1"/>
                          </a:solidFill>
                          <a:latin typeface="Segoe UI"/>
                        </a:defRPr>
                      </a:lvl1pPr>
                      <a:lvl2pPr marL="1513743" algn="l" defTabSz="3027487" rtl="0" eaLnBrk="1" latinLnBrk="0" hangingPunct="1">
                        <a:defRPr sz="5960" b="1" kern="1200">
                          <a:solidFill>
                            <a:schemeClr val="lt1"/>
                          </a:solidFill>
                          <a:latin typeface="Segoe UI"/>
                        </a:defRPr>
                      </a:lvl2pPr>
                      <a:lvl3pPr marL="3027487" algn="l" defTabSz="3027487" rtl="0" eaLnBrk="1" latinLnBrk="0" hangingPunct="1">
                        <a:defRPr sz="5960" b="1" kern="1200">
                          <a:solidFill>
                            <a:schemeClr val="lt1"/>
                          </a:solidFill>
                          <a:latin typeface="Segoe UI"/>
                        </a:defRPr>
                      </a:lvl3pPr>
                      <a:lvl4pPr marL="4541230" algn="l" defTabSz="3027487" rtl="0" eaLnBrk="1" latinLnBrk="0" hangingPunct="1">
                        <a:defRPr sz="5960" b="1" kern="1200">
                          <a:solidFill>
                            <a:schemeClr val="lt1"/>
                          </a:solidFill>
                          <a:latin typeface="Segoe UI"/>
                        </a:defRPr>
                      </a:lvl4pPr>
                      <a:lvl5pPr marL="6054974" algn="l" defTabSz="3027487" rtl="0" eaLnBrk="1" latinLnBrk="0" hangingPunct="1">
                        <a:defRPr sz="5960" b="1" kern="1200">
                          <a:solidFill>
                            <a:schemeClr val="lt1"/>
                          </a:solidFill>
                          <a:latin typeface="Segoe UI"/>
                        </a:defRPr>
                      </a:lvl5pPr>
                      <a:lvl6pPr marL="7568717" algn="l" defTabSz="3027487" rtl="0" eaLnBrk="1" latinLnBrk="0" hangingPunct="1">
                        <a:defRPr sz="5960" b="1" kern="1200">
                          <a:solidFill>
                            <a:schemeClr val="lt1"/>
                          </a:solidFill>
                          <a:latin typeface="Segoe UI"/>
                        </a:defRPr>
                      </a:lvl6pPr>
                      <a:lvl7pPr marL="9082461" algn="l" defTabSz="3027487" rtl="0" eaLnBrk="1" latinLnBrk="0" hangingPunct="1">
                        <a:defRPr sz="5960" b="1" kern="1200">
                          <a:solidFill>
                            <a:schemeClr val="lt1"/>
                          </a:solidFill>
                          <a:latin typeface="Segoe UI"/>
                        </a:defRPr>
                      </a:lvl7pPr>
                      <a:lvl8pPr marL="10596204" algn="l" defTabSz="3027487" rtl="0" eaLnBrk="1" latinLnBrk="0" hangingPunct="1">
                        <a:defRPr sz="5960" b="1" kern="1200">
                          <a:solidFill>
                            <a:schemeClr val="lt1"/>
                          </a:solidFill>
                          <a:latin typeface="Segoe UI"/>
                        </a:defRPr>
                      </a:lvl8pPr>
                      <a:lvl9pPr marL="12109948" algn="l" defTabSz="3027487" rtl="0" eaLnBrk="1" latinLnBrk="0" hangingPunct="1">
                        <a:defRPr sz="5960" b="1" kern="1200">
                          <a:solidFill>
                            <a:schemeClr val="lt1"/>
                          </a:solidFill>
                          <a:latin typeface="Segoe UI"/>
                        </a:defRPr>
                      </a:lvl9pPr>
                    </a:lstStyle>
                    <a:p>
                      <a:pPr marL="0" algn="ctr" defTabSz="4654747" rtl="0" eaLnBrk="1" latinLnBrk="0" hangingPunct="1"/>
                      <a:r>
                        <a:rPr lang="en-US" sz="3200" b="0" kern="1200" dirty="0">
                          <a:solidFill>
                            <a:srgbClr val="FFFFFF"/>
                          </a:solidFill>
                          <a:latin typeface="Franklin Gothic Medium" panose="020B0603020102020204" pitchFamily="34" charset="0"/>
                          <a:ea typeface="+mn-ea"/>
                          <a:cs typeface="Segoe UI" panose="020B0502040204020203" pitchFamily="34" charset="0"/>
                        </a:rPr>
                        <a:t>Backlog Total</a:t>
                      </a:r>
                      <a:endParaRPr lang="en-GB" sz="3200" b="0" kern="1200" dirty="0">
                        <a:solidFill>
                          <a:srgbClr val="FFFFFF"/>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283AD"/>
                    </a:solidFill>
                  </a:tcPr>
                </a:tc>
                <a:tc>
                  <a:txBody>
                    <a:bodyPr/>
                    <a:lstStyle/>
                    <a:p>
                      <a:pPr marL="0" algn="ctr" defTabSz="4654747" rtl="0" eaLnBrk="1" latinLnBrk="0" hangingPunct="1"/>
                      <a:r>
                        <a:rPr lang="en-GB" sz="3200" b="0" kern="1200" dirty="0">
                          <a:solidFill>
                            <a:srgbClr val="FFFFFF"/>
                          </a:solidFill>
                          <a:latin typeface="Franklin Gothic Medium" panose="020B0603020102020204" pitchFamily="34" charset="0"/>
                          <a:ea typeface="+mn-ea"/>
                          <a:cs typeface="Segoe UI" panose="020B0502040204020203" pitchFamily="34" charset="0"/>
                        </a:rPr>
                        <a:t>Patients shifted</a:t>
                      </a:r>
                    </a:p>
                  </a:txBody>
                  <a:tcPr marL="101932" marR="101932" marT="50966" marB="50966"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283AD"/>
                    </a:solidFill>
                  </a:tcPr>
                </a:tc>
                <a:tc>
                  <a:txBody>
                    <a:bodyPr/>
                    <a:lstStyle/>
                    <a:p>
                      <a:pPr marL="0" algn="ctr" defTabSz="4654747" rtl="0" eaLnBrk="1" latinLnBrk="0" hangingPunct="1"/>
                      <a:r>
                        <a:rPr lang="en-GB" sz="3200" b="0" kern="1200" dirty="0">
                          <a:solidFill>
                            <a:srgbClr val="FFFFFF"/>
                          </a:solidFill>
                          <a:latin typeface="Franklin Gothic Medium" panose="020B0603020102020204" pitchFamily="34" charset="0"/>
                          <a:ea typeface="+mn-ea"/>
                          <a:cs typeface="Segoe UI" panose="020B0502040204020203" pitchFamily="34" charset="0"/>
                        </a:rPr>
                        <a:t>No. RMFs complete (%)</a:t>
                      </a:r>
                    </a:p>
                  </a:txBody>
                  <a:tcPr marL="101932" marR="101932" marT="50966" marB="50966"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283AD"/>
                    </a:solidFill>
                  </a:tcPr>
                </a:tc>
                <a:extLst>
                  <a:ext uri="{0D108BD9-81ED-4DB2-BD59-A6C34878D82A}">
                    <a16:rowId xmlns:a16="http://schemas.microsoft.com/office/drawing/2014/main" val="1968051184"/>
                  </a:ext>
                </a:extLst>
              </a:tr>
              <a:tr h="924866">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1</a:t>
                      </a:r>
                    </a:p>
                  </a:txBody>
                  <a:tcPr marL="101932" marR="101932" marT="50966" marB="50966"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3259</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BFBFBF"/>
                          </a:solidFill>
                          <a:latin typeface="Franklin Gothic Medium" panose="020B0603020102020204" pitchFamily="34" charset="0"/>
                          <a:ea typeface="+mn-ea"/>
                          <a:cs typeface="Segoe UI" panose="020B0502040204020203" pitchFamily="34" charset="0"/>
                        </a:rPr>
                        <a:t>NA</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BFBFBF"/>
                          </a:solidFill>
                          <a:latin typeface="Franklin Gothic Medium" panose="020B0603020102020204" pitchFamily="34" charset="0"/>
                          <a:ea typeface="+mn-ea"/>
                          <a:cs typeface="Segoe UI" panose="020B0502040204020203" pitchFamily="34" charset="0"/>
                        </a:rPr>
                        <a:t>NA</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521966223"/>
                  </a:ext>
                </a:extLst>
              </a:tr>
              <a:tr h="924866">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2</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mpd="sng">
                      <a:noFill/>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2633</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626</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17 (2.72)</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796949682"/>
                  </a:ext>
                </a:extLst>
              </a:tr>
              <a:tr h="924866">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2</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mpd="sng">
                      <a:noFill/>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2135</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498</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43 (8.63)</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65202582"/>
                  </a:ext>
                </a:extLst>
              </a:tr>
              <a:tr h="924866">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4</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mpd="sng">
                      <a:noFill/>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960</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1175</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94 (8.00)</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174976384"/>
                  </a:ext>
                </a:extLst>
              </a:tr>
            </a:tbl>
          </a:graphicData>
        </a:graphic>
      </p:graphicFrame>
    </p:spTree>
    <p:extLst>
      <p:ext uri="{BB962C8B-B14F-4D97-AF65-F5344CB8AC3E}">
        <p14:creationId xmlns:p14="http://schemas.microsoft.com/office/powerpoint/2010/main" val="555190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991A-0139-64AA-969C-FDC94D439E1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0E864D5-0D70-709C-4A71-7F0C73C83918}"/>
              </a:ext>
            </a:extLst>
          </p:cNvPr>
          <p:cNvSpPr>
            <a:spLocks noGrp="1"/>
          </p:cNvSpPr>
          <p:nvPr>
            <p:ph idx="1"/>
          </p:nvPr>
        </p:nvSpPr>
        <p:spPr/>
        <p:txBody>
          <a:bodyPr/>
          <a:lstStyle/>
          <a:p>
            <a:r>
              <a:rPr lang="en-US" dirty="0"/>
              <a:t>We have significantly reduced the size of our backlog of outpatient follow-up due to COVID-19 over a 12-month period with a sizable contribution from remote management</a:t>
            </a:r>
          </a:p>
          <a:p>
            <a:endParaRPr lang="en-US" dirty="0"/>
          </a:p>
          <a:p>
            <a:endParaRPr lang="en-US" dirty="0"/>
          </a:p>
          <a:p>
            <a:endParaRPr lang="en-US" dirty="0"/>
          </a:p>
        </p:txBody>
      </p:sp>
      <p:sp>
        <p:nvSpPr>
          <p:cNvPr id="16" name="Rectangle 15">
            <a:extLst>
              <a:ext uri="{FF2B5EF4-FFF2-40B4-BE49-F238E27FC236}">
                <a16:creationId xmlns:a16="http://schemas.microsoft.com/office/drawing/2014/main" id="{0224DFD5-081E-9E64-7FE4-FA8C9E108744}"/>
              </a:ext>
            </a:extLst>
          </p:cNvPr>
          <p:cNvSpPr/>
          <p:nvPr/>
        </p:nvSpPr>
        <p:spPr>
          <a:xfrm>
            <a:off x="693428" y="3600220"/>
            <a:ext cx="11711650" cy="7733381"/>
          </a:xfrm>
          <a:prstGeom prst="rect">
            <a:avLst/>
          </a:prstGeom>
          <a:no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rmAutofit fontScale="92500" lnSpcReduction="20000"/>
          </a:bodyPr>
          <a:lstStyle/>
          <a:p>
            <a:pPr defTabSz="1751511">
              <a:defRPr/>
            </a:pPr>
            <a:r>
              <a:rPr lang="en-GB" sz="3600" kern="0" dirty="0">
                <a:solidFill>
                  <a:srgbClr val="000000"/>
                </a:solidFill>
                <a:latin typeface="Helvetica" panose="020B0604020202020204" pitchFamily="34" charset="0"/>
                <a:cs typeface="Helvetica" panose="020B0604020202020204" pitchFamily="34" charset="0"/>
              </a:rPr>
              <a:t>Our outpatient backlog has been significantly reduced over a 12-month period.</a:t>
            </a:r>
          </a:p>
          <a:p>
            <a:pPr defTabSz="1751511">
              <a:defRPr/>
            </a:pPr>
            <a:endParaRPr lang="en-GB" sz="3600" kern="0" dirty="0">
              <a:solidFill>
                <a:srgbClr val="000000"/>
              </a:solidFill>
              <a:latin typeface="Helvetica" panose="020B0604020202020204" pitchFamily="34" charset="0"/>
              <a:cs typeface="Helvetica" panose="020B0604020202020204" pitchFamily="34" charset="0"/>
            </a:endParaRPr>
          </a:p>
          <a:p>
            <a:pPr defTabSz="1751511">
              <a:defRPr/>
            </a:pPr>
            <a:r>
              <a:rPr lang="en-GB" sz="3600" kern="0" dirty="0">
                <a:solidFill>
                  <a:srgbClr val="000000"/>
                </a:solidFill>
                <a:latin typeface="Helvetica" panose="020B0604020202020204" pitchFamily="34" charset="0"/>
                <a:cs typeface="Helvetica" panose="020B0604020202020204" pitchFamily="34" charset="0"/>
              </a:rPr>
              <a:t>Remote management made a sizeable contribution to this reduction, meaning some of this reduction was achieved without face-to-face encounters; these results underestimate the effect of RMFs due to this dataset being incomplete</a:t>
            </a:r>
          </a:p>
          <a:p>
            <a:pPr defTabSz="1751511">
              <a:defRPr/>
            </a:pPr>
            <a:endParaRPr lang="en-GB" sz="3600" b="1" kern="0" dirty="0">
              <a:solidFill>
                <a:srgbClr val="000000"/>
              </a:solidFill>
              <a:latin typeface="Helvetica" panose="020B0604020202020204" pitchFamily="34" charset="0"/>
              <a:cs typeface="Helvetica" panose="020B0604020202020204" pitchFamily="34" charset="0"/>
            </a:endParaRPr>
          </a:p>
          <a:p>
            <a:pPr defTabSz="1751511">
              <a:defRPr/>
            </a:pPr>
            <a:r>
              <a:rPr lang="en-GB" sz="3600" kern="0" dirty="0">
                <a:solidFill>
                  <a:srgbClr val="000000"/>
                </a:solidFill>
                <a:latin typeface="Helvetica" panose="020B0604020202020204" pitchFamily="34" charset="0"/>
                <a:cs typeface="Helvetica" panose="020B0604020202020204" pitchFamily="34" charset="0"/>
              </a:rPr>
              <a:t>1956 RMFs completed in a 6-month period shows robust integration of our RMFs into outpatient services disrupted by COVID-19 and provides evidence for remote management as a useful tool in outpatient management, with relevance to areas such as Patient Initiated follow-up pathways. </a:t>
            </a:r>
          </a:p>
          <a:p>
            <a:pPr defTabSz="1751511">
              <a:defRPr/>
            </a:pPr>
            <a:endParaRPr lang="en-GB" sz="3600" kern="0" dirty="0">
              <a:solidFill>
                <a:srgbClr val="000000"/>
              </a:solidFill>
              <a:latin typeface="Helvetica" panose="020B0604020202020204" pitchFamily="34" charset="0"/>
              <a:cs typeface="Helvetica" panose="020B0604020202020204" pitchFamily="34" charset="0"/>
            </a:endParaRPr>
          </a:p>
          <a:p>
            <a:pPr defTabSz="1751511">
              <a:defRPr/>
            </a:pPr>
            <a:r>
              <a:rPr lang="en-GB" sz="3600" kern="0" dirty="0">
                <a:solidFill>
                  <a:srgbClr val="000000"/>
                </a:solidFill>
                <a:latin typeface="Helvetica" panose="020B0604020202020204" pitchFamily="34" charset="0"/>
                <a:cs typeface="Helvetica" panose="020B0604020202020204" pitchFamily="34" charset="0"/>
              </a:rPr>
              <a:t>Further work is needed to clarify where remote management is best deployed and which patient groups benefit most from this.</a:t>
            </a:r>
          </a:p>
          <a:p>
            <a:pPr defTabSz="1751511">
              <a:defRPr/>
            </a:pPr>
            <a:endParaRPr lang="en-GB" sz="1600" kern="0" dirty="0">
              <a:solidFill>
                <a:srgbClr val="000000"/>
              </a:solidFill>
              <a:latin typeface="Helvetica" panose="020B0604020202020204" pitchFamily="34" charset="0"/>
              <a:cs typeface="Helvetica" panose="020B0604020202020204" pitchFamily="34" charset="0"/>
            </a:endParaRPr>
          </a:p>
        </p:txBody>
      </p:sp>
      <p:cxnSp>
        <p:nvCxnSpPr>
          <p:cNvPr id="17" name="Straight Connector 16">
            <a:extLst>
              <a:ext uri="{FF2B5EF4-FFF2-40B4-BE49-F238E27FC236}">
                <a16:creationId xmlns:a16="http://schemas.microsoft.com/office/drawing/2014/main" id="{580D043E-66B5-9A9C-B8C4-7DDD08D4EE91}"/>
              </a:ext>
            </a:extLst>
          </p:cNvPr>
          <p:cNvCxnSpPr>
            <a:cxnSpLocks/>
          </p:cNvCxnSpPr>
          <p:nvPr/>
        </p:nvCxnSpPr>
        <p:spPr>
          <a:xfrm>
            <a:off x="838200" y="3429000"/>
            <a:ext cx="10990212" cy="0"/>
          </a:xfrm>
          <a:prstGeom prst="line">
            <a:avLst/>
          </a:prstGeom>
          <a:noFill/>
          <a:ln w="88900" cap="flat" cmpd="sng" algn="ctr">
            <a:solidFill>
              <a:srgbClr val="000000"/>
            </a:solidFill>
            <a:prstDash val="solid"/>
            <a:miter lim="800000"/>
            <a:headEnd type="none" w="lg" len="med"/>
            <a:tailEnd type="none" w="lg" len="med"/>
          </a:ln>
          <a:effectLst/>
        </p:spPr>
      </p:cxnSp>
    </p:spTree>
    <p:extLst>
      <p:ext uri="{BB962C8B-B14F-4D97-AF65-F5344CB8AC3E}">
        <p14:creationId xmlns:p14="http://schemas.microsoft.com/office/powerpoint/2010/main" val="653599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62D7-101E-7C54-4593-B60F80F4E8F9}"/>
              </a:ext>
            </a:extLst>
          </p:cNvPr>
          <p:cNvSpPr>
            <a:spLocks noGrp="1"/>
          </p:cNvSpPr>
          <p:nvPr>
            <p:ph type="title"/>
          </p:nvPr>
        </p:nvSpPr>
        <p:spPr/>
        <p:txBody>
          <a:bodyPr/>
          <a:lstStyle/>
          <a:p>
            <a:r>
              <a:rPr lang="en-GB" dirty="0"/>
              <a:t>RGB colour: #3682A9</a:t>
            </a:r>
            <a:br>
              <a:rPr lang="en-GB" dirty="0"/>
            </a:br>
            <a:endParaRPr lang="en-US" dirty="0"/>
          </a:p>
        </p:txBody>
      </p:sp>
      <p:sp>
        <p:nvSpPr>
          <p:cNvPr id="4" name="Rectangle 3">
            <a:extLst>
              <a:ext uri="{FF2B5EF4-FFF2-40B4-BE49-F238E27FC236}">
                <a16:creationId xmlns:a16="http://schemas.microsoft.com/office/drawing/2014/main" id="{B99FF3ED-AC05-FC95-CD1D-CC48EBB2A1CD}"/>
              </a:ext>
            </a:extLst>
          </p:cNvPr>
          <p:cNvSpPr/>
          <p:nvPr/>
        </p:nvSpPr>
        <p:spPr>
          <a:xfrm>
            <a:off x="5874380" y="3630601"/>
            <a:ext cx="12635239" cy="1960478"/>
          </a:xfrm>
          <a:prstGeom prst="rect">
            <a:avLst/>
          </a:prstGeom>
          <a:solidFill>
            <a:schemeClr val="bg1"/>
          </a:solid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ctr" anchorCtr="0" forceAA="0" compatLnSpc="1">
            <a:prstTxWarp prst="textNoShape">
              <a:avLst/>
            </a:prstTxWarp>
            <a:noAutofit/>
          </a:bodyPr>
          <a:lstStyle/>
          <a:p>
            <a:pPr algn="ctr" defTabSz="1751511">
              <a:defRPr/>
            </a:pPr>
            <a:r>
              <a:rPr lang="en-GB" sz="2800" i="1" kern="0" dirty="0">
                <a:solidFill>
                  <a:srgbClr val="000000"/>
                </a:solidFill>
                <a:latin typeface="Helvetica" panose="020B0604020202020204" pitchFamily="34" charset="0"/>
                <a:cs typeface="Helvetica" panose="020B0604020202020204" pitchFamily="34" charset="0"/>
              </a:rPr>
              <a:t> </a:t>
            </a:r>
          </a:p>
        </p:txBody>
      </p:sp>
      <p:sp>
        <p:nvSpPr>
          <p:cNvPr id="5" name="Rectangle 4">
            <a:extLst>
              <a:ext uri="{FF2B5EF4-FFF2-40B4-BE49-F238E27FC236}">
                <a16:creationId xmlns:a16="http://schemas.microsoft.com/office/drawing/2014/main" id="{3BF41824-80CE-488F-655D-9C16905041D3}"/>
              </a:ext>
            </a:extLst>
          </p:cNvPr>
          <p:cNvSpPr/>
          <p:nvPr/>
        </p:nvSpPr>
        <p:spPr>
          <a:xfrm>
            <a:off x="-775969" y="3429000"/>
            <a:ext cx="6453347" cy="1725611"/>
          </a:xfrm>
          <a:prstGeom prst="rect">
            <a:avLst/>
          </a:prstGeom>
          <a:noFill/>
          <a:ln w="19050" cap="sq" cmpd="sng" algn="ctr">
            <a:noFill/>
            <a:prstDash val="solid"/>
            <a:miter lim="800000"/>
          </a:ln>
          <a:effectLst/>
        </p:spPr>
        <p:txBody>
          <a:bodyPr rot="0" spcFirstLastPara="0" vertOverflow="overflow" horzOverflow="overflow" vert="horz" wrap="square" lIns="576000" tIns="0" rIns="0" bIns="0" numCol="1" spcCol="0" rtlCol="0" fromWordArt="0" anchor="t" anchorCtr="0" forceAA="0" compatLnSpc="1">
            <a:prstTxWarp prst="textNoShape">
              <a:avLst/>
            </a:prstTxWarp>
            <a:normAutofit/>
          </a:bodyPr>
          <a:lstStyle/>
          <a:p>
            <a:pPr defTabSz="1751511">
              <a:spcAft>
                <a:spcPts val="200"/>
              </a:spcAft>
              <a:defRPr/>
            </a:pPr>
            <a:r>
              <a:rPr lang="en-GB" sz="2800" b="1" kern="0" dirty="0">
                <a:latin typeface="Helvetica" panose="020B0604020202020204" pitchFamily="34" charset="0"/>
                <a:cs typeface="Helvetica" panose="020B0604020202020204" pitchFamily="34" charset="0"/>
              </a:rPr>
              <a:t>References</a:t>
            </a:r>
          </a:p>
          <a:p>
            <a:pPr marL="342900" indent="-342900" defTabSz="1751511">
              <a:spcAft>
                <a:spcPts val="200"/>
              </a:spcAft>
              <a:buFont typeface="+mj-lt"/>
              <a:buAutoNum type="arabicPeriod"/>
              <a:defRPr/>
            </a:pPr>
            <a:r>
              <a:rPr lang="en-GB" sz="2000" kern="0" dirty="0">
                <a:latin typeface="Helvetica" panose="020B0604020202020204" pitchFamily="34" charset="0"/>
                <a:cs typeface="Helvetica" panose="020B0604020202020204" pitchFamily="34" charset="0"/>
              </a:rPr>
              <a:t>Malley T, Jackman J, </a:t>
            </a:r>
            <a:r>
              <a:rPr lang="en-GB" sz="2000" kern="0" dirty="0" err="1">
                <a:latin typeface="Helvetica" panose="020B0604020202020204" pitchFamily="34" charset="0"/>
                <a:cs typeface="Helvetica" panose="020B0604020202020204" pitchFamily="34" charset="0"/>
              </a:rPr>
              <a:t>Manderson</a:t>
            </a:r>
            <a:r>
              <a:rPr lang="en-GB" sz="2000" kern="0" dirty="0">
                <a:latin typeface="Helvetica" panose="020B0604020202020204" pitchFamily="34" charset="0"/>
                <a:cs typeface="Helvetica" panose="020B0604020202020204" pitchFamily="34" charset="0"/>
              </a:rPr>
              <a:t> S, et al. Annals of the Rheumatic Diseases 2021;80:289-290.</a:t>
            </a:r>
          </a:p>
        </p:txBody>
      </p:sp>
      <p:pic>
        <p:nvPicPr>
          <p:cNvPr id="6" name="Picture 5">
            <a:extLst>
              <a:ext uri="{FF2B5EF4-FFF2-40B4-BE49-F238E27FC236}">
                <a16:creationId xmlns:a16="http://schemas.microsoft.com/office/drawing/2014/main" id="{D70D8E6F-6100-0FA4-83BA-7F594151531C}"/>
              </a:ext>
            </a:extLst>
          </p:cNvPr>
          <p:cNvPicPr>
            <a:picLocks noChangeAspect="1"/>
          </p:cNvPicPr>
          <p:nvPr/>
        </p:nvPicPr>
        <p:blipFill>
          <a:blip r:embed="rId2"/>
          <a:stretch>
            <a:fillRect/>
          </a:stretch>
        </p:blipFill>
        <p:spPr>
          <a:xfrm>
            <a:off x="12033184" y="5823772"/>
            <a:ext cx="6095238" cy="1600000"/>
          </a:xfrm>
          <a:prstGeom prst="rect">
            <a:avLst/>
          </a:prstGeom>
        </p:spPr>
      </p:pic>
      <p:pic>
        <p:nvPicPr>
          <p:cNvPr id="7" name="Picture 6">
            <a:extLst>
              <a:ext uri="{FF2B5EF4-FFF2-40B4-BE49-F238E27FC236}">
                <a16:creationId xmlns:a16="http://schemas.microsoft.com/office/drawing/2014/main" id="{F96DF171-8077-795F-C377-B2E001C90BA8}"/>
              </a:ext>
            </a:extLst>
          </p:cNvPr>
          <p:cNvPicPr>
            <a:picLocks noChangeAspect="1"/>
          </p:cNvPicPr>
          <p:nvPr/>
        </p:nvPicPr>
        <p:blipFill>
          <a:blip r:embed="rId3"/>
          <a:stretch>
            <a:fillRect/>
          </a:stretch>
        </p:blipFill>
        <p:spPr>
          <a:xfrm>
            <a:off x="5832666" y="5912227"/>
            <a:ext cx="5934468" cy="1511811"/>
          </a:xfrm>
          <a:prstGeom prst="rect">
            <a:avLst/>
          </a:prstGeom>
        </p:spPr>
      </p:pic>
      <p:pic>
        <p:nvPicPr>
          <p:cNvPr id="8" name="Content Placeholder 7">
            <a:extLst>
              <a:ext uri="{FF2B5EF4-FFF2-40B4-BE49-F238E27FC236}">
                <a16:creationId xmlns:a16="http://schemas.microsoft.com/office/drawing/2014/main" id="{111F1713-9024-656B-87B1-C7D2DF775CC3}"/>
              </a:ext>
            </a:extLst>
          </p:cNvPr>
          <p:cNvPicPr>
            <a:picLocks noGrp="1" noChangeAspect="1"/>
          </p:cNvPicPr>
          <p:nvPr>
            <p:ph idx="1"/>
          </p:nvPr>
        </p:nvPicPr>
        <p:blipFill>
          <a:blip r:embed="rId4"/>
          <a:stretch>
            <a:fillRect/>
          </a:stretch>
        </p:blipFill>
        <p:spPr>
          <a:xfrm>
            <a:off x="12759531" y="1027906"/>
            <a:ext cx="1757047" cy="1757047"/>
          </a:xfrm>
          <a:prstGeom prst="rect">
            <a:avLst/>
          </a:prstGeom>
        </p:spPr>
      </p:pic>
    </p:spTree>
    <p:extLst>
      <p:ext uri="{BB962C8B-B14F-4D97-AF65-F5344CB8AC3E}">
        <p14:creationId xmlns:p14="http://schemas.microsoft.com/office/powerpoint/2010/main" val="3371439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1334</Words>
  <Application>Microsoft Macintosh PowerPoint</Application>
  <PresentationFormat>Widescreen</PresentationFormat>
  <Paragraphs>164</Paragraphs>
  <Slides>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Franklin Gothic Medium</vt:lpstr>
      <vt:lpstr>Helvetica</vt:lpstr>
      <vt:lpstr>Poppins</vt:lpstr>
      <vt:lpstr>Raleway</vt:lpstr>
      <vt:lpstr>Office Theme</vt:lpstr>
      <vt:lpstr>PowerPoint Presentation</vt:lpstr>
      <vt:lpstr>PowerPoint Presentation</vt:lpstr>
      <vt:lpstr>PowerPoint Presentation</vt:lpstr>
      <vt:lpstr>PowerPoint Presentation</vt:lpstr>
      <vt:lpstr>Intro + Title</vt:lpstr>
      <vt:lpstr>Methods</vt:lpstr>
      <vt:lpstr>FIGURES + results</vt:lpstr>
      <vt:lpstr>Conclusions</vt:lpstr>
      <vt:lpstr>RGB colour: #3682A9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Kurzeja, Dominik (RTH) OUH</dc:creator>
  <cp:lastModifiedBy>Kurzeja, Dominik (RTH) OUH</cp:lastModifiedBy>
  <cp:revision>12</cp:revision>
  <dcterms:created xsi:type="dcterms:W3CDTF">2023-02-09T09:21:53Z</dcterms:created>
  <dcterms:modified xsi:type="dcterms:W3CDTF">2023-02-09T11:35:54Z</dcterms:modified>
</cp:coreProperties>
</file>