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5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rafting" id="{3E49897E-6A09-B44D-BF80-5A027AB66985}">
          <p14:sldIdLst>
            <p14:sldId id="265"/>
            <p14:sldId id="266"/>
            <p14:sldId id="267"/>
            <p14:sldId id="268"/>
          </p14:sldIdLst>
        </p14:section>
        <p14:section name="Text/contents" id="{8BCCC0B5-1199-4340-B7E4-70AAA2DB56A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0F0F0"/>
    <a:srgbClr val="EE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1DA04-431D-D045-BFDF-AA55F2884D61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C2F60-834F-6F40-8B44-C52E1D13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2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1E93-C629-5435-9E4E-ADD50A572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40F41-22B0-E2EC-012C-A8EA830C9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0C92-5830-E4A4-0468-B3E0C9C3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5243B-8351-A736-CB71-076EEC3C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26B7-702D-1D3F-E515-7FE0A398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C033-A929-78AA-0ECE-7DCA4388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461F1-ABC3-A904-B95F-0F9FD44F2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EEEC-E2D0-45FF-2B21-B325781D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C590-13F8-D7B6-3CE8-2479C43B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8FD2-EEEC-C72A-1A6F-F02F6DA4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6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58EBB-4EBE-BC64-C26B-6DF2B439B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AFC48-1D8E-BE5C-2E59-9D738A89B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98C0-5887-005A-51A9-091DAE3D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2BB42-923C-2E9C-14C9-638D260F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FE1A0-6F4F-D86C-B913-8D9552C5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6924-CE08-95B3-3FEB-B5CA1755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A741-253C-BE15-900A-2C7349FB2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1562-3CF5-E6CC-2836-A370D61E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475C-A137-2764-278A-7B5A4551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5423-AAA6-3A5B-0497-AD1B0835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9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B501-F0D0-BB88-CF20-4437B08F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DD274-F1AA-FCE4-DD2D-DF4CBDC6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3F5BD-CF8A-6914-00CD-D9DE5A0F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8204E-EDFF-289B-B798-468B3D13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57F98-FBAC-C73A-289A-EA13F6C5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0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C8E9-1862-91B1-6FAF-AAE6096B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43F6-24BA-1DBD-4A0F-36420A661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F4A8C-C571-88FC-08CE-A00867F20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D972A-496F-3534-3B35-B5777B93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33CB8-809B-3773-FE59-D99F7459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BF4DD-5646-950B-4932-951053EB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9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EC94-C9CB-C151-A672-61BCB695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C4335-2B33-D071-D5A4-85548B97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2B6A0-90E5-E852-3749-FD1171A47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2847C-E244-6A18-4B17-6D0F01353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5EADC-3773-39EF-DE7C-49D0A52D9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38B8B-C58C-F6D1-C393-499A102F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EAC32-8A7F-E6C6-4DF0-C898767C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72A0D-B4F8-191A-551A-59F9CE53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7CF8-14A2-060D-41C2-FB0DEA63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7EF91-03AE-0462-939E-3C6BE650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13685-7596-79F8-B587-BC4E49DA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A3E95-EFFA-EBA0-68F1-1B91399F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38967-2FAC-4261-A499-873A9DF3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FCCA9-9790-DB39-F51A-975A12D1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1CCE-11A9-BA7D-6522-C25F0ADA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0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41C-DF3A-50AA-BBC2-0A52C097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DEFD-1A02-CFDA-3CC7-0785F93E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FE31C-A2CB-20B2-4AD7-4A7DF4ED3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70A3-AFD5-E3AD-EB74-277C7092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15A5-E8C2-1C10-D116-686D3737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46FFB-DFAF-704E-CCC3-424186DE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1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7ED4-3DA7-D341-309A-CCAC8F74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B0E83-A28C-676A-86AD-E62A6E5A5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E41F2-AECC-450F-9C30-BB16118C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DDBE5-47C2-2665-4EBC-D9473988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4B673-FDAD-954C-112B-7D8DC01E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B204-C04F-EC5D-A9C2-6258CA29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2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82901-F2D5-0E66-9B95-A3F04664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E0CD2-AD47-121C-FE2B-A4CB6F40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DFF5-A422-845D-1498-DABF3E8B1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C0CF-43BA-A84A-849B-FD95215CECB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FED9F-E898-595B-7538-15E0B1E54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9DAD-B333-F184-83C4-04F44F91B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0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/>
        </p:nvSpPr>
        <p:spPr>
          <a:xfrm>
            <a:off x="0" y="0"/>
            <a:ext cx="12192000" cy="5544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2800"/>
            </a:pPr>
            <a:r>
              <a:rPr lang="en-US" sz="2800" b="1" dirty="0">
                <a:solidFill>
                  <a:schemeClr val="bg1"/>
                </a:solidFill>
                <a:latin typeface="Raleway" pitchFamily="2" charset="77"/>
              </a:rPr>
              <a:t>Using novel remote electronic monitoring to measure and manage the Rheumatology Clinic backlog generated by COVID-19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</a:pPr>
            <a:endParaRPr dirty="0">
              <a:latin typeface="Raleway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0E948C-A822-9820-1A1D-1431B6689154}"/>
              </a:ext>
            </a:extLst>
          </p:cNvPr>
          <p:cNvGrpSpPr/>
          <p:nvPr/>
        </p:nvGrpSpPr>
        <p:grpSpPr>
          <a:xfrm>
            <a:off x="185237" y="5734235"/>
            <a:ext cx="5456317" cy="725532"/>
            <a:chOff x="2291257" y="5855683"/>
            <a:chExt cx="6532263" cy="8304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B4AA86-F735-6FB6-3D43-D575F583F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737" y="5855683"/>
              <a:ext cx="3163783" cy="83049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EB74A-6EA4-5287-07E3-68947D64D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1257" y="5901458"/>
              <a:ext cx="3080334" cy="78471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5690218-5CD9-6463-515C-4D1D50DF9B82}"/>
              </a:ext>
            </a:extLst>
          </p:cNvPr>
          <p:cNvSpPr txBox="1">
            <a:spLocks/>
          </p:cNvSpPr>
          <p:nvPr/>
        </p:nvSpPr>
        <p:spPr>
          <a:xfrm>
            <a:off x="6550447" y="5719507"/>
            <a:ext cx="2315579" cy="84233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defTabSz="1751511">
              <a:lnSpc>
                <a:spcPct val="120000"/>
              </a:lnSpc>
              <a:spcAft>
                <a:spcPts val="599"/>
              </a:spcAft>
            </a:pPr>
            <a:r>
              <a:rPr lang="en-US" sz="1600" b="1" dirty="0">
                <a:solidFill>
                  <a:srgbClr val="2F5597"/>
                </a:solidFill>
                <a:latin typeface="Raleway" pitchFamily="2" charset="77"/>
                <a:cs typeface="Helvetica" panose="020B0604020202020204" pitchFamily="34" charset="0"/>
              </a:rPr>
              <a:t>Dr. Dominik Kurzeja</a:t>
            </a:r>
          </a:p>
          <a:p>
            <a:pPr defTabSz="1751511">
              <a:lnSpc>
                <a:spcPct val="120000"/>
              </a:lnSpc>
              <a:spcAft>
                <a:spcPts val="599"/>
              </a:spcAft>
            </a:pPr>
            <a:r>
              <a:rPr lang="en-US" sz="1600" dirty="0">
                <a:solidFill>
                  <a:srgbClr val="2F5597"/>
                </a:solidFill>
                <a:latin typeface="Raleway" pitchFamily="2" charset="77"/>
                <a:cs typeface="Helvetica" panose="020B0604020202020204" pitchFamily="34" charset="0"/>
              </a:rPr>
              <a:t>BA, BM </a:t>
            </a:r>
            <a:r>
              <a:rPr lang="en-US" sz="1600" dirty="0" err="1">
                <a:solidFill>
                  <a:srgbClr val="2F5597"/>
                </a:solidFill>
                <a:latin typeface="Raleway" pitchFamily="2" charset="77"/>
                <a:cs typeface="Helvetica" panose="020B0604020202020204" pitchFamily="34" charset="0"/>
              </a:rPr>
              <a:t>BCh</a:t>
            </a:r>
            <a:endParaRPr lang="en-US" sz="1600" dirty="0">
              <a:solidFill>
                <a:srgbClr val="2F5597"/>
              </a:solidFill>
              <a:latin typeface="Raleway" pitchFamily="2" charset="77"/>
              <a:cs typeface="Helvetica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57690B-87EA-E2B4-6182-324E95F407CF}"/>
              </a:ext>
            </a:extLst>
          </p:cNvPr>
          <p:cNvGrpSpPr/>
          <p:nvPr/>
        </p:nvGrpSpPr>
        <p:grpSpPr>
          <a:xfrm>
            <a:off x="8866026" y="5677423"/>
            <a:ext cx="3568700" cy="894772"/>
            <a:chOff x="37456481" y="28459748"/>
            <a:chExt cx="2944989" cy="7518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7F160E-2100-E988-5A0A-AD538B3468A0}"/>
                </a:ext>
              </a:extLst>
            </p:cNvPr>
            <p:cNvSpPr txBox="1"/>
            <p:nvPr/>
          </p:nvSpPr>
          <p:spPr>
            <a:xfrm>
              <a:off x="37770741" y="28459748"/>
              <a:ext cx="2630729" cy="33710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1751511">
                <a:spcAft>
                  <a:spcPts val="848"/>
                </a:spcAft>
              </a:pPr>
              <a:r>
                <a:rPr lang="en-US" sz="1400" dirty="0">
                  <a:solidFill>
                    <a:srgbClr val="2F5597"/>
                  </a:solidFill>
                  <a:latin typeface="Raleway" pitchFamily="2" charset="77"/>
                  <a:cs typeface="Helvetica" panose="020B0604020202020204" pitchFamily="34" charset="0"/>
                </a:rPr>
                <a:t>dominik.kurzeja@doctors.org.uk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4C14EC-F42A-873A-4FD9-B7FB1E4BBBE4}"/>
                </a:ext>
              </a:extLst>
            </p:cNvPr>
            <p:cNvSpPr txBox="1"/>
            <p:nvPr/>
          </p:nvSpPr>
          <p:spPr>
            <a:xfrm>
              <a:off x="37770741" y="28874488"/>
              <a:ext cx="2630729" cy="33710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1751511">
                <a:spcAft>
                  <a:spcPts val="848"/>
                </a:spcAft>
              </a:pPr>
              <a:r>
                <a:rPr lang="en-US" sz="1400" dirty="0">
                  <a:solidFill>
                    <a:srgbClr val="2F5597"/>
                  </a:solidFill>
                  <a:latin typeface="Raleway" pitchFamily="2" charset="77"/>
                  <a:cs typeface="Helvetica" panose="020B0604020202020204" pitchFamily="34" charset="0"/>
                </a:rPr>
                <a:t>@domashwin</a:t>
              </a:r>
            </a:p>
          </p:txBody>
        </p:sp>
        <p:pic>
          <p:nvPicPr>
            <p:cNvPr id="12" name="Graphic 11" descr="Envelope outline">
              <a:extLst>
                <a:ext uri="{FF2B5EF4-FFF2-40B4-BE49-F238E27FC236}">
                  <a16:creationId xmlns:a16="http://schemas.microsoft.com/office/drawing/2014/main" id="{BF079C6F-A811-D032-F3BB-B66F8DEF9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456481" y="28507485"/>
              <a:ext cx="235532" cy="241633"/>
            </a:xfrm>
            <a:prstGeom prst="rect">
              <a:avLst/>
            </a:prstGeom>
          </p:spPr>
        </p:pic>
        <p:sp>
          <p:nvSpPr>
            <p:cNvPr id="13" name="Graphic 3">
              <a:extLst>
                <a:ext uri="{FF2B5EF4-FFF2-40B4-BE49-F238E27FC236}">
                  <a16:creationId xmlns:a16="http://schemas.microsoft.com/office/drawing/2014/main" id="{08E484FA-90C2-EAD1-EE1A-CBDA498C43AA}"/>
                </a:ext>
              </a:extLst>
            </p:cNvPr>
            <p:cNvSpPr/>
            <p:nvPr/>
          </p:nvSpPr>
          <p:spPr>
            <a:xfrm>
              <a:off x="37456779" y="28947724"/>
              <a:ext cx="234941" cy="190643"/>
            </a:xfrm>
            <a:custGeom>
              <a:avLst/>
              <a:gdLst>
                <a:gd name="connsiteX0" fmla="*/ 469046 w 470449"/>
                <a:gd name="connsiteY0" fmla="*/ 53244 h 381747"/>
                <a:gd name="connsiteX1" fmla="*/ 424987 w 470449"/>
                <a:gd name="connsiteY1" fmla="*/ 62689 h 381747"/>
                <a:gd name="connsiteX2" fmla="*/ 467904 w 470449"/>
                <a:gd name="connsiteY2" fmla="*/ 25816 h 381747"/>
                <a:gd name="connsiteX3" fmla="*/ 406552 w 470449"/>
                <a:gd name="connsiteY3" fmla="*/ 38071 h 381747"/>
                <a:gd name="connsiteX4" fmla="*/ 212800 w 470449"/>
                <a:gd name="connsiteY4" fmla="*/ 132327 h 381747"/>
                <a:gd name="connsiteX5" fmla="*/ 100011 w 470449"/>
                <a:gd name="connsiteY5" fmla="*/ 89212 h 381747"/>
                <a:gd name="connsiteX6" fmla="*/ 53757 w 470449"/>
                <a:gd name="connsiteY6" fmla="*/ 54213 h 381747"/>
                <a:gd name="connsiteX7" fmla="*/ 129713 w 470449"/>
                <a:gd name="connsiteY7" fmla="*/ 208606 h 381747"/>
                <a:gd name="connsiteX8" fmla="*/ 72587 w 470449"/>
                <a:gd name="connsiteY8" fmla="*/ 198328 h 381747"/>
                <a:gd name="connsiteX9" fmla="*/ 160454 w 470449"/>
                <a:gd name="connsiteY9" fmla="*/ 288622 h 381747"/>
                <a:gd name="connsiteX10" fmla="*/ -1403 w 470449"/>
                <a:gd name="connsiteY10" fmla="*/ 309321 h 381747"/>
                <a:gd name="connsiteX11" fmla="*/ 429905 w 470449"/>
                <a:gd name="connsiteY11" fmla="*/ 86456 h 38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449" h="381747">
                  <a:moveTo>
                    <a:pt x="469046" y="53244"/>
                  </a:moveTo>
                  <a:lnTo>
                    <a:pt x="424987" y="62689"/>
                  </a:lnTo>
                  <a:lnTo>
                    <a:pt x="467904" y="25816"/>
                  </a:lnTo>
                  <a:lnTo>
                    <a:pt x="406552" y="38071"/>
                  </a:lnTo>
                  <a:cubicBezTo>
                    <a:pt x="334408" y="-49214"/>
                    <a:pt x="188724" y="21752"/>
                    <a:pt x="212800" y="132327"/>
                  </a:cubicBezTo>
                  <a:cubicBezTo>
                    <a:pt x="184557" y="112062"/>
                    <a:pt x="135564" y="105523"/>
                    <a:pt x="100011" y="89212"/>
                  </a:cubicBezTo>
                  <a:cubicBezTo>
                    <a:pt x="51452" y="66931"/>
                    <a:pt x="56525" y="42681"/>
                    <a:pt x="53757" y="54213"/>
                  </a:cubicBezTo>
                  <a:cubicBezTo>
                    <a:pt x="32599" y="142910"/>
                    <a:pt x="109147" y="207464"/>
                    <a:pt x="129713" y="208606"/>
                  </a:cubicBezTo>
                  <a:cubicBezTo>
                    <a:pt x="110290" y="211461"/>
                    <a:pt x="72587" y="198328"/>
                    <a:pt x="72587" y="198328"/>
                  </a:cubicBezTo>
                  <a:cubicBezTo>
                    <a:pt x="72587" y="198328"/>
                    <a:pt x="72587" y="246882"/>
                    <a:pt x="160454" y="288622"/>
                  </a:cubicBezTo>
                  <a:cubicBezTo>
                    <a:pt x="110278" y="312116"/>
                    <a:pt x="53085" y="319323"/>
                    <a:pt x="-1403" y="309321"/>
                  </a:cubicBezTo>
                  <a:cubicBezTo>
                    <a:pt x="171519" y="478623"/>
                    <a:pt x="467410" y="323763"/>
                    <a:pt x="429905" y="86456"/>
                  </a:cubicBezTo>
                  <a:close/>
                </a:path>
              </a:pathLst>
            </a:custGeom>
            <a:solidFill>
              <a:srgbClr val="2F5597"/>
            </a:solidFill>
            <a:ln w="222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sz="1400">
                <a:solidFill>
                  <a:srgbClr val="2F5597"/>
                </a:solidFill>
                <a:latin typeface="Raleway" pitchFamily="2" charset="77"/>
                <a:cs typeface="Helvetica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0" y="719999"/>
            <a:ext cx="12192000" cy="45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rgbClr val="2F5597"/>
                </a:solidFill>
              </a:rPr>
              <a:t>Dominik Kurzeja</a:t>
            </a:r>
            <a:r>
              <a:rPr lang="en-US" sz="800" b="1" baseline="30000" dirty="0">
                <a:solidFill>
                  <a:srgbClr val="2F5597"/>
                </a:solidFill>
              </a:rPr>
              <a:t>1</a:t>
            </a:r>
            <a:r>
              <a:rPr lang="en-US" sz="800" b="1" dirty="0">
                <a:solidFill>
                  <a:srgbClr val="2F5597"/>
                </a:solidFill>
              </a:rPr>
              <a:t>, Anushka Soni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John Jackman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Joel David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</a:t>
            </a:r>
            <a:r>
              <a:rPr lang="en-US" sz="800" b="1" dirty="0" err="1">
                <a:solidFill>
                  <a:srgbClr val="2F5597"/>
                </a:solidFill>
              </a:rPr>
              <a:t>Raashid</a:t>
            </a:r>
            <a:r>
              <a:rPr lang="en-US" sz="800" b="1" dirty="0">
                <a:solidFill>
                  <a:srgbClr val="2F5597"/>
                </a:solidFill>
              </a:rPr>
              <a:t> Luqmani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endParaRPr lang="en-US" sz="800" b="1" dirty="0">
              <a:solidFill>
                <a:srgbClr val="2F5597"/>
              </a:solidFill>
            </a:endParaRPr>
          </a:p>
          <a:p>
            <a:pPr algn="ctr"/>
            <a:r>
              <a:rPr lang="en-US" sz="800" baseline="30000" dirty="0">
                <a:solidFill>
                  <a:srgbClr val="2F5597"/>
                </a:solidFill>
              </a:rPr>
              <a:t>1</a:t>
            </a:r>
            <a:r>
              <a:rPr lang="en-US" sz="800" dirty="0">
                <a:solidFill>
                  <a:srgbClr val="2F5597"/>
                </a:solidFill>
              </a:rPr>
              <a:t>Internal Medicine, Oxford University Hospitals, Oxford, UNITED KINGDOM, </a:t>
            </a:r>
            <a:r>
              <a:rPr lang="en-US" sz="800" baseline="30000" dirty="0">
                <a:solidFill>
                  <a:srgbClr val="2F5597"/>
                </a:solidFill>
              </a:rPr>
              <a:t>2</a:t>
            </a:r>
            <a:r>
              <a:rPr lang="en-US" sz="800" dirty="0">
                <a:solidFill>
                  <a:srgbClr val="2F5597"/>
                </a:solidFill>
              </a:rPr>
              <a:t>Rheumatology, Nuffield Orthopaedic Centre, Oxford, UNITED KINGDOM</a:t>
            </a:r>
          </a:p>
        </p:txBody>
      </p:sp>
      <p:sp>
        <p:nvSpPr>
          <p:cNvPr id="160" name="Google Shape;160;p8"/>
          <p:cNvSpPr txBox="1"/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600"/>
            </a:pPr>
            <a:endParaRPr lang="en-US" sz="1600" b="1" dirty="0">
              <a:solidFill>
                <a:schemeClr val="bg1"/>
              </a:solidFill>
              <a:latin typeface="Raleway" pitchFamily="2" charset="77"/>
            </a:endParaRP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Using novel remote electronic monitoring to measure and manage the </a:t>
            </a: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Rheumatology Clinic backlog generated by COVID-19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GB" dirty="0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2030CB8-7193-275A-1C86-D444D77DEBFF}"/>
              </a:ext>
            </a:extLst>
          </p:cNvPr>
          <p:cNvGrpSpPr/>
          <p:nvPr/>
        </p:nvGrpSpPr>
        <p:grpSpPr>
          <a:xfrm>
            <a:off x="403965" y="1313965"/>
            <a:ext cx="4725730" cy="4119922"/>
            <a:chOff x="403965" y="1313965"/>
            <a:chExt cx="4725730" cy="4439716"/>
          </a:xfrm>
        </p:grpSpPr>
        <p:sp>
          <p:nvSpPr>
            <p:cNvPr id="8" name="Google Shape;220;p13">
              <a:extLst>
                <a:ext uri="{FF2B5EF4-FFF2-40B4-BE49-F238E27FC236}">
                  <a16:creationId xmlns:a16="http://schemas.microsoft.com/office/drawing/2014/main" id="{0152A712-B30A-5549-1D18-C6F404039023}"/>
                </a:ext>
              </a:extLst>
            </p:cNvPr>
            <p:cNvSpPr/>
            <p:nvPr/>
          </p:nvSpPr>
          <p:spPr>
            <a:xfrm>
              <a:off x="415511" y="1641500"/>
              <a:ext cx="4436881" cy="411218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360000" tIns="360000" rIns="360000" bIns="360000" anchor="t" anchorCtr="0">
              <a:noAutofit/>
            </a:bodyPr>
            <a:lstStyle/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During the COVID-19 pandemic we were unable to provide regular outpatient services.</a:t>
              </a:r>
            </a:p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A backlog of 6812 patients without an allocated follow-up appointment</a:t>
              </a:r>
              <a:r>
                <a:rPr lang="en-GB" sz="1400" u="sng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 </a:t>
              </a: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accrued by September 2021. </a:t>
              </a:r>
            </a:p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endPara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endParaRPr>
            </a:p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We aimed to analysed attempts to deliver care remotely to patients on the backlog using:</a:t>
              </a:r>
            </a:p>
            <a:p>
              <a:pPr marL="1088623" lvl="3" indent="-403509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Video appointments</a:t>
              </a:r>
            </a:p>
            <a:p>
              <a:pPr marL="1088623" lvl="3" indent="-403509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Telephone Appointments</a:t>
              </a:r>
            </a:p>
            <a:p>
              <a:pPr marL="1088623" lvl="3" indent="-403509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Electronic remote management forms (RMFs).   </a:t>
              </a:r>
            </a:p>
          </p:txBody>
        </p:sp>
        <p:sp>
          <p:nvSpPr>
            <p:cNvPr id="7" name="Google Shape;219;p13">
              <a:extLst>
                <a:ext uri="{FF2B5EF4-FFF2-40B4-BE49-F238E27FC236}">
                  <a16:creationId xmlns:a16="http://schemas.microsoft.com/office/drawing/2014/main" id="{87CD58F7-33B5-8237-2F87-CBF23443678A}"/>
                </a:ext>
              </a:extLst>
            </p:cNvPr>
            <p:cNvSpPr/>
            <p:nvPr/>
          </p:nvSpPr>
          <p:spPr>
            <a:xfrm>
              <a:off x="403965" y="1615816"/>
              <a:ext cx="4436881" cy="34327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360000" tIns="360000" rIns="360000" bIns="36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9CB0"/>
                </a:buClr>
                <a:buSzPts val="1600"/>
                <a:buFont typeface="Poppins"/>
                <a:buNone/>
              </a:pPr>
              <a:r>
                <a:rPr lang="en-GB" sz="1600" b="1" i="0" u="none" strike="noStrike" cap="none" dirty="0">
                  <a:solidFill>
                    <a:srgbClr val="C00000"/>
                  </a:solidFill>
                  <a:latin typeface="Poppins"/>
                  <a:ea typeface="Poppins"/>
                  <a:cs typeface="Poppins"/>
                  <a:sym typeface="Poppins"/>
                </a:rPr>
                <a:t>BACKGROUND</a:t>
              </a:r>
              <a:endParaRPr sz="1600" b="0" i="0" u="none" strike="noStrike" cap="none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9" name="Google Shape;221;p13">
              <a:extLst>
                <a:ext uri="{FF2B5EF4-FFF2-40B4-BE49-F238E27FC236}">
                  <a16:creationId xmlns:a16="http://schemas.microsoft.com/office/drawing/2014/main" id="{52B88B00-1E25-0DC8-3774-852A22EA573B}"/>
                </a:ext>
              </a:extLst>
            </p:cNvPr>
            <p:cNvGrpSpPr/>
            <p:nvPr/>
          </p:nvGrpSpPr>
          <p:grpSpPr>
            <a:xfrm>
              <a:off x="4551997" y="1313965"/>
              <a:ext cx="577698" cy="603702"/>
              <a:chOff x="3542249" y="1486892"/>
              <a:chExt cx="720000" cy="720000"/>
            </a:xfrm>
            <a:solidFill>
              <a:srgbClr val="C00000"/>
            </a:solidFill>
          </p:grpSpPr>
          <p:sp>
            <p:nvSpPr>
              <p:cNvPr id="10" name="Google Shape;222;p13">
                <a:extLst>
                  <a:ext uri="{FF2B5EF4-FFF2-40B4-BE49-F238E27FC236}">
                    <a16:creationId xmlns:a16="http://schemas.microsoft.com/office/drawing/2014/main" id="{3BCF2C09-3B0F-367A-0DBA-4998149A6055}"/>
                  </a:ext>
                </a:extLst>
              </p:cNvPr>
              <p:cNvSpPr/>
              <p:nvPr/>
            </p:nvSpPr>
            <p:spPr>
              <a:xfrm>
                <a:off x="3542249" y="1486892"/>
                <a:ext cx="720000" cy="720000"/>
              </a:xfrm>
              <a:prstGeom prst="ellipse">
                <a:avLst/>
              </a:prstGeom>
              <a:grp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223;p13" descr="Magnifying glass outline">
                <a:extLst>
                  <a:ext uri="{FF2B5EF4-FFF2-40B4-BE49-F238E27FC236}">
                    <a16:creationId xmlns:a16="http://schemas.microsoft.com/office/drawing/2014/main" id="{33104BBF-ECB6-4FE5-02B5-F7E584326E79}"/>
                  </a:ext>
                </a:extLst>
              </p:cNvPr>
              <p:cNvSpPr/>
              <p:nvPr/>
            </p:nvSpPr>
            <p:spPr>
              <a:xfrm>
                <a:off x="3729055" y="1659423"/>
                <a:ext cx="375169" cy="374938"/>
              </a:xfrm>
              <a:custGeom>
                <a:avLst/>
                <a:gdLst/>
                <a:ahLst/>
                <a:cxnLst/>
                <a:rect l="l" t="t" r="r" b="b"/>
                <a:pathLst>
                  <a:path w="451611" h="451333" extrusionOk="0">
                    <a:moveTo>
                      <a:pt x="361229" y="303738"/>
                    </a:moveTo>
                    <a:cubicBezTo>
                      <a:pt x="348594" y="291103"/>
                      <a:pt x="327919" y="291678"/>
                      <a:pt x="312413" y="303738"/>
                    </a:cubicBezTo>
                    <a:lnTo>
                      <a:pt x="288293" y="279617"/>
                    </a:lnTo>
                    <a:cubicBezTo>
                      <a:pt x="350892" y="211850"/>
                      <a:pt x="346871" y="106753"/>
                      <a:pt x="279104" y="44154"/>
                    </a:cubicBezTo>
                    <a:cubicBezTo>
                      <a:pt x="211336" y="-18445"/>
                      <a:pt x="106814" y="-13850"/>
                      <a:pt x="44215" y="53917"/>
                    </a:cubicBezTo>
                    <a:cubicBezTo>
                      <a:pt x="-18384" y="121685"/>
                      <a:pt x="-13790" y="226782"/>
                      <a:pt x="53404" y="289381"/>
                    </a:cubicBezTo>
                    <a:cubicBezTo>
                      <a:pt x="117725" y="349108"/>
                      <a:pt x="217079" y="348534"/>
                      <a:pt x="280827" y="288232"/>
                    </a:cubicBezTo>
                    <a:lnTo>
                      <a:pt x="304947" y="312353"/>
                    </a:lnTo>
                    <a:cubicBezTo>
                      <a:pt x="299779" y="318670"/>
                      <a:pt x="296907" y="326710"/>
                      <a:pt x="295759" y="334750"/>
                    </a:cubicBezTo>
                    <a:cubicBezTo>
                      <a:pt x="294610" y="344513"/>
                      <a:pt x="298056" y="354277"/>
                      <a:pt x="304947" y="361168"/>
                    </a:cubicBezTo>
                    <a:lnTo>
                      <a:pt x="385924" y="442145"/>
                    </a:lnTo>
                    <a:cubicBezTo>
                      <a:pt x="392241" y="447888"/>
                      <a:pt x="400281" y="451333"/>
                      <a:pt x="408896" y="451333"/>
                    </a:cubicBezTo>
                    <a:cubicBezTo>
                      <a:pt x="420382" y="451333"/>
                      <a:pt x="430719" y="446739"/>
                      <a:pt x="438760" y="438699"/>
                    </a:cubicBezTo>
                    <a:cubicBezTo>
                      <a:pt x="446225" y="431807"/>
                      <a:pt x="450820" y="422044"/>
                      <a:pt x="451394" y="411707"/>
                    </a:cubicBezTo>
                    <a:cubicBezTo>
                      <a:pt x="452543" y="401944"/>
                      <a:pt x="449097" y="392180"/>
                      <a:pt x="442205" y="385289"/>
                    </a:cubicBezTo>
                    <a:lnTo>
                      <a:pt x="361229" y="303738"/>
                    </a:lnTo>
                    <a:close/>
                    <a:moveTo>
                      <a:pt x="57424" y="276172"/>
                    </a:moveTo>
                    <a:cubicBezTo>
                      <a:pt x="-2878" y="215870"/>
                      <a:pt x="-2878" y="117665"/>
                      <a:pt x="57424" y="56789"/>
                    </a:cubicBezTo>
                    <a:cubicBezTo>
                      <a:pt x="117725" y="-4087"/>
                      <a:pt x="215931" y="-3513"/>
                      <a:pt x="276807" y="56789"/>
                    </a:cubicBezTo>
                    <a:cubicBezTo>
                      <a:pt x="337683" y="117090"/>
                      <a:pt x="337108" y="215296"/>
                      <a:pt x="276807" y="276172"/>
                    </a:cubicBezTo>
                    <a:cubicBezTo>
                      <a:pt x="247517" y="305461"/>
                      <a:pt x="208465" y="321541"/>
                      <a:pt x="167115" y="321541"/>
                    </a:cubicBezTo>
                    <a:cubicBezTo>
                      <a:pt x="126340" y="321541"/>
                      <a:pt x="86713" y="305461"/>
                      <a:pt x="57424" y="276172"/>
                    </a:cubicBezTo>
                    <a:close/>
                    <a:moveTo>
                      <a:pt x="430145" y="429510"/>
                    </a:moveTo>
                    <a:cubicBezTo>
                      <a:pt x="419233" y="440422"/>
                      <a:pt x="402579" y="442145"/>
                      <a:pt x="393390" y="432956"/>
                    </a:cubicBezTo>
                    <a:lnTo>
                      <a:pt x="312988" y="352554"/>
                    </a:lnTo>
                    <a:cubicBezTo>
                      <a:pt x="308393" y="347959"/>
                      <a:pt x="306670" y="341642"/>
                      <a:pt x="307245" y="335325"/>
                    </a:cubicBezTo>
                    <a:cubicBezTo>
                      <a:pt x="307819" y="327859"/>
                      <a:pt x="311265" y="320967"/>
                      <a:pt x="317008" y="315798"/>
                    </a:cubicBezTo>
                    <a:cubicBezTo>
                      <a:pt x="322751" y="310055"/>
                      <a:pt x="330791" y="306610"/>
                      <a:pt x="338831" y="306035"/>
                    </a:cubicBezTo>
                    <a:cubicBezTo>
                      <a:pt x="344574" y="306035"/>
                      <a:pt x="349743" y="307758"/>
                      <a:pt x="353763" y="311778"/>
                    </a:cubicBezTo>
                    <a:lnTo>
                      <a:pt x="434165" y="392755"/>
                    </a:lnTo>
                    <a:cubicBezTo>
                      <a:pt x="438760" y="397349"/>
                      <a:pt x="440482" y="403666"/>
                      <a:pt x="439908" y="409984"/>
                    </a:cubicBezTo>
                    <a:cubicBezTo>
                      <a:pt x="438760" y="417450"/>
                      <a:pt x="435888" y="424341"/>
                      <a:pt x="430145" y="429510"/>
                    </a:cubicBezTo>
                    <a:cubicBezTo>
                      <a:pt x="430145" y="429510"/>
                      <a:pt x="430145" y="429510"/>
                      <a:pt x="430145" y="42951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F164645-9473-AF3C-F53C-837CF8A2F1AF}"/>
              </a:ext>
            </a:extLst>
          </p:cNvPr>
          <p:cNvGrpSpPr/>
          <p:nvPr/>
        </p:nvGrpSpPr>
        <p:grpSpPr>
          <a:xfrm>
            <a:off x="5279580" y="1373673"/>
            <a:ext cx="6675398" cy="4380008"/>
            <a:chOff x="5279580" y="1373673"/>
            <a:chExt cx="6675398" cy="43800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81845-1A02-198D-7B32-535AA69BAEBF}"/>
                </a:ext>
              </a:extLst>
            </p:cNvPr>
            <p:cNvSpPr/>
            <p:nvPr/>
          </p:nvSpPr>
          <p:spPr>
            <a:xfrm>
              <a:off x="5279580" y="1641501"/>
              <a:ext cx="6487847" cy="379238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726DCA-E840-C287-043A-12A83ACC94EF}"/>
                </a:ext>
              </a:extLst>
            </p:cNvPr>
            <p:cNvSpPr/>
            <p:nvPr/>
          </p:nvSpPr>
          <p:spPr>
            <a:xfrm>
              <a:off x="5279580" y="1641501"/>
              <a:ext cx="6487847" cy="41121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D697F72-E91F-5688-3621-DB95E4AAFD25}"/>
                </a:ext>
              </a:extLst>
            </p:cNvPr>
            <p:cNvGrpSpPr/>
            <p:nvPr/>
          </p:nvGrpSpPr>
          <p:grpSpPr>
            <a:xfrm>
              <a:off x="5323049" y="1955308"/>
              <a:ext cx="6253555" cy="3798373"/>
              <a:chOff x="98951" y="520367"/>
              <a:chExt cx="14235243" cy="6298591"/>
            </a:xfrm>
            <a:solidFill>
              <a:srgbClr val="F2F2F2"/>
            </a:solidFill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55F8B5-F1C3-1B4B-0600-BEC292737D49}"/>
                  </a:ext>
                </a:extLst>
              </p:cNvPr>
              <p:cNvSpPr txBox="1"/>
              <p:nvPr/>
            </p:nvSpPr>
            <p:spPr>
              <a:xfrm>
                <a:off x="817798" y="520367"/>
                <a:ext cx="13239463" cy="26028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defTabSz="1751511">
                  <a:defRPr/>
                </a:pPr>
                <a:r>
                  <a:rPr lang="en-GB" sz="1400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We focussed on patients whose last appointment was between May 2020-May 2021 This was initially </a:t>
                </a:r>
                <a:r>
                  <a:rPr lang="en-GB" sz="1400" b="1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3259 patients </a:t>
                </a:r>
                <a:r>
                  <a:rPr lang="en-GB" sz="1400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out of the total backlog of 6812. </a:t>
                </a:r>
              </a:p>
              <a:p>
                <a:pPr defTabSz="1751511">
                  <a:defRPr/>
                </a:pPr>
                <a:endParaRPr lang="en-GB" sz="8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endParaRPr>
              </a:p>
              <a:p>
                <a:pPr defTabSz="1751511">
                  <a:defRPr/>
                </a:pPr>
                <a:endParaRPr lang="en-GB" sz="8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endParaRPr>
              </a:p>
              <a:p>
                <a:pPr defTabSz="1751511">
                  <a:defRPr/>
                </a:pPr>
                <a:r>
                  <a:rPr lang="en-GB" sz="1400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We studied the this on four occasions between September ‘21 and September ‘22: at </a:t>
                </a:r>
                <a:r>
                  <a:rPr lang="en-GB" sz="1400" b="1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baseline, then at 1, 2, 6 and 12-months</a:t>
                </a:r>
                <a:endParaRPr lang="en-GB" sz="11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endParaRPr>
              </a:p>
              <a:p>
                <a:pPr algn="ctr"/>
                <a:endParaRPr lang="en-GB" sz="1000" b="1" dirty="0">
                  <a:latin typeface="Raleway" pitchFamily="2" charset="77"/>
                  <a:cs typeface="Helvetica" panose="020B06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EA28F5E-FD62-E8F3-9EA7-E3C4D71A8F5A}"/>
                  </a:ext>
                </a:extLst>
              </p:cNvPr>
              <p:cNvSpPr/>
              <p:nvPr/>
            </p:nvSpPr>
            <p:spPr>
              <a:xfrm>
                <a:off x="1532594" y="5053051"/>
                <a:ext cx="12801600" cy="19190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D70B94A-C56E-5E22-3D3C-FE48604B7EF7}"/>
                  </a:ext>
                </a:extLst>
              </p:cNvPr>
              <p:cNvGrpSpPr/>
              <p:nvPr/>
            </p:nvGrpSpPr>
            <p:grpSpPr>
              <a:xfrm>
                <a:off x="1478795" y="3800662"/>
                <a:ext cx="2211809" cy="1121477"/>
                <a:chOff x="731056" y="3767759"/>
                <a:chExt cx="2211809" cy="1121477"/>
              </a:xfrm>
              <a:grpFill/>
            </p:grpSpPr>
            <p:sp>
              <p:nvSpPr>
                <p:cNvPr id="56" name="Rectangle: Rounded Corners 189">
                  <a:extLst>
                    <a:ext uri="{FF2B5EF4-FFF2-40B4-BE49-F238E27FC236}">
                      <a16:creationId xmlns:a16="http://schemas.microsoft.com/office/drawing/2014/main" id="{6863AAB4-9230-B15D-E807-15EF67400E65}"/>
                    </a:ext>
                  </a:extLst>
                </p:cNvPr>
                <p:cNvSpPr/>
                <p:nvPr/>
              </p:nvSpPr>
              <p:spPr>
                <a:xfrm>
                  <a:off x="731056" y="3835717"/>
                  <a:ext cx="2211809" cy="1053519"/>
                </a:xfrm>
                <a:prstGeom prst="round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40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pic>
              <p:nvPicPr>
                <p:cNvPr id="57" name="Graphic 56" descr="Group of people with solid fill">
                  <a:extLst>
                    <a:ext uri="{FF2B5EF4-FFF2-40B4-BE49-F238E27FC236}">
                      <a16:creationId xmlns:a16="http://schemas.microsoft.com/office/drawing/2014/main" id="{2205F031-C081-8882-B4EB-BD9466996C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6477" y="3767759"/>
                  <a:ext cx="1480964" cy="1114486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41AF9CC-0178-CFED-8997-F550BF812EED}"/>
                  </a:ext>
                </a:extLst>
              </p:cNvPr>
              <p:cNvGrpSpPr/>
              <p:nvPr/>
            </p:nvGrpSpPr>
            <p:grpSpPr>
              <a:xfrm>
                <a:off x="1589880" y="5605404"/>
                <a:ext cx="827799" cy="1080766"/>
                <a:chOff x="2036677" y="5635580"/>
                <a:chExt cx="827799" cy="1080766"/>
              </a:xfrm>
              <a:grpFill/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0E0510F-ECF6-AEAB-6191-0A98D5D06E5B}"/>
                    </a:ext>
                  </a:extLst>
                </p:cNvPr>
                <p:cNvSpPr txBox="1"/>
                <p:nvPr/>
              </p:nvSpPr>
              <p:spPr>
                <a:xfrm>
                  <a:off x="2036677" y="5950799"/>
                  <a:ext cx="827799" cy="7655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dirty="0">
                      <a:latin typeface="Raleway" pitchFamily="2" charset="77"/>
                      <a:cs typeface="Helvetica" panose="020B0604020202020204" pitchFamily="34" charset="0"/>
                    </a:rPr>
                    <a:t>1</a:t>
                  </a:r>
                </a:p>
                <a:p>
                  <a:pPr algn="ctr"/>
                  <a:endParaRPr lang="en-GB" sz="1200" b="1" dirty="0">
                    <a:latin typeface="Raleway" pitchFamily="2" charset="77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9A91F158-DB38-97FC-248E-03BC8C99FD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0577" y="5635580"/>
                  <a:ext cx="0" cy="355912"/>
                </a:xfrm>
                <a:prstGeom prst="straightConnector1">
                  <a:avLst/>
                </a:prstGeom>
                <a:solidFill>
                  <a:srgbClr val="C00000"/>
                </a:solidFill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1CCB92-0E45-8A71-1B00-AEF402007CC3}"/>
                  </a:ext>
                </a:extLst>
              </p:cNvPr>
              <p:cNvSpPr txBox="1"/>
              <p:nvPr/>
            </p:nvSpPr>
            <p:spPr>
              <a:xfrm>
                <a:off x="98951" y="6385147"/>
                <a:ext cx="5181567" cy="43381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latin typeface="Raleway" pitchFamily="2" charset="77"/>
                    <a:cs typeface="Helvetica" panose="020B0604020202020204" pitchFamily="34" charset="0"/>
                  </a:rPr>
                  <a:t>Audit Time Points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F3F3E5-F922-16EE-0D93-3A2E11D2280E}"/>
                </a:ext>
              </a:extLst>
            </p:cNvPr>
            <p:cNvSpPr txBox="1"/>
            <p:nvPr/>
          </p:nvSpPr>
          <p:spPr>
            <a:xfrm>
              <a:off x="5793250" y="4766741"/>
              <a:ext cx="749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Sep 2021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FF3E04-7F49-0C7E-238D-C8A13DB6FF36}"/>
                </a:ext>
              </a:extLst>
            </p:cNvPr>
            <p:cNvSpPr txBox="1"/>
            <p:nvPr/>
          </p:nvSpPr>
          <p:spPr>
            <a:xfrm>
              <a:off x="6744855" y="4761377"/>
              <a:ext cx="816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Oct 2021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A30AFD-A9B0-155A-40CE-840A8AC8B7E8}"/>
                </a:ext>
              </a:extLst>
            </p:cNvPr>
            <p:cNvSpPr txBox="1"/>
            <p:nvPr/>
          </p:nvSpPr>
          <p:spPr>
            <a:xfrm>
              <a:off x="7836030" y="4780099"/>
              <a:ext cx="8077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Nov 2021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535C97-ECE9-CE69-4F44-89E911E9C54C}"/>
                </a:ext>
              </a:extLst>
            </p:cNvPr>
            <p:cNvSpPr txBox="1"/>
            <p:nvPr/>
          </p:nvSpPr>
          <p:spPr>
            <a:xfrm>
              <a:off x="9502284" y="4780099"/>
              <a:ext cx="8268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Mar 2022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B7383D-D840-2468-9343-6BC75B5DFB6D}"/>
                </a:ext>
              </a:extLst>
            </p:cNvPr>
            <p:cNvSpPr txBox="1"/>
            <p:nvPr/>
          </p:nvSpPr>
          <p:spPr>
            <a:xfrm>
              <a:off x="10974166" y="4804232"/>
              <a:ext cx="8268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Sep 2022</a:t>
              </a:r>
            </a:p>
          </p:txBody>
        </p:sp>
        <p:grpSp>
          <p:nvGrpSpPr>
            <p:cNvPr id="15" name="Google Shape;470;p26">
              <a:extLst>
                <a:ext uri="{FF2B5EF4-FFF2-40B4-BE49-F238E27FC236}">
                  <a16:creationId xmlns:a16="http://schemas.microsoft.com/office/drawing/2014/main" id="{E8851465-4AE1-2B55-C148-5AF8F7812CA6}"/>
                </a:ext>
              </a:extLst>
            </p:cNvPr>
            <p:cNvGrpSpPr/>
            <p:nvPr/>
          </p:nvGrpSpPr>
          <p:grpSpPr>
            <a:xfrm>
              <a:off x="11234978" y="1373673"/>
              <a:ext cx="720000" cy="720000"/>
              <a:chOff x="7425735" y="2525911"/>
              <a:chExt cx="720000" cy="720000"/>
            </a:xfrm>
          </p:grpSpPr>
          <p:sp>
            <p:nvSpPr>
              <p:cNvPr id="16" name="Google Shape;471;p26">
                <a:extLst>
                  <a:ext uri="{FF2B5EF4-FFF2-40B4-BE49-F238E27FC236}">
                    <a16:creationId xmlns:a16="http://schemas.microsoft.com/office/drawing/2014/main" id="{56286C6E-4860-CBF3-27DF-849ED415545B}"/>
                  </a:ext>
                </a:extLst>
              </p:cNvPr>
              <p:cNvSpPr/>
              <p:nvPr/>
            </p:nvSpPr>
            <p:spPr>
              <a:xfrm>
                <a:off x="7425735" y="2525911"/>
                <a:ext cx="720000" cy="72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" name="Google Shape;472;p26" descr="Workflow outline">
                <a:extLst>
                  <a:ext uri="{FF2B5EF4-FFF2-40B4-BE49-F238E27FC236}">
                    <a16:creationId xmlns:a16="http://schemas.microsoft.com/office/drawing/2014/main" id="{ADCC938F-21B1-8C94-1A45-2D2B199E2DF8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511180" y="2570222"/>
                <a:ext cx="563984" cy="5639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0" name="Google Shape;219;p13">
              <a:extLst>
                <a:ext uri="{FF2B5EF4-FFF2-40B4-BE49-F238E27FC236}">
                  <a16:creationId xmlns:a16="http://schemas.microsoft.com/office/drawing/2014/main" id="{5BBF0ACD-1272-39C2-1A9A-493C9335B118}"/>
                </a:ext>
              </a:extLst>
            </p:cNvPr>
            <p:cNvSpPr/>
            <p:nvPr/>
          </p:nvSpPr>
          <p:spPr>
            <a:xfrm>
              <a:off x="5358147" y="1630245"/>
              <a:ext cx="4436881" cy="34327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360000" tIns="360000" rIns="360000" bIns="36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9CB0"/>
                </a:buClr>
                <a:buSzPts val="1600"/>
                <a:buFont typeface="Poppins"/>
                <a:buNone/>
              </a:pPr>
              <a:r>
                <a:rPr lang="en-GB" sz="1600" b="1" i="0" u="none" strike="noStrike" cap="none" dirty="0">
                  <a:solidFill>
                    <a:srgbClr val="C00000"/>
                  </a:solidFill>
                  <a:latin typeface="Poppins"/>
                  <a:ea typeface="Poppins"/>
                  <a:cs typeface="Poppins"/>
                  <a:sym typeface="Poppins"/>
                </a:rPr>
                <a:t>METHODOLOGY</a:t>
              </a:r>
            </a:p>
          </p:txBody>
        </p:sp>
        <p:sp>
          <p:nvSpPr>
            <p:cNvPr id="63" name="Rectangle: Rounded Corners 189">
              <a:extLst>
                <a:ext uri="{FF2B5EF4-FFF2-40B4-BE49-F238E27FC236}">
                  <a16:creationId xmlns:a16="http://schemas.microsoft.com/office/drawing/2014/main" id="{2BEEE2A5-4065-51A9-5019-B70F4EB47242}"/>
                </a:ext>
              </a:extLst>
            </p:cNvPr>
            <p:cNvSpPr/>
            <p:nvPr/>
          </p:nvSpPr>
          <p:spPr>
            <a:xfrm>
              <a:off x="7905611" y="3944533"/>
              <a:ext cx="971650" cy="635326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28" name="Graphic 127" descr="Group with solid fill">
              <a:extLst>
                <a:ext uri="{FF2B5EF4-FFF2-40B4-BE49-F238E27FC236}">
                  <a16:creationId xmlns:a16="http://schemas.microsoft.com/office/drawing/2014/main" id="{8982F322-78E1-A6D1-C498-857CFC663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0680" y="3929798"/>
              <a:ext cx="521513" cy="721888"/>
            </a:xfrm>
            <a:prstGeom prst="rect">
              <a:avLst/>
            </a:prstGeom>
          </p:spPr>
        </p:pic>
        <p:sp>
          <p:nvSpPr>
            <p:cNvPr id="129" name="Rectangle: Rounded Corners 189">
              <a:extLst>
                <a:ext uri="{FF2B5EF4-FFF2-40B4-BE49-F238E27FC236}">
                  <a16:creationId xmlns:a16="http://schemas.microsoft.com/office/drawing/2014/main" id="{CD38DD3A-4F7F-B5C2-2E57-0BA324BACEAE}"/>
                </a:ext>
              </a:extLst>
            </p:cNvPr>
            <p:cNvSpPr/>
            <p:nvPr/>
          </p:nvSpPr>
          <p:spPr>
            <a:xfrm>
              <a:off x="10581600" y="3990712"/>
              <a:ext cx="971650" cy="635326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30" name="Graphic 129" descr="Group of men with solid fill">
              <a:extLst>
                <a:ext uri="{FF2B5EF4-FFF2-40B4-BE49-F238E27FC236}">
                  <a16:creationId xmlns:a16="http://schemas.microsoft.com/office/drawing/2014/main" id="{CA28E705-DA01-0D3C-1371-929C90C3F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65160" y="4001825"/>
              <a:ext cx="404529" cy="555317"/>
            </a:xfrm>
            <a:prstGeom prst="rect">
              <a:avLst/>
            </a:prstGeom>
          </p:spPr>
        </p:pic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A4ED750-B622-3107-F5D9-A14A96511F2C}"/>
                </a:ext>
              </a:extLst>
            </p:cNvPr>
            <p:cNvGrpSpPr/>
            <p:nvPr/>
          </p:nvGrpSpPr>
          <p:grpSpPr>
            <a:xfrm>
              <a:off x="6971342" y="5049958"/>
              <a:ext cx="363653" cy="651757"/>
              <a:chOff x="6130415" y="5174246"/>
              <a:chExt cx="363653" cy="651757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4E0EEC-A5AE-F58F-6CB9-8FBDA821913C}"/>
                  </a:ext>
                </a:extLst>
              </p:cNvPr>
              <p:cNvSpPr txBox="1"/>
              <p:nvPr/>
            </p:nvSpPr>
            <p:spPr>
              <a:xfrm>
                <a:off x="6130415" y="5364339"/>
                <a:ext cx="363653" cy="461664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>
                    <a:latin typeface="Raleway" pitchFamily="2" charset="77"/>
                    <a:cs typeface="Helvetica" panose="020B0604020202020204" pitchFamily="34" charset="0"/>
                  </a:rPr>
                  <a:t>2</a:t>
                </a:r>
              </a:p>
              <a:p>
                <a:pPr algn="ctr"/>
                <a:endParaRPr lang="en-GB" sz="1200" b="1" dirty="0">
                  <a:latin typeface="Raleway" pitchFamily="2" charset="77"/>
                  <a:cs typeface="Helvetica" panose="020B0604020202020204" pitchFamily="34" charset="0"/>
                </a:endParaRPr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7C29D3D5-DA4A-EB4A-83FD-5FC83BD482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2242" y="5174246"/>
                <a:ext cx="0" cy="214633"/>
              </a:xfrm>
              <a:prstGeom prst="straightConnector1">
                <a:avLst/>
              </a:prstGeom>
              <a:solidFill>
                <a:srgbClr val="C00000"/>
              </a:solidFill>
              <a:ln w="28575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DF5189A-E086-0D11-1208-517B97FCD8EA}"/>
                </a:ext>
              </a:extLst>
            </p:cNvPr>
            <p:cNvSpPr txBox="1"/>
            <p:nvPr/>
          </p:nvSpPr>
          <p:spPr>
            <a:xfrm>
              <a:off x="9668463" y="5227755"/>
              <a:ext cx="363653" cy="461664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Raleway" pitchFamily="2" charset="77"/>
                  <a:cs typeface="Helvetica" panose="020B0604020202020204" pitchFamily="34" charset="0"/>
                </a:rPr>
                <a:t>4</a:t>
              </a:r>
            </a:p>
            <a:p>
              <a:pPr algn="ctr"/>
              <a:endParaRPr lang="en-GB" sz="1200" b="1" dirty="0">
                <a:latin typeface="Raleway" pitchFamily="2" charset="77"/>
                <a:cs typeface="Helvetica" panose="020B0604020202020204" pitchFamily="34" charset="0"/>
              </a:endParaRP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8239776-9C3D-C14E-E47F-44B11D020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0290" y="5037662"/>
              <a:ext cx="0" cy="214633"/>
            </a:xfrm>
            <a:prstGeom prst="straightConnector1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F2931F1-D1D0-AB01-F68D-C48C1F1F9A5E}"/>
                </a:ext>
              </a:extLst>
            </p:cNvPr>
            <p:cNvSpPr txBox="1"/>
            <p:nvPr/>
          </p:nvSpPr>
          <p:spPr>
            <a:xfrm>
              <a:off x="11084149" y="5234411"/>
              <a:ext cx="363653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Raleway" pitchFamily="2" charset="77"/>
                  <a:cs typeface="Helvetica" panose="020B0604020202020204" pitchFamily="34" charset="0"/>
                </a:rPr>
                <a:t>5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19B3ED08-2016-EA14-1CBD-FCDED8D4C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5976" y="5044318"/>
              <a:ext cx="0" cy="214633"/>
            </a:xfrm>
            <a:prstGeom prst="straightConnector1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000FE4D-19D9-5A50-E51B-D3437A7F0FE4}"/>
                </a:ext>
              </a:extLst>
            </p:cNvPr>
            <p:cNvGrpSpPr/>
            <p:nvPr/>
          </p:nvGrpSpPr>
          <p:grpSpPr>
            <a:xfrm>
              <a:off x="8126567" y="5049958"/>
              <a:ext cx="363653" cy="467092"/>
              <a:chOff x="6130415" y="5174246"/>
              <a:chExt cx="363653" cy="467092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FE2B537-31B7-977E-1717-43AAFA2221FA}"/>
                  </a:ext>
                </a:extLst>
              </p:cNvPr>
              <p:cNvSpPr txBox="1"/>
              <p:nvPr/>
            </p:nvSpPr>
            <p:spPr>
              <a:xfrm>
                <a:off x="6130415" y="5364339"/>
                <a:ext cx="36365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>
                    <a:latin typeface="Raleway" pitchFamily="2" charset="77"/>
                    <a:cs typeface="Helvetica" panose="020B0604020202020204" pitchFamily="34" charset="0"/>
                  </a:rPr>
                  <a:t>3</a:t>
                </a: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17B8C4BD-4061-1767-A614-E52FCC0240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2242" y="5174246"/>
                <a:ext cx="0" cy="214633"/>
              </a:xfrm>
              <a:prstGeom prst="straightConnector1">
                <a:avLst/>
              </a:prstGeom>
              <a:solidFill>
                <a:srgbClr val="C00000"/>
              </a:solidFill>
              <a:ln w="28575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8E03041-65F0-BE7F-39A9-44D37EEB011A}"/>
              </a:ext>
            </a:extLst>
          </p:cNvPr>
          <p:cNvGrpSpPr/>
          <p:nvPr/>
        </p:nvGrpSpPr>
        <p:grpSpPr>
          <a:xfrm>
            <a:off x="8606795" y="6251898"/>
            <a:ext cx="3444654" cy="450000"/>
            <a:chOff x="2291257" y="5855683"/>
            <a:chExt cx="6532263" cy="830493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B301A4EE-4DAF-5F59-8452-9AE2136B2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59737" y="5855683"/>
              <a:ext cx="3163783" cy="830493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78D82A96-97ED-17B6-693D-18822D85E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91257" y="5901458"/>
              <a:ext cx="3080334" cy="784718"/>
            </a:xfrm>
            <a:prstGeom prst="rect">
              <a:avLst/>
            </a:prstGeom>
          </p:spPr>
        </p:pic>
      </p:grpSp>
      <p:pic>
        <p:nvPicPr>
          <p:cNvPr id="173" name="Content Placeholder 7">
            <a:extLst>
              <a:ext uri="{FF2B5EF4-FFF2-40B4-BE49-F238E27FC236}">
                <a16:creationId xmlns:a16="http://schemas.microsoft.com/office/drawing/2014/main" id="{59E83312-B553-3CCB-9FE0-6A876F52CD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39905" y="-32096"/>
            <a:ext cx="752095" cy="752095"/>
          </a:xfrm>
          <a:prstGeom prst="rect">
            <a:avLst/>
          </a:prstGeom>
          <a:solidFill>
            <a:srgbClr val="2F559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/>
          <p:nvPr/>
        </p:nvSpPr>
        <p:spPr>
          <a:xfrm>
            <a:off x="625929" y="1438042"/>
            <a:ext cx="10940142" cy="45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6618460" y="2023060"/>
            <a:ext cx="4947611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1751511">
              <a:defRPr/>
            </a:pP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Remote Management Forms</a:t>
            </a:r>
          </a:p>
          <a:p>
            <a:pPr marL="571500" indent="-571500" defTabSz="1751511">
              <a:buFont typeface="Arial" panose="020B0604020202020204" pitchFamily="34" charset="0"/>
              <a:buChar char="•"/>
              <a:defRPr/>
            </a:pP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1956</a:t>
            </a:r>
            <a:r>
              <a: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 were completed between Sep-21 - Mar-22 (no data available since then) </a:t>
            </a:r>
          </a:p>
          <a:p>
            <a:pPr marL="571500" indent="-571500" defTabSz="1751511">
              <a:buFont typeface="Arial" panose="020B0604020202020204" pitchFamily="34" charset="0"/>
              <a:buChar char="•"/>
              <a:defRPr/>
            </a:pPr>
            <a:r>
              <a: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Only 261 patients recorded prior appointment date. </a:t>
            </a:r>
          </a:p>
          <a:p>
            <a:pPr marL="571500" indent="-571500" defTabSz="1751511">
              <a:buFont typeface="Arial" panose="020B0604020202020204" pitchFamily="34" charset="0"/>
              <a:buChar char="•"/>
              <a:defRPr/>
            </a:pP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154/261 (59%) </a:t>
            </a:r>
            <a:r>
              <a: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were completed by patients on the backlog between May-20 - May-21, indicating a </a:t>
            </a: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preferential use of RMFs targeting backlog patients.</a:t>
            </a:r>
          </a:p>
          <a:p>
            <a:pPr marL="571500" indent="-571500" defTabSz="1751511">
              <a:buFont typeface="Arial" panose="020B0604020202020204" pitchFamily="34" charset="0"/>
              <a:buChar char="•"/>
              <a:defRPr/>
            </a:pP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5%</a:t>
            </a:r>
            <a:r>
              <a: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 of all backlog patients were managed with RMFs (based on available data).</a:t>
            </a:r>
          </a:p>
        </p:txBody>
      </p:sp>
      <p:sp>
        <p:nvSpPr>
          <p:cNvPr id="2" name="Google Shape;154;p8">
            <a:extLst>
              <a:ext uri="{FF2B5EF4-FFF2-40B4-BE49-F238E27FC236}">
                <a16:creationId xmlns:a16="http://schemas.microsoft.com/office/drawing/2014/main" id="{8D107678-AEFD-1E81-E8AE-266250AC2031}"/>
              </a:ext>
            </a:extLst>
          </p:cNvPr>
          <p:cNvSpPr txBox="1"/>
          <p:nvPr/>
        </p:nvSpPr>
        <p:spPr>
          <a:xfrm>
            <a:off x="0" y="716407"/>
            <a:ext cx="12192000" cy="45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rgbClr val="2F5597"/>
                </a:solidFill>
              </a:rPr>
              <a:t>Dominik Kurzeja</a:t>
            </a:r>
            <a:r>
              <a:rPr lang="en-US" sz="800" b="1" baseline="30000" dirty="0">
                <a:solidFill>
                  <a:srgbClr val="2F5597"/>
                </a:solidFill>
              </a:rPr>
              <a:t>1</a:t>
            </a:r>
            <a:r>
              <a:rPr lang="en-US" sz="800" b="1" dirty="0">
                <a:solidFill>
                  <a:srgbClr val="2F5597"/>
                </a:solidFill>
              </a:rPr>
              <a:t>, Anushka Soni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John Jackman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Joel David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</a:t>
            </a:r>
            <a:r>
              <a:rPr lang="en-US" sz="800" b="1" dirty="0" err="1">
                <a:solidFill>
                  <a:srgbClr val="2F5597"/>
                </a:solidFill>
              </a:rPr>
              <a:t>Raashid</a:t>
            </a:r>
            <a:r>
              <a:rPr lang="en-US" sz="800" b="1" dirty="0">
                <a:solidFill>
                  <a:srgbClr val="2F5597"/>
                </a:solidFill>
              </a:rPr>
              <a:t> Luqmani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endParaRPr lang="en-US" sz="800" b="1" dirty="0">
              <a:solidFill>
                <a:srgbClr val="2F5597"/>
              </a:solidFill>
            </a:endParaRPr>
          </a:p>
          <a:p>
            <a:pPr algn="ctr"/>
            <a:r>
              <a:rPr lang="en-US" sz="800" baseline="30000" dirty="0">
                <a:solidFill>
                  <a:srgbClr val="2F5597"/>
                </a:solidFill>
              </a:rPr>
              <a:t>1</a:t>
            </a:r>
            <a:r>
              <a:rPr lang="en-US" sz="800" dirty="0">
                <a:solidFill>
                  <a:srgbClr val="2F5597"/>
                </a:solidFill>
              </a:rPr>
              <a:t>Internal Medicine, Oxford University Hospitals, Oxford, UNITED KINGDOM, </a:t>
            </a:r>
            <a:r>
              <a:rPr lang="en-US" sz="800" baseline="30000" dirty="0">
                <a:solidFill>
                  <a:srgbClr val="2F5597"/>
                </a:solidFill>
              </a:rPr>
              <a:t>2</a:t>
            </a:r>
            <a:r>
              <a:rPr lang="en-US" sz="800" dirty="0">
                <a:solidFill>
                  <a:srgbClr val="2F5597"/>
                </a:solidFill>
              </a:rPr>
              <a:t>Rheumatology, Nuffield Orthopaedic Centre, Oxford, UNITED KINGDOM</a:t>
            </a:r>
          </a:p>
        </p:txBody>
      </p:sp>
      <p:sp>
        <p:nvSpPr>
          <p:cNvPr id="3" name="Google Shape;160;p8">
            <a:extLst>
              <a:ext uri="{FF2B5EF4-FFF2-40B4-BE49-F238E27FC236}">
                <a16:creationId xmlns:a16="http://schemas.microsoft.com/office/drawing/2014/main" id="{E5C8DB8C-9BEA-F35E-478B-3BB78B517834}"/>
              </a:ext>
            </a:extLst>
          </p:cNvPr>
          <p:cNvSpPr txBox="1"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600"/>
            </a:pPr>
            <a:endParaRPr lang="en-US" sz="1600" b="1" dirty="0">
              <a:solidFill>
                <a:schemeClr val="bg1"/>
              </a:solidFill>
              <a:latin typeface="Raleway" pitchFamily="2" charset="77"/>
            </a:endParaRP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Using novel remote electronic monitoring to measure and manage the </a:t>
            </a: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Rheumatology Clinic backlog generated by COVID-19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GB" dirty="0"/>
          </a:p>
        </p:txBody>
      </p:sp>
      <p:graphicFrame>
        <p:nvGraphicFramePr>
          <p:cNvPr id="9" name="Table 43">
            <a:extLst>
              <a:ext uri="{FF2B5EF4-FFF2-40B4-BE49-F238E27FC236}">
                <a16:creationId xmlns:a16="http://schemas.microsoft.com/office/drawing/2014/main" id="{19DD0F30-C500-9165-D26A-CB6486CD5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20484"/>
              </p:ext>
            </p:extLst>
          </p:nvPr>
        </p:nvGraphicFramePr>
        <p:xfrm>
          <a:off x="6618460" y="4526511"/>
          <a:ext cx="4947612" cy="2083757"/>
        </p:xfrm>
        <a:graphic>
          <a:graphicData uri="http://schemas.openxmlformats.org/drawingml/2006/table">
            <a:tbl>
              <a:tblPr firstRow="1" bandRow="1"/>
              <a:tblGrid>
                <a:gridCol w="1649204">
                  <a:extLst>
                    <a:ext uri="{9D8B030D-6E8A-4147-A177-3AD203B41FA5}">
                      <a16:colId xmlns:a16="http://schemas.microsoft.com/office/drawing/2014/main" val="2832273255"/>
                    </a:ext>
                  </a:extLst>
                </a:gridCol>
                <a:gridCol w="1649204">
                  <a:extLst>
                    <a:ext uri="{9D8B030D-6E8A-4147-A177-3AD203B41FA5}">
                      <a16:colId xmlns:a16="http://schemas.microsoft.com/office/drawing/2014/main" val="910319481"/>
                    </a:ext>
                  </a:extLst>
                </a:gridCol>
                <a:gridCol w="1649204">
                  <a:extLst>
                    <a:ext uri="{9D8B030D-6E8A-4147-A177-3AD203B41FA5}">
                      <a16:colId xmlns:a16="http://schemas.microsoft.com/office/drawing/2014/main" val="1992610987"/>
                    </a:ext>
                  </a:extLst>
                </a:gridCol>
              </a:tblGrid>
              <a:tr h="454498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algn="ctr" defTabSz="4654747" rtl="0" eaLnBrk="1" latinLnBrk="0" hangingPunct="1"/>
                      <a:r>
                        <a:rPr lang="en-GB" sz="1100" b="1" kern="1200" dirty="0">
                          <a:solidFill>
                            <a:srgbClr val="FFFFFF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Months from Baseline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algn="ctr" defTabSz="4654747" rtl="0" eaLnBrk="1" latinLnBrk="0" hangingPunct="1"/>
                      <a:r>
                        <a:rPr lang="en-GB" sz="1100" b="1" kern="1200" dirty="0">
                          <a:solidFill>
                            <a:srgbClr val="FFFFFF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Cumulative pts seen (%)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algn="ctr" defTabSz="4654747" rtl="0" eaLnBrk="1" latinLnBrk="0" hangingPunct="1"/>
                      <a:r>
                        <a:rPr lang="en-GB" sz="1100" b="1" kern="1200" dirty="0">
                          <a:solidFill>
                            <a:srgbClr val="FFFFFF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Cumulative assessed by RMF (%)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051184"/>
                  </a:ext>
                </a:extLst>
              </a:tr>
              <a:tr h="397349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US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+1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US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626 (19)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17 (2.72)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966223"/>
                  </a:ext>
                </a:extLst>
              </a:tr>
              <a:tr h="397349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+2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1124 (34)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60 (5.3)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49682"/>
                  </a:ext>
                </a:extLst>
              </a:tr>
              <a:tr h="397349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+6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US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2299 (71)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154 (6.7)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02582"/>
                  </a:ext>
                </a:extLst>
              </a:tr>
              <a:tr h="397349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+12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r" defTabSz="4654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2933 (90)</a:t>
                      </a:r>
                    </a:p>
                    <a:p>
                      <a:pPr marL="0" algn="r" defTabSz="4654747" rtl="0" eaLnBrk="1" latinLnBrk="0" hangingPunct="1"/>
                      <a:endParaRPr lang="en-US" sz="1100" b="0" kern="1200" dirty="0">
                        <a:solidFill>
                          <a:srgbClr val="545454"/>
                        </a:solidFill>
                        <a:latin typeface="Raleway" pitchFamily="2" charset="77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r" defTabSz="4654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154 (5.2)</a:t>
                      </a:r>
                    </a:p>
                    <a:p>
                      <a:pPr marL="0" algn="r" defTabSz="4654747" rtl="0" eaLnBrk="1" latinLnBrk="0" hangingPunct="1"/>
                      <a:endParaRPr lang="en-GB" sz="1100" b="0" kern="1200" dirty="0">
                        <a:solidFill>
                          <a:srgbClr val="545454"/>
                        </a:solidFill>
                        <a:latin typeface="Raleway" pitchFamily="2" charset="77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76384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9BB5F98-6A31-9947-B72F-0271A6EA5369}"/>
              </a:ext>
            </a:extLst>
          </p:cNvPr>
          <p:cNvGrpSpPr/>
          <p:nvPr/>
        </p:nvGrpSpPr>
        <p:grpSpPr>
          <a:xfrm>
            <a:off x="492705" y="2023060"/>
            <a:ext cx="5946195" cy="4547345"/>
            <a:chOff x="492705" y="2023060"/>
            <a:chExt cx="5946195" cy="4547345"/>
          </a:xfrm>
        </p:grpSpPr>
        <p:sp>
          <p:nvSpPr>
            <p:cNvPr id="169" name="Google Shape;169;p9"/>
            <p:cNvSpPr/>
            <p:nvPr/>
          </p:nvSpPr>
          <p:spPr>
            <a:xfrm>
              <a:off x="807059" y="5532957"/>
              <a:ext cx="5460517" cy="10374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defTabSz="1751511"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We demonstrate a </a:t>
              </a:r>
              <a:r>
                <a:rPr lang="en-GB" sz="1400" b="1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90% reduction </a:t>
              </a: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in patients awaiting follow-up from 3259 to 326 over 12 months. </a:t>
              </a:r>
              <a:r>
                <a:rPr lang="en-GB" sz="1400" b="1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71% reduction achieved by 6 months.</a:t>
              </a:r>
              <a:endPara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endParaRPr>
            </a:p>
            <a:p>
              <a:pPr defTabSz="1751511"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This reduction was statistically significant and progressive (</a:t>
              </a:r>
              <a:r>
                <a:rPr lang="en-GB" sz="1400" b="1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p&lt;0.001 - Chi-square test for trend).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730ACA9-CF93-94AA-AE63-D8BEF303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705" y="2023060"/>
              <a:ext cx="5946195" cy="3363624"/>
            </a:xfrm>
            <a:prstGeom prst="rect">
              <a:avLst/>
            </a:prstGeom>
          </p:spPr>
        </p:pic>
      </p:grp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97718F33-819D-EDA0-A8ED-33DEDC9DB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9905" y="-32096"/>
            <a:ext cx="752095" cy="752095"/>
          </a:xfrm>
          <a:prstGeom prst="rect">
            <a:avLst/>
          </a:prstGeom>
          <a:solidFill>
            <a:srgbClr val="2F559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0" y="881743"/>
            <a:ext cx="12192000" cy="59762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360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625929" y="2010658"/>
            <a:ext cx="10940142" cy="159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10000"/>
              </a:lnSpc>
            </a:pPr>
            <a:r>
              <a:rPr lang="en-GB" sz="2400" b="1" i="0" u="none" strike="noStrike" cap="none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We have significantly reduced the size of our backlog of outpatient follow-up due to COVID-19 over a 12-month period with a sizable contribution from remote management.</a:t>
            </a:r>
          </a:p>
        </p:txBody>
      </p:sp>
      <p:sp>
        <p:nvSpPr>
          <p:cNvPr id="185" name="Google Shape;185;p10"/>
          <p:cNvSpPr/>
          <p:nvPr/>
        </p:nvSpPr>
        <p:spPr>
          <a:xfrm>
            <a:off x="625929" y="1438042"/>
            <a:ext cx="10940142" cy="45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625929" y="6253554"/>
            <a:ext cx="452724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Raleway"/>
              <a:buNone/>
            </a:pPr>
            <a:r>
              <a:rPr lang="en-GB" sz="1000" b="1" i="0" u="none" strike="noStrike" cap="none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References: </a:t>
            </a:r>
          </a:p>
          <a:p>
            <a:pPr lvl="0">
              <a:lnSpc>
                <a:spcPct val="110000"/>
              </a:lnSpc>
              <a:buClr>
                <a:srgbClr val="7F7F7F"/>
              </a:buClr>
              <a:buSzPts val="800"/>
            </a:pPr>
            <a:r>
              <a:rPr lang="en-GB" sz="1000" dirty="0">
                <a:solidFill>
                  <a:srgbClr val="C00000"/>
                </a:solidFill>
                <a:latin typeface="Raleway" pitchFamily="2" charset="77"/>
              </a:rPr>
              <a:t>Annals of the Rheumatic Diseases 2021;80:289-290.</a:t>
            </a:r>
            <a:endParaRPr sz="1000" dirty="0">
              <a:solidFill>
                <a:srgbClr val="C00000"/>
              </a:solidFill>
              <a:latin typeface="Raleway" pitchFamily="2" charset="77"/>
            </a:endParaRPr>
          </a:p>
        </p:txBody>
      </p:sp>
      <p:grpSp>
        <p:nvGrpSpPr>
          <p:cNvPr id="187" name="Google Shape;187;p10"/>
          <p:cNvGrpSpPr/>
          <p:nvPr/>
        </p:nvGrpSpPr>
        <p:grpSpPr>
          <a:xfrm>
            <a:off x="625929" y="3535088"/>
            <a:ext cx="3379367" cy="2441169"/>
            <a:chOff x="625929" y="3535088"/>
            <a:chExt cx="3379367" cy="2441169"/>
          </a:xfrm>
        </p:grpSpPr>
        <p:sp>
          <p:nvSpPr>
            <p:cNvPr id="188" name="Google Shape;188;p10"/>
            <p:cNvSpPr/>
            <p:nvPr/>
          </p:nvSpPr>
          <p:spPr>
            <a:xfrm>
              <a:off x="625929" y="3805088"/>
              <a:ext cx="3379367" cy="2171169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We demonstrate a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90% reduction 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in the number of patients with unallocated follow up since the pandemic period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within 12 months</a:t>
              </a: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2045612" y="3535088"/>
              <a:ext cx="540000" cy="540000"/>
            </a:xfrm>
            <a:prstGeom prst="ellipse">
              <a:avLst/>
            </a:prstGeom>
            <a:solidFill>
              <a:srgbClr val="C00000"/>
            </a:solidFill>
            <a:ln w="381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aleway"/>
                <a:buNone/>
              </a:pPr>
              <a:r>
                <a:rPr lang="en-GB" sz="1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1</a:t>
              </a: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10"/>
          <p:cNvGrpSpPr/>
          <p:nvPr/>
        </p:nvGrpSpPr>
        <p:grpSpPr>
          <a:xfrm>
            <a:off x="4343233" y="3535088"/>
            <a:ext cx="3379367" cy="2477156"/>
            <a:chOff x="4343233" y="3535088"/>
            <a:chExt cx="3379367" cy="2477156"/>
          </a:xfrm>
        </p:grpSpPr>
        <p:sp>
          <p:nvSpPr>
            <p:cNvPr id="191" name="Google Shape;191;p10"/>
            <p:cNvSpPr/>
            <p:nvPr/>
          </p:nvSpPr>
          <p:spPr>
            <a:xfrm>
              <a:off x="4343233" y="3805088"/>
              <a:ext cx="3379367" cy="2207156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Remote management made a sizeable contribution, meaning some of this reduction was achieved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without clinician-patient encounters; </a:t>
              </a:r>
              <a:r>
                <a:rPr lang="en-GB" sz="140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these results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underestimate the effect </a:t>
              </a:r>
              <a:r>
                <a:rPr lang="en-GB" sz="140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of RMFs due to this dataset being incomplete</a:t>
              </a: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endParaRPr lang="en-GB" sz="1400" b="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5762916" y="3535088"/>
              <a:ext cx="540000" cy="540000"/>
            </a:xfrm>
            <a:prstGeom prst="ellipse">
              <a:avLst/>
            </a:prstGeom>
            <a:solidFill>
              <a:srgbClr val="C00000"/>
            </a:solidFill>
            <a:ln w="381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aleway"/>
                <a:buNone/>
              </a:pPr>
              <a:r>
                <a:rPr lang="en-GB" sz="18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2</a:t>
              </a: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10"/>
          <p:cNvGrpSpPr/>
          <p:nvPr/>
        </p:nvGrpSpPr>
        <p:grpSpPr>
          <a:xfrm>
            <a:off x="8060538" y="3535088"/>
            <a:ext cx="3379367" cy="2477156"/>
            <a:chOff x="8060538" y="3535088"/>
            <a:chExt cx="3379367" cy="2477156"/>
          </a:xfrm>
        </p:grpSpPr>
        <p:sp>
          <p:nvSpPr>
            <p:cNvPr id="194" name="Google Shape;194;p10"/>
            <p:cNvSpPr/>
            <p:nvPr/>
          </p:nvSpPr>
          <p:spPr>
            <a:xfrm>
              <a:off x="8060538" y="3805088"/>
              <a:ext cx="3379367" cy="2207156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We show robust integration of our RMFs into outpatient services, providing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evidence for remote management as a useful tool in outpatient care 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e.g. </a:t>
              </a:r>
              <a:r>
                <a:rPr lang="en-GB" sz="140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in 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areas such as patient-</a:t>
              </a:r>
              <a:r>
                <a:rPr lang="en-GB" sz="140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i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nitiated follow-up pathways.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endParaRPr dirty="0"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9480221" y="3535088"/>
              <a:ext cx="540000" cy="540000"/>
            </a:xfrm>
            <a:prstGeom prst="ellipse">
              <a:avLst/>
            </a:prstGeom>
            <a:solidFill>
              <a:srgbClr val="C00000"/>
            </a:solidFill>
            <a:ln w="381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aleway"/>
                <a:buNone/>
              </a:pPr>
              <a:r>
                <a:rPr lang="en-GB" sz="18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3</a:t>
              </a: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54;p8">
            <a:extLst>
              <a:ext uri="{FF2B5EF4-FFF2-40B4-BE49-F238E27FC236}">
                <a16:creationId xmlns:a16="http://schemas.microsoft.com/office/drawing/2014/main" id="{13E0433B-5025-70AD-C269-FF6A21E804EA}"/>
              </a:ext>
            </a:extLst>
          </p:cNvPr>
          <p:cNvSpPr txBox="1"/>
          <p:nvPr/>
        </p:nvSpPr>
        <p:spPr>
          <a:xfrm>
            <a:off x="0" y="719999"/>
            <a:ext cx="12192000" cy="45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rgbClr val="2F5597"/>
                </a:solidFill>
              </a:rPr>
              <a:t>Dominik Kurzeja</a:t>
            </a:r>
            <a:r>
              <a:rPr lang="en-US" sz="800" b="1" baseline="30000" dirty="0">
                <a:solidFill>
                  <a:srgbClr val="2F5597"/>
                </a:solidFill>
              </a:rPr>
              <a:t>1</a:t>
            </a:r>
            <a:r>
              <a:rPr lang="en-US" sz="800" b="1" dirty="0">
                <a:solidFill>
                  <a:srgbClr val="2F5597"/>
                </a:solidFill>
              </a:rPr>
              <a:t>, Anushka Soni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John Jackman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Joel David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</a:t>
            </a:r>
            <a:r>
              <a:rPr lang="en-US" sz="800" b="1" dirty="0" err="1">
                <a:solidFill>
                  <a:srgbClr val="2F5597"/>
                </a:solidFill>
              </a:rPr>
              <a:t>Raashid</a:t>
            </a:r>
            <a:r>
              <a:rPr lang="en-US" sz="800" b="1" dirty="0">
                <a:solidFill>
                  <a:srgbClr val="2F5597"/>
                </a:solidFill>
              </a:rPr>
              <a:t> Luqmani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endParaRPr lang="en-US" sz="800" b="1" dirty="0">
              <a:solidFill>
                <a:srgbClr val="2F5597"/>
              </a:solidFill>
            </a:endParaRPr>
          </a:p>
          <a:p>
            <a:pPr algn="ctr"/>
            <a:r>
              <a:rPr lang="en-US" sz="800" baseline="30000" dirty="0">
                <a:solidFill>
                  <a:srgbClr val="2F5597"/>
                </a:solidFill>
              </a:rPr>
              <a:t>1</a:t>
            </a:r>
            <a:r>
              <a:rPr lang="en-US" sz="800" dirty="0">
                <a:solidFill>
                  <a:srgbClr val="2F5597"/>
                </a:solidFill>
              </a:rPr>
              <a:t>Internal Medicine, Oxford University Hospitals, Oxford, UNITED KINGDOM, </a:t>
            </a:r>
            <a:r>
              <a:rPr lang="en-US" sz="800" baseline="30000" dirty="0">
                <a:solidFill>
                  <a:srgbClr val="2F5597"/>
                </a:solidFill>
              </a:rPr>
              <a:t>2</a:t>
            </a:r>
            <a:r>
              <a:rPr lang="en-US" sz="800" dirty="0">
                <a:solidFill>
                  <a:srgbClr val="2F5597"/>
                </a:solidFill>
              </a:rPr>
              <a:t>Rheumatology, Nuffield Orthopaedic Centre, Oxford, UNITED KINGDOM</a:t>
            </a:r>
          </a:p>
        </p:txBody>
      </p:sp>
      <p:sp>
        <p:nvSpPr>
          <p:cNvPr id="3" name="Google Shape;160;p8">
            <a:extLst>
              <a:ext uri="{FF2B5EF4-FFF2-40B4-BE49-F238E27FC236}">
                <a16:creationId xmlns:a16="http://schemas.microsoft.com/office/drawing/2014/main" id="{B0A06E00-A2BC-7721-585C-6ED6E5BA5157}"/>
              </a:ext>
            </a:extLst>
          </p:cNvPr>
          <p:cNvSpPr txBox="1"/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600"/>
            </a:pPr>
            <a:endParaRPr lang="en-US" sz="1600" b="1" dirty="0">
              <a:solidFill>
                <a:schemeClr val="bg1"/>
              </a:solidFill>
              <a:latin typeface="Raleway" pitchFamily="2" charset="77"/>
            </a:endParaRP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Using novel remote electronic monitoring to measure and manage the </a:t>
            </a: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Rheumatology Clinic backlog generated by COVID-19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GB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1E2C1FD0-CD1F-B87C-9424-2003C41A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905" y="-32096"/>
            <a:ext cx="752095" cy="752095"/>
          </a:xfrm>
          <a:prstGeom prst="rect">
            <a:avLst/>
          </a:prstGeom>
          <a:solidFill>
            <a:srgbClr val="2F5597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613</Words>
  <Application>Microsoft Macintosh PowerPoint</Application>
  <PresentationFormat>Widescreen</PresentationFormat>
  <Paragraphs>80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Poppins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Kurzeja, Dominik (RTH) OUH</dc:creator>
  <cp:lastModifiedBy>Kurzeja, Dominik (RTH) OUH</cp:lastModifiedBy>
  <cp:revision>16</cp:revision>
  <dcterms:created xsi:type="dcterms:W3CDTF">2023-02-09T09:21:53Z</dcterms:created>
  <dcterms:modified xsi:type="dcterms:W3CDTF">2023-03-22T22:04:20Z</dcterms:modified>
</cp:coreProperties>
</file>