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8" r:id="rId3"/>
    <p:sldId id="273" r:id="rId4"/>
    <p:sldId id="268" r:id="rId5"/>
    <p:sldId id="270" r:id="rId6"/>
    <p:sldId id="271" r:id="rId7"/>
    <p:sldId id="272" r:id="rId8"/>
  </p:sldIdLst>
  <p:sldSz cx="9144000" cy="5143500" type="screen16x9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5F02-1414-0B4E-9603-DDCC7BA89A0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E717-FE0D-0843-A8A3-9512DEC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E717-FE0D-0843-A8A3-9512DEC32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/>
        </p:nvSpPr>
        <p:spPr>
          <a:xfrm>
            <a:off x="1146572" y="1104933"/>
            <a:ext cx="6858000" cy="2255585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26" y="1248156"/>
            <a:ext cx="6439662" cy="1632204"/>
          </a:xfrm>
        </p:spPr>
        <p:txBody>
          <a:bodyPr rtlCol="0" anchor="ctr">
            <a:normAutofit/>
          </a:bodyPr>
          <a:lstStyle>
            <a:lvl1pPr algn="ctr">
              <a:defRPr sz="49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76" y="3106674"/>
            <a:ext cx="5417820" cy="51435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71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/>
        </p:nvSpPr>
        <p:spPr>
          <a:xfrm>
            <a:off x="307182" y="475215"/>
            <a:ext cx="3695560" cy="4121944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33806"/>
            <a:ext cx="3044952" cy="829818"/>
          </a:xfrm>
        </p:spPr>
        <p:txBody>
          <a:bodyPr rtlCol="0" anchor="ctr">
            <a:normAutofit/>
          </a:bodyPr>
          <a:lstStyle>
            <a:lvl1pPr>
              <a:defRPr sz="21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769364"/>
            <a:ext cx="3044952" cy="2571750"/>
          </a:xfrm>
        </p:spPr>
        <p:txBody>
          <a:bodyPr rtlCol="0"/>
          <a:lstStyle>
            <a:lvl1pPr marL="0" indent="0">
              <a:buNone/>
              <a:defRPr sz="135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0840" y="425196"/>
            <a:ext cx="2153412" cy="175564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82262" y="425196"/>
            <a:ext cx="2153412" cy="175564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/>
        </p:nvSpPr>
        <p:spPr>
          <a:xfrm>
            <a:off x="259175" y="87782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/>
        </p:nvSpPr>
        <p:spPr>
          <a:xfrm>
            <a:off x="658094" y="1591056"/>
            <a:ext cx="2968988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2262" y="2331720"/>
            <a:ext cx="4491990" cy="22905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/>
        </p:nvSpPr>
        <p:spPr>
          <a:xfrm>
            <a:off x="5493258" y="473202"/>
            <a:ext cx="3387852" cy="4121944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0" y="733806"/>
            <a:ext cx="2791206" cy="829818"/>
          </a:xfrm>
        </p:spPr>
        <p:txBody>
          <a:bodyPr rtlCol="0" anchor="ctr">
            <a:normAutofit/>
          </a:bodyPr>
          <a:lstStyle>
            <a:lvl1pPr>
              <a:defRPr sz="21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6" y="473202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8610" y="473202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/>
        </p:nvSpPr>
        <p:spPr>
          <a:xfrm>
            <a:off x="5445252" y="884682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610" y="2578608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/>
        </p:nvSpPr>
        <p:spPr>
          <a:xfrm>
            <a:off x="5844163" y="1639062"/>
            <a:ext cx="2762390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825496" y="2578608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9300" y="2324863"/>
            <a:ext cx="2790825" cy="335756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29300" y="3161539"/>
            <a:ext cx="2790825" cy="335756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29300" y="3991357"/>
            <a:ext cx="2790825" cy="335756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829300" y="1899666"/>
            <a:ext cx="342900" cy="342900"/>
          </a:xfrm>
        </p:spPr>
        <p:txBody>
          <a:bodyPr rtlCol="0" anchor="ctr"/>
          <a:lstStyle>
            <a:lvl1pPr algn="ctr">
              <a:buNone/>
              <a:defRPr sz="675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829300" y="2722626"/>
            <a:ext cx="342900" cy="342900"/>
          </a:xfrm>
        </p:spPr>
        <p:txBody>
          <a:bodyPr rtlCol="0" anchor="ctr"/>
          <a:lstStyle>
            <a:lvl1pPr algn="ctr">
              <a:buNone/>
              <a:defRPr sz="675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829300" y="3566160"/>
            <a:ext cx="342900" cy="342900"/>
          </a:xfrm>
        </p:spPr>
        <p:txBody>
          <a:bodyPr rtlCol="0" anchor="ctr"/>
          <a:lstStyle>
            <a:lvl1pPr algn="ctr">
              <a:buNone/>
              <a:defRPr sz="675"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0742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228849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7632954" cy="2242566"/>
          </a:xfrm>
        </p:spPr>
        <p:txBody>
          <a:bodyPr rtlCol="0">
            <a:normAutofit/>
          </a:bodyPr>
          <a:lstStyle>
            <a:lvl1pPr>
              <a:defRPr sz="40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4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282446"/>
            <a:ext cx="5047488" cy="3072384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1750"/>
            <a:ext cx="2324862" cy="1549908"/>
          </a:xfrm>
        </p:spPr>
        <p:txBody>
          <a:bodyPr rtlCol="0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3894" y="870966"/>
            <a:ext cx="5047488" cy="3483864"/>
          </a:xfrm>
        </p:spPr>
        <p:txBody>
          <a:bodyPr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8608"/>
            <a:ext cx="2324862" cy="1543050"/>
          </a:xfrm>
        </p:spPr>
        <p:txBody>
          <a:bodyPr rtlCol="0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048" y="809244"/>
            <a:ext cx="4704588" cy="1152144"/>
          </a:xfrm>
        </p:spPr>
        <p:txBody>
          <a:bodyPr rtlCol="0" anchor="b">
            <a:normAutofit/>
          </a:bodyPr>
          <a:lstStyle>
            <a:lvl1pPr>
              <a:defRPr sz="39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48" y="2516886"/>
            <a:ext cx="4704588" cy="2119122"/>
          </a:xfrm>
        </p:spPr>
        <p:txBody>
          <a:bodyPr rtlCol="0"/>
          <a:lstStyle>
            <a:lvl1pPr>
              <a:buNone/>
              <a:defRPr sz="135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236" y="4767263"/>
            <a:ext cx="30861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/>
        </p:nvSpPr>
        <p:spPr>
          <a:xfrm rot="5400000">
            <a:off x="3988470" y="272542"/>
            <a:ext cx="54864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/>
        </p:nvSpPr>
        <p:spPr>
          <a:xfrm>
            <a:off x="3824450" y="2201656"/>
            <a:ext cx="4663440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452628"/>
            <a:ext cx="3038094" cy="418338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8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09244"/>
            <a:ext cx="4704588" cy="1152144"/>
          </a:xfrm>
        </p:spPr>
        <p:txBody>
          <a:bodyPr rtlCol="0" anchor="b">
            <a:normAutofit/>
          </a:bodyPr>
          <a:lstStyle>
            <a:lvl1pPr>
              <a:defRPr sz="39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2516886"/>
            <a:ext cx="4704588" cy="2119122"/>
          </a:xfrm>
        </p:spPr>
        <p:txBody>
          <a:bodyPr rtlCol="0"/>
          <a:lstStyle>
            <a:lvl1pPr marL="0" indent="0">
              <a:buNone/>
              <a:defRPr sz="135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3954" y="4767263"/>
            <a:ext cx="96012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/>
        </p:nvSpPr>
        <p:spPr>
          <a:xfrm rot="5400000">
            <a:off x="637794" y="274320"/>
            <a:ext cx="54864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720" y="3264408"/>
            <a:ext cx="3380994" cy="187909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0" y="0"/>
            <a:ext cx="3380994" cy="309295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/>
        </p:nvSpPr>
        <p:spPr>
          <a:xfrm>
            <a:off x="466344" y="2201656"/>
            <a:ext cx="4663440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6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5260086" cy="2242566"/>
          </a:xfrm>
        </p:spPr>
        <p:txBody>
          <a:bodyPr rtlCol="0" anchor="ctr">
            <a:normAutofit/>
          </a:bodyPr>
          <a:lstStyle>
            <a:lvl1pPr>
              <a:defRPr sz="40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0236" y="1453896"/>
            <a:ext cx="2016252" cy="224256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/>
        </p:nvSpPr>
        <p:spPr>
          <a:xfrm>
            <a:off x="456813" y="2223806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/>
        </p:nvSpPr>
        <p:spPr>
          <a:xfrm rot="5400000">
            <a:off x="5520404" y="2568321"/>
            <a:ext cx="1577340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5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58518"/>
            <a:ext cx="7626096" cy="277063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389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480060"/>
            <a:ext cx="8167878" cy="3086100"/>
          </a:xfrm>
        </p:spPr>
        <p:txBody>
          <a:bodyPr rtlCol="0" anchor="ctr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/>
        </p:nvSpPr>
        <p:spPr>
          <a:xfrm>
            <a:off x="418658" y="3736066"/>
            <a:ext cx="8351217" cy="61722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/>
        </p:nvSpPr>
        <p:spPr>
          <a:xfrm>
            <a:off x="374126" y="3838936"/>
            <a:ext cx="109728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826764"/>
            <a:ext cx="7955280" cy="438912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679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05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8416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4942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70153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3652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84164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01534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5770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6282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62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1779488"/>
            <a:ext cx="370332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2402766"/>
            <a:ext cx="3703320" cy="2226384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1779488"/>
            <a:ext cx="370332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2402766"/>
            <a:ext cx="3703320" cy="2226383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54" y="1779488"/>
            <a:ext cx="246888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54" y="2402766"/>
            <a:ext cx="2468880" cy="2226384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0994" y="1779488"/>
            <a:ext cx="246888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80994" y="2402766"/>
            <a:ext cx="2468880" cy="2226383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9934" y="1779488"/>
            <a:ext cx="246888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9934" y="2402766"/>
            <a:ext cx="2468880" cy="2226383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4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F001-EA9A-FA4E-8DF7-38AEAE2E2CE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AD9-5143-B04A-B972-32A90CD37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481" y="1765230"/>
            <a:ext cx="4337037" cy="1613040"/>
          </a:xfrm>
          <a:noFill/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080808"/>
                </a:solidFill>
              </a:rPr>
              <a:t>RH077 Form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B689-25A7-EE46-9A19-88041695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724" y="3389192"/>
            <a:ext cx="2484551" cy="856388"/>
          </a:xfrm>
          <a:noFill/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80808"/>
                </a:solidFill>
              </a:rPr>
              <a:t>Preliminary data – March/April 22</a:t>
            </a:r>
          </a:p>
        </p:txBody>
      </p:sp>
    </p:spTree>
    <p:extLst>
      <p:ext uri="{BB962C8B-B14F-4D97-AF65-F5344CB8AC3E}">
        <p14:creationId xmlns:p14="http://schemas.microsoft.com/office/powerpoint/2010/main" val="7948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90E-CFC3-0344-8615-C265F47E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3D10-F11B-4F48-B149-DCE84886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78543"/>
            <a:ext cx="8178799" cy="3054179"/>
          </a:xfrm>
        </p:spPr>
        <p:txBody>
          <a:bodyPr>
            <a:normAutofit/>
          </a:bodyPr>
          <a:lstStyle/>
          <a:p>
            <a:r>
              <a:rPr lang="en-US" sz="1500" dirty="0"/>
              <a:t>The complete RH077 form spreadsheet has </a:t>
            </a:r>
            <a:r>
              <a:rPr lang="en-US" sz="1500" b="1" dirty="0"/>
              <a:t>20647 entries </a:t>
            </a:r>
            <a:r>
              <a:rPr lang="en-US" sz="1500" dirty="0"/>
              <a:t>at the time of analysis (March 22), across at least 16 different clinic types/diagnoses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The date range is: 02/09/2020 to  17/01/2022</a:t>
            </a:r>
          </a:p>
          <a:p>
            <a:endParaRPr lang="en-US" sz="100" dirty="0"/>
          </a:p>
          <a:p>
            <a:r>
              <a:rPr lang="en-US" sz="1500" dirty="0"/>
              <a:t>Consultation types: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734CF0-76CC-2E45-9E6F-AC33185DB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94348"/>
              </p:ext>
            </p:extLst>
          </p:nvPr>
        </p:nvGraphicFramePr>
        <p:xfrm>
          <a:off x="779645" y="3388094"/>
          <a:ext cx="4208646" cy="101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2882">
                  <a:extLst>
                    <a:ext uri="{9D8B030D-6E8A-4147-A177-3AD203B41FA5}">
                      <a16:colId xmlns:a16="http://schemas.microsoft.com/office/drawing/2014/main" val="3975126321"/>
                    </a:ext>
                  </a:extLst>
                </a:gridCol>
                <a:gridCol w="1402882">
                  <a:extLst>
                    <a:ext uri="{9D8B030D-6E8A-4147-A177-3AD203B41FA5}">
                      <a16:colId xmlns:a16="http://schemas.microsoft.com/office/drawing/2014/main" val="3426244331"/>
                    </a:ext>
                  </a:extLst>
                </a:gridCol>
                <a:gridCol w="1402882">
                  <a:extLst>
                    <a:ext uri="{9D8B030D-6E8A-4147-A177-3AD203B41FA5}">
                      <a16:colId xmlns:a16="http://schemas.microsoft.com/office/drawing/2014/main" val="41472205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07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Face to Face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8016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38.82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205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Telemedicine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10046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48.65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008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Video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921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4.460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470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NA</a:t>
                      </a:r>
                      <a:r>
                        <a:rPr lang="en-GB" sz="1200" u="none" strike="noStrike" baseline="30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200" u="none" strike="noStrike" baseline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(not recorded)</a:t>
                      </a:r>
                      <a:endParaRPr lang="en-GB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n-lt"/>
                          <a:cs typeface="Calibri" panose="020F0502020204030204" pitchFamily="34" charset="0"/>
                        </a:rPr>
                        <a:t>1664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8.06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50523"/>
                  </a:ext>
                </a:extLst>
              </a:tr>
            </a:tbl>
          </a:graphicData>
        </a:graphic>
      </p:graphicFrame>
      <p:pic>
        <p:nvPicPr>
          <p:cNvPr id="13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65E1485-DDB0-9D45-81BF-6D6E47B0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99" y="1968771"/>
            <a:ext cx="3194169" cy="31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A5A8-C755-4F4A-B332-598CF4A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‘Virtual’ vs Face-to-Face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7E26-7394-7F4F-B8F9-0006527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virtual (video or telephone) consultations, how many were felt to have “avoided” a face-to-face clinic appointment</a:t>
            </a:r>
            <a:r>
              <a:rPr lang="en-US" baseline="30000" dirty="0"/>
              <a:t>1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2045E-3A78-5949-8D74-3732493C6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92"/>
              </p:ext>
            </p:extLst>
          </p:nvPr>
        </p:nvGraphicFramePr>
        <p:xfrm>
          <a:off x="1055914" y="3033377"/>
          <a:ext cx="5040087" cy="1266480"/>
        </p:xfrm>
        <a:graphic>
          <a:graphicData uri="http://schemas.openxmlformats.org/drawingml/2006/table">
            <a:tbl>
              <a:tblPr/>
              <a:tblGrid>
                <a:gridCol w="2118412">
                  <a:extLst>
                    <a:ext uri="{9D8B030D-6E8A-4147-A177-3AD203B41FA5}">
                      <a16:colId xmlns:a16="http://schemas.microsoft.com/office/drawing/2014/main" val="2522896495"/>
                    </a:ext>
                  </a:extLst>
                </a:gridCol>
                <a:gridCol w="1144981">
                  <a:extLst>
                    <a:ext uri="{9D8B030D-6E8A-4147-A177-3AD203B41FA5}">
                      <a16:colId xmlns:a16="http://schemas.microsoft.com/office/drawing/2014/main" val="633035483"/>
                    </a:ext>
                  </a:extLst>
                </a:gridCol>
                <a:gridCol w="1776694">
                  <a:extLst>
                    <a:ext uri="{9D8B030D-6E8A-4147-A177-3AD203B41FA5}">
                      <a16:colId xmlns:a16="http://schemas.microsoft.com/office/drawing/2014/main" val="3437164464"/>
                    </a:ext>
                  </a:extLst>
                </a:gridCol>
              </a:tblGrid>
              <a:tr h="3166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Avoided  F2F?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7337"/>
                  </a:ext>
                </a:extLst>
              </a:tr>
              <a:tr h="3166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437056"/>
                  </a:ext>
                </a:extLst>
              </a:tr>
              <a:tr h="3166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34121"/>
                  </a:ext>
                </a:extLst>
              </a:tr>
              <a:tr h="316620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111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9680C-62D5-B549-A084-95EBC522E589}"/>
              </a:ext>
            </a:extLst>
          </p:cNvPr>
          <p:cNvSpPr txBox="1"/>
          <p:nvPr/>
        </p:nvSpPr>
        <p:spPr>
          <a:xfrm>
            <a:off x="681228" y="4547354"/>
            <a:ext cx="3025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/>
              <a:t>1 </a:t>
            </a:r>
            <a:r>
              <a:rPr lang="en-US" sz="1100" dirty="0"/>
              <a:t>Not all respondents answered this question</a:t>
            </a:r>
          </a:p>
        </p:txBody>
      </p:sp>
    </p:spTree>
    <p:extLst>
      <p:ext uri="{BB962C8B-B14F-4D97-AF65-F5344CB8AC3E}">
        <p14:creationId xmlns:p14="http://schemas.microsoft.com/office/powerpoint/2010/main" val="16171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A90B-D696-0D43-8076-1FFA139E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 dirty="0"/>
              <a:t>Number seen per month</a:t>
            </a:r>
          </a:p>
        </p:txBody>
      </p:sp>
      <p:pic>
        <p:nvPicPr>
          <p:cNvPr id="13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9FC1856-CBAF-BC45-940C-2B31A7701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45921"/>
            <a:ext cx="3637013" cy="308008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4B104B-F367-AF4E-9EF2-6AD7A1E63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54123"/>
              </p:ext>
            </p:extLst>
          </p:nvPr>
        </p:nvGraphicFramePr>
        <p:xfrm>
          <a:off x="4708757" y="1569832"/>
          <a:ext cx="3453465" cy="3316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155">
                  <a:extLst>
                    <a:ext uri="{9D8B030D-6E8A-4147-A177-3AD203B41FA5}">
                      <a16:colId xmlns:a16="http://schemas.microsoft.com/office/drawing/2014/main" val="2450738987"/>
                    </a:ext>
                  </a:extLst>
                </a:gridCol>
                <a:gridCol w="1151155">
                  <a:extLst>
                    <a:ext uri="{9D8B030D-6E8A-4147-A177-3AD203B41FA5}">
                      <a16:colId xmlns:a16="http://schemas.microsoft.com/office/drawing/2014/main" val="3785203776"/>
                    </a:ext>
                  </a:extLst>
                </a:gridCol>
                <a:gridCol w="1151155">
                  <a:extLst>
                    <a:ext uri="{9D8B030D-6E8A-4147-A177-3AD203B41FA5}">
                      <a16:colId xmlns:a16="http://schemas.microsoft.com/office/drawing/2014/main" val="3642170848"/>
                    </a:ext>
                  </a:extLst>
                </a:gridCol>
              </a:tblGrid>
              <a:tr h="3167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Month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01351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8529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Oct-20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38072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Nov-20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1382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21866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Dec-20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47337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1509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541507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Feb-21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71022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1557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65544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Apr-21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54757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6.89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32209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Jun-21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05068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Jul-21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6.53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55364"/>
                  </a:ext>
                </a:extLst>
              </a:tr>
              <a:tr h="181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Aug-21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1170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424993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Sep-21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24768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Oct-21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7.45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184893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Nov-21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58455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Dec-21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384905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Jan-22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0.66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2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4A7F-CD28-F546-9024-D316A7C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 Up I –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6CE7E-1F2B-3B43-AA18-94BA6F36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48" y="2298693"/>
            <a:ext cx="4704588" cy="2119122"/>
          </a:xfrm>
        </p:spPr>
        <p:txBody>
          <a:bodyPr/>
          <a:lstStyle/>
          <a:p>
            <a:r>
              <a:rPr lang="en-US" dirty="0"/>
              <a:t>What type of follow up was allocated for each patient</a:t>
            </a:r>
          </a:p>
        </p:txBody>
      </p:sp>
      <p:pic>
        <p:nvPicPr>
          <p:cNvPr id="7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B2712F5-F2B6-D54D-A482-8ECED06A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" y="1042854"/>
            <a:ext cx="3694009" cy="359315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F1ACD5-469D-0B4E-BF89-DF7D6305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68697"/>
              </p:ext>
            </p:extLst>
          </p:nvPr>
        </p:nvGraphicFramePr>
        <p:xfrm>
          <a:off x="3901641" y="2839431"/>
          <a:ext cx="4231707" cy="1376431"/>
        </p:xfrm>
        <a:graphic>
          <a:graphicData uri="http://schemas.openxmlformats.org/drawingml/2006/table">
            <a:tbl>
              <a:tblPr/>
              <a:tblGrid>
                <a:gridCol w="1940894">
                  <a:extLst>
                    <a:ext uri="{9D8B030D-6E8A-4147-A177-3AD203B41FA5}">
                      <a16:colId xmlns:a16="http://schemas.microsoft.com/office/drawing/2014/main" val="2597015574"/>
                    </a:ext>
                  </a:extLst>
                </a:gridCol>
                <a:gridCol w="880244">
                  <a:extLst>
                    <a:ext uri="{9D8B030D-6E8A-4147-A177-3AD203B41FA5}">
                      <a16:colId xmlns:a16="http://schemas.microsoft.com/office/drawing/2014/main" val="1458416618"/>
                    </a:ext>
                  </a:extLst>
                </a:gridCol>
                <a:gridCol w="1410569">
                  <a:extLst>
                    <a:ext uri="{9D8B030D-6E8A-4147-A177-3AD203B41FA5}">
                      <a16:colId xmlns:a16="http://schemas.microsoft.com/office/drawing/2014/main" val="3642090311"/>
                    </a:ext>
                  </a:extLst>
                </a:gridCol>
              </a:tblGrid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93803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Discharged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90951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 to 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47773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(remote management)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370513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Telemedicine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526698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99972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(not recorded)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351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E24DAE3-17A8-D14C-9028-F1B09DB1F9E1}"/>
              </a:ext>
            </a:extLst>
          </p:cNvPr>
          <p:cNvSpPr txBox="1"/>
          <p:nvPr/>
        </p:nvSpPr>
        <p:spPr>
          <a:xfrm>
            <a:off x="-1883229" y="45066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AF01-7D93-1245-8527-D7B96C79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 Up II - Duration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DB583-6A50-9840-9194-05287DE8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soon patients were followed up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9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EC4AE5F-59A9-E54D-AA95-D6ED000E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" y="1164657"/>
            <a:ext cx="3354256" cy="3471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94A92-19F8-6748-8346-E544B09904EB}"/>
              </a:ext>
            </a:extLst>
          </p:cNvPr>
          <p:cNvSpPr txBox="1"/>
          <p:nvPr/>
        </p:nvSpPr>
        <p:spPr>
          <a:xfrm>
            <a:off x="294088" y="4847763"/>
            <a:ext cx="5250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/>
              <a:t>1 </a:t>
            </a:r>
            <a:r>
              <a:rPr lang="en-US" sz="900" dirty="0"/>
              <a:t>Urgent follow up classified as &lt;1 month. ”Next available” has been excluded here</a:t>
            </a:r>
            <a:endParaRPr lang="en-US" sz="900" baseline="30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31C5AF-F0BF-F94E-B24C-AAA2BDE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0183"/>
              </p:ext>
            </p:extLst>
          </p:nvPr>
        </p:nvGraphicFramePr>
        <p:xfrm>
          <a:off x="3890049" y="2911856"/>
          <a:ext cx="4416552" cy="1422400"/>
        </p:xfrm>
        <a:graphic>
          <a:graphicData uri="http://schemas.openxmlformats.org/drawingml/2006/table">
            <a:tbl>
              <a:tblPr/>
              <a:tblGrid>
                <a:gridCol w="1204315">
                  <a:extLst>
                    <a:ext uri="{9D8B030D-6E8A-4147-A177-3AD203B41FA5}">
                      <a16:colId xmlns:a16="http://schemas.microsoft.com/office/drawing/2014/main" val="2853985361"/>
                    </a:ext>
                  </a:extLst>
                </a:gridCol>
                <a:gridCol w="1345426">
                  <a:extLst>
                    <a:ext uri="{9D8B030D-6E8A-4147-A177-3AD203B41FA5}">
                      <a16:colId xmlns:a16="http://schemas.microsoft.com/office/drawing/2014/main" val="2239111856"/>
                    </a:ext>
                  </a:extLst>
                </a:gridCol>
                <a:gridCol w="1866811">
                  <a:extLst>
                    <a:ext uri="{9D8B030D-6E8A-4147-A177-3AD203B41FA5}">
                      <a16:colId xmlns:a16="http://schemas.microsoft.com/office/drawing/2014/main" val="230633701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4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&lt;1 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43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33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3-6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962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22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&gt;12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091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14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9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482AA2-DA40-124D-926A-73BE285E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7B11-D42B-5D4C-9CB5-A634C136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new patients seen were stared on treatment?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CE40ED-C05B-3042-99F7-460D6340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69021"/>
              </p:ext>
            </p:extLst>
          </p:nvPr>
        </p:nvGraphicFramePr>
        <p:xfrm>
          <a:off x="593956" y="3096700"/>
          <a:ext cx="3733800" cy="954405"/>
        </p:xfrm>
        <a:graphic>
          <a:graphicData uri="http://schemas.openxmlformats.org/drawingml/2006/table">
            <a:tbl>
              <a:tblPr/>
              <a:tblGrid>
                <a:gridCol w="1662634">
                  <a:extLst>
                    <a:ext uri="{9D8B030D-6E8A-4147-A177-3AD203B41FA5}">
                      <a16:colId xmlns:a16="http://schemas.microsoft.com/office/drawing/2014/main" val="2607480017"/>
                    </a:ext>
                  </a:extLst>
                </a:gridCol>
                <a:gridCol w="826566">
                  <a:extLst>
                    <a:ext uri="{9D8B030D-6E8A-4147-A177-3AD203B41FA5}">
                      <a16:colId xmlns:a16="http://schemas.microsoft.com/office/drawing/2014/main" val="194198755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75416002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Started on Treatment?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625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39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66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(not recorded)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4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09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00019_TF89213316_Win32" id="{45F241BC-223D-4F5F-AC9A-E0655C72715D}" vid="{EC004725-127C-4437-BBCB-7A248926F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tf89213316_win32</Template>
  <TotalTime>7355</TotalTime>
  <Words>307</Words>
  <Application>Microsoft Macintosh PowerPoint</Application>
  <PresentationFormat>On-screen Show (16:9)</PresentationFormat>
  <Paragraphs>157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Calibri</vt:lpstr>
      <vt:lpstr>AccentBoxVTI</vt:lpstr>
      <vt:lpstr>RH077 Form Analysis Results</vt:lpstr>
      <vt:lpstr>Overview</vt:lpstr>
      <vt:lpstr>‘Virtual’ vs Face-to-Face</vt:lpstr>
      <vt:lpstr>Number seen per month</vt:lpstr>
      <vt:lpstr>Follow Up I – Outcome</vt:lpstr>
      <vt:lpstr>Follow Up II - Duration</vt:lpstr>
      <vt:lpstr>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RH077 Form Analysis Results</dc:title>
  <dc:creator>Kurzeja, Dominik (RTH) OUH</dc:creator>
  <cp:lastModifiedBy>Kurzeja, Dominik (RTH) OUH</cp:lastModifiedBy>
  <cp:revision>14</cp:revision>
  <dcterms:created xsi:type="dcterms:W3CDTF">2021-11-29T11:36:25Z</dcterms:created>
  <dcterms:modified xsi:type="dcterms:W3CDTF">2022-04-27T22:32:59Z</dcterms:modified>
</cp:coreProperties>
</file>