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6"/>
  </p:notesMasterIdLst>
  <p:sldIdLst>
    <p:sldId id="269" r:id="rId5"/>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on 2" id="{F33C51B2-6F9F-400E-A42A-C19612400682}">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83AD"/>
    <a:srgbClr val="F2F2F2"/>
    <a:srgbClr val="545454"/>
    <a:srgbClr val="BFBFBF"/>
    <a:srgbClr val="015C7A"/>
    <a:srgbClr val="3A9BBB"/>
    <a:srgbClr val="4DCFFA"/>
    <a:srgbClr val="02BCFA"/>
    <a:srgbClr val="08C4C2"/>
    <a:srgbClr val="072F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082" autoAdjust="0"/>
  </p:normalViewPr>
  <p:slideViewPr>
    <p:cSldViewPr snapToGrid="0">
      <p:cViewPr varScale="1">
        <p:scale>
          <a:sx n="27" d="100"/>
          <a:sy n="27" d="100"/>
        </p:scale>
        <p:origin x="183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AF482BD-0D42-49BF-B82B-056A7D9882F2}" type="datetimeFigureOut">
              <a:rPr lang="en-GB" smtClean="0"/>
              <a:t>14/12/2022</a:t>
            </a:fld>
            <a:endParaRPr lang="en-GB"/>
          </a:p>
        </p:txBody>
      </p:sp>
      <p:sp>
        <p:nvSpPr>
          <p:cNvPr id="4" name="Slide Image Placeholder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908E390-C3B3-47FF-A831-8E19BC6D8170}" type="slidenum">
              <a:rPr lang="en-GB" smtClean="0"/>
              <a:t>‹#›</a:t>
            </a:fld>
            <a:endParaRPr lang="en-GB"/>
          </a:p>
        </p:txBody>
      </p:sp>
    </p:spTree>
    <p:extLst>
      <p:ext uri="{BB962C8B-B14F-4D97-AF65-F5344CB8AC3E}">
        <p14:creationId xmlns:p14="http://schemas.microsoft.com/office/powerpoint/2010/main" val="61760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lain" startAt="15"/>
            </a:pPr>
            <a:endParaRPr lang="en-GB"/>
          </a:p>
          <a:p>
            <a:pPr marL="228600" indent="-228600">
              <a:buAutoNum type="arabicPlain" startAt="15"/>
            </a:pPr>
            <a:r>
              <a:rPr lang="en-GB"/>
              <a:t>RGB colour: #3682A9</a:t>
            </a:r>
            <a:endParaRPr lang="en-GB" dirty="0"/>
          </a:p>
        </p:txBody>
      </p:sp>
      <p:sp>
        <p:nvSpPr>
          <p:cNvPr id="4" name="Slide Number Placeholder 3"/>
          <p:cNvSpPr>
            <a:spLocks noGrp="1"/>
          </p:cNvSpPr>
          <p:nvPr>
            <p:ph type="sldNum" sz="quarter" idx="5"/>
          </p:nvPr>
        </p:nvSpPr>
        <p:spPr/>
        <p:txBody>
          <a:bodyPr/>
          <a:lstStyle/>
          <a:p>
            <a:fld id="{E908E390-C3B3-47FF-A831-8E19BC6D8170}" type="slidenum">
              <a:rPr lang="en-GB" smtClean="0"/>
              <a:t>1</a:t>
            </a:fld>
            <a:endParaRPr lang="en-GB"/>
          </a:p>
        </p:txBody>
      </p:sp>
    </p:spTree>
    <p:extLst>
      <p:ext uri="{BB962C8B-B14F-4D97-AF65-F5344CB8AC3E}">
        <p14:creationId xmlns:p14="http://schemas.microsoft.com/office/powerpoint/2010/main" val="314487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ightCarb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715320"/>
      </p:ext>
    </p:extLst>
  </p:cSld>
  <p:clrMapOvr>
    <a:masterClrMapping/>
  </p:clrMapOvr>
  <p:extLst>
    <p:ext uri="{DCECCB84-F9BA-43D5-87BE-67443E8EF086}">
      <p15:sldGuideLst xmlns:p15="http://schemas.microsoft.com/office/powerpoint/2012/main">
        <p15:guide id="123" orient="horz" pos="600" userDrawn="1">
          <p15:clr>
            <a:srgbClr val="FBAE40"/>
          </p15:clr>
        </p15:guide>
        <p15:guide id="124" pos="26364" userDrawn="1">
          <p15:clr>
            <a:srgbClr val="FBAE40"/>
          </p15:clr>
        </p15:guide>
        <p15:guide id="125" pos="20558" userDrawn="1">
          <p15:clr>
            <a:srgbClr val="FBAE40"/>
          </p15:clr>
        </p15:guide>
        <p15:guide id="126" pos="23461" userDrawn="1">
          <p15:clr>
            <a:srgbClr val="FBAE40"/>
          </p15:clr>
        </p15:guide>
        <p15:guide id="127" pos="3140" userDrawn="1">
          <p15:clr>
            <a:srgbClr val="FBAE40"/>
          </p15:clr>
        </p15:guide>
        <p15:guide id="128" pos="3502" userDrawn="1">
          <p15:clr>
            <a:srgbClr val="FBAE40"/>
          </p15:clr>
        </p15:guide>
        <p15:guide id="129" pos="8946" userDrawn="1">
          <p15:clr>
            <a:srgbClr val="FBAE40"/>
          </p15:clr>
        </p15:guide>
        <p15:guide id="130" pos="9308" userDrawn="1">
          <p15:clr>
            <a:srgbClr val="FBAE40"/>
          </p15:clr>
        </p15:guide>
        <p15:guide id="131" pos="6043" userDrawn="1">
          <p15:clr>
            <a:srgbClr val="FBAE40"/>
          </p15:clr>
        </p15:guide>
        <p15:guide id="132" pos="11849" userDrawn="1">
          <p15:clr>
            <a:srgbClr val="FBAE40"/>
          </p15:clr>
        </p15:guide>
        <p15:guide id="133" pos="12211" userDrawn="1">
          <p15:clr>
            <a:srgbClr val="FBAE40"/>
          </p15:clr>
        </p15:guide>
        <p15:guide id="134" pos="14752" userDrawn="1">
          <p15:clr>
            <a:srgbClr val="FBAE40"/>
          </p15:clr>
        </p15:guide>
        <p15:guide id="135" pos="15114" userDrawn="1">
          <p15:clr>
            <a:srgbClr val="FBAE40"/>
          </p15:clr>
        </p15:guide>
        <p15:guide id="136" pos="17655" userDrawn="1">
          <p15:clr>
            <a:srgbClr val="FBAE40"/>
          </p15:clr>
        </p15:guide>
        <p15:guide id="137" pos="18017" userDrawn="1">
          <p15:clr>
            <a:srgbClr val="FBAE40"/>
          </p15:clr>
        </p15:guide>
        <p15:guide id="138" pos="20920" userDrawn="1">
          <p15:clr>
            <a:srgbClr val="FBAE40"/>
          </p15:clr>
        </p15:guide>
        <p15:guide id="139" pos="23823" userDrawn="1">
          <p15:clr>
            <a:srgbClr val="FBAE40"/>
          </p15:clr>
        </p15:guide>
        <p15:guide id="140" orient="horz" pos="2165" userDrawn="1">
          <p15:clr>
            <a:srgbClr val="FBAE40"/>
          </p15:clr>
        </p15:guide>
        <p15:guide id="141" orient="horz" pos="2527" userDrawn="1">
          <p15:clr>
            <a:srgbClr val="FBAE40"/>
          </p15:clr>
        </p15:guide>
        <p15:guide id="142" orient="horz" pos="6247" userDrawn="1">
          <p15:clr>
            <a:srgbClr val="FBAE40"/>
          </p15:clr>
        </p15:guide>
        <p15:guide id="143" orient="horz" pos="5884" userDrawn="1">
          <p15:clr>
            <a:srgbClr val="FBAE40"/>
          </p15:clr>
        </p15:guide>
        <p15:guide id="144" orient="horz" pos="9604" userDrawn="1">
          <p15:clr>
            <a:srgbClr val="FBAE40"/>
          </p15:clr>
        </p15:guide>
        <p15:guide id="145" orient="horz" pos="9966" userDrawn="1">
          <p15:clr>
            <a:srgbClr val="FBAE40"/>
          </p15:clr>
        </p15:guide>
        <p15:guide id="146" orient="horz" pos="13323" userDrawn="1">
          <p15:clr>
            <a:srgbClr val="FBAE40"/>
          </p15:clr>
        </p15:guide>
        <p15:guide id="147" orient="horz" pos="13686" userDrawn="1">
          <p15:clr>
            <a:srgbClr val="FBAE40"/>
          </p15:clr>
        </p15:guide>
        <p15:guide id="148" orient="horz" pos="17042" userDrawn="1">
          <p15:clr>
            <a:srgbClr val="FBAE40"/>
          </p15:clr>
        </p15:guide>
        <p15:guide id="149" orient="horz" pos="17405" userDrawn="1">
          <p15:clr>
            <a:srgbClr val="FBAE40"/>
          </p15:clr>
        </p15:guide>
        <p15:guide id="150" orient="horz" pos="18471" userDrawn="1">
          <p15:clr>
            <a:srgbClr val="FBAE40"/>
          </p15:clr>
        </p15:guide>
        <p15:guide id="151" pos="6405" userDrawn="1">
          <p15:clr>
            <a:srgbClr val="FBAE40"/>
          </p15:clr>
        </p15:guide>
        <p15:guide id="152" pos="59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ption 1 - 6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78507"/>
      </p:ext>
    </p:extLst>
  </p:cSld>
  <p:clrMapOvr>
    <a:masterClrMapping/>
  </p:clrMapOvr>
  <p:extLst>
    <p:ext uri="{DCECCB84-F9BA-43D5-87BE-67443E8EF086}">
      <p15:sldGuideLst xmlns:p15="http://schemas.microsoft.com/office/powerpoint/2012/main">
        <p15:guide id="1" pos="667" userDrawn="1">
          <p15:clr>
            <a:srgbClr val="FBAE40"/>
          </p15:clr>
        </p15:guide>
        <p15:guide id="2" pos="26296" userDrawn="1">
          <p15:clr>
            <a:srgbClr val="FBAE40"/>
          </p15:clr>
        </p15:guide>
        <p15:guide id="3" pos="4636" userDrawn="1">
          <p15:clr>
            <a:srgbClr val="FBAE40"/>
          </p15:clr>
        </p15:guide>
        <p15:guide id="4" pos="4999" userDrawn="1">
          <p15:clr>
            <a:srgbClr val="FBAE40"/>
          </p15:clr>
        </p15:guide>
        <p15:guide id="5" pos="22327" userDrawn="1">
          <p15:clr>
            <a:srgbClr val="FBAE40"/>
          </p15:clr>
        </p15:guide>
        <p15:guide id="6" pos="21964" userDrawn="1">
          <p15:clr>
            <a:srgbClr val="FBAE40"/>
          </p15:clr>
        </p15:guide>
        <p15:guide id="7" pos="17995" userDrawn="1">
          <p15:clr>
            <a:srgbClr val="FBAE40"/>
          </p15:clr>
        </p15:guide>
        <p15:guide id="8" pos="17632" userDrawn="1">
          <p15:clr>
            <a:srgbClr val="FBAE40"/>
          </p15:clr>
        </p15:guide>
        <p15:guide id="9" pos="8968" userDrawn="1">
          <p15:clr>
            <a:srgbClr val="FBAE40"/>
          </p15:clr>
        </p15:guide>
        <p15:guide id="10" pos="9331" userDrawn="1">
          <p15:clr>
            <a:srgbClr val="FBAE40"/>
          </p15:clr>
        </p15:guide>
        <p15:guide id="11" pos="13300" userDrawn="1">
          <p15:clr>
            <a:srgbClr val="FBAE40"/>
          </p15:clr>
        </p15:guide>
        <p15:guide id="12" pos="13663" userDrawn="1">
          <p15:clr>
            <a:srgbClr val="FBAE40"/>
          </p15:clr>
        </p15:guide>
        <p15:guide id="13" orient="horz" pos="668" userDrawn="1">
          <p15:clr>
            <a:srgbClr val="FBAE40"/>
          </p15:clr>
        </p15:guide>
        <p15:guide id="15" orient="horz" pos="2391" userDrawn="1">
          <p15:clr>
            <a:srgbClr val="FBAE40"/>
          </p15:clr>
        </p15:guide>
        <p15:guide id="16" orient="horz" pos="2754" userDrawn="1">
          <p15:clr>
            <a:srgbClr val="FBAE40"/>
          </p15:clr>
        </p15:guide>
        <p15:guide id="17" orient="horz" pos="3208" userDrawn="1">
          <p15:clr>
            <a:srgbClr val="FBAE40"/>
          </p15:clr>
        </p15:guide>
        <p15:guide id="18" orient="horz" pos="5090" userDrawn="1">
          <p15:clr>
            <a:srgbClr val="FBAE40"/>
          </p15:clr>
        </p15:guide>
        <p15:guide id="19" orient="horz" pos="5453" userDrawn="1">
          <p15:clr>
            <a:srgbClr val="FBAE40"/>
          </p15:clr>
        </p15:guide>
        <p15:guide id="20" orient="horz" pos="6950" userDrawn="1">
          <p15:clr>
            <a:srgbClr val="FBAE40"/>
          </p15:clr>
        </p15:guide>
        <p15:guide id="21" orient="horz" pos="7313" userDrawn="1">
          <p15:clr>
            <a:srgbClr val="FBAE40"/>
          </p15:clr>
        </p15:guide>
        <p15:guide id="22" orient="horz" pos="8832" userDrawn="1">
          <p15:clr>
            <a:srgbClr val="FBAE40"/>
          </p15:clr>
        </p15:guide>
        <p15:guide id="23" orient="horz" pos="9195" userDrawn="1">
          <p15:clr>
            <a:srgbClr val="FBAE40"/>
          </p15:clr>
        </p15:guide>
        <p15:guide id="24" orient="horz" pos="10715" userDrawn="1">
          <p15:clr>
            <a:srgbClr val="FBAE40"/>
          </p15:clr>
        </p15:guide>
        <p15:guide id="25" orient="horz" pos="11078" userDrawn="1">
          <p15:clr>
            <a:srgbClr val="FBAE40"/>
          </p15:clr>
        </p15:guide>
        <p15:guide id="26" orient="horz" pos="12575" userDrawn="1">
          <p15:clr>
            <a:srgbClr val="FBAE40"/>
          </p15:clr>
        </p15:guide>
        <p15:guide id="27" orient="horz" pos="12937" userDrawn="1">
          <p15:clr>
            <a:srgbClr val="FBAE40"/>
          </p15:clr>
        </p15:guide>
        <p15:guide id="28" orient="horz" pos="18403" userDrawn="1">
          <p15:clr>
            <a:srgbClr val="FBAE40"/>
          </p15:clr>
        </p15:guide>
        <p15:guide id="29" orient="horz" pos="17496" userDrawn="1">
          <p15:clr>
            <a:srgbClr val="FBAE40"/>
          </p15:clr>
        </p15:guide>
        <p15:guide id="30" orient="horz" pos="17139" userDrawn="1">
          <p15:clr>
            <a:srgbClr val="FBAE40"/>
          </p15:clr>
        </p15:guide>
        <p15:guide id="31" orient="horz" pos="16680" userDrawn="1">
          <p15:clr>
            <a:srgbClr val="FBAE40"/>
          </p15:clr>
        </p15:guide>
        <p15:guide id="32" orient="horz" pos="16317" userDrawn="1">
          <p15:clr>
            <a:srgbClr val="FBAE40"/>
          </p15:clr>
        </p15:guide>
        <p15:guide id="33" orient="horz" pos="14797" userDrawn="1">
          <p15:clr>
            <a:srgbClr val="FBAE40"/>
          </p15:clr>
        </p15:guide>
        <p15:guide id="34" orient="horz" pos="14434" userDrawn="1">
          <p15:clr>
            <a:srgbClr val="FBAE40"/>
          </p15:clr>
        </p15:guide>
        <p15:guide id="35" orient="horz" pos="357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ption 2 - 8 wid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81067410"/>
      </p:ext>
    </p:extLst>
  </p:cSld>
  <p:clrMapOvr>
    <a:masterClrMapping/>
  </p:clrMapOvr>
  <p:extLst>
    <p:ext uri="{DCECCB84-F9BA-43D5-87BE-67443E8EF086}">
      <p15:sldGuideLst xmlns:p15="http://schemas.microsoft.com/office/powerpoint/2012/main">
        <p15:guide id="1" pos="509" userDrawn="1">
          <p15:clr>
            <a:srgbClr val="FBAE40"/>
          </p15:clr>
        </p15:guide>
        <p15:guide id="2" pos="26454" userDrawn="1">
          <p15:clr>
            <a:srgbClr val="FBAE40"/>
          </p15:clr>
        </p15:guide>
        <p15:guide id="3" pos="3434" userDrawn="1">
          <p15:clr>
            <a:srgbClr val="FBAE40"/>
          </p15:clr>
        </p15:guide>
        <p15:guide id="4" pos="3797" userDrawn="1">
          <p15:clr>
            <a:srgbClr val="FBAE40"/>
          </p15:clr>
        </p15:guide>
        <p15:guide id="5" pos="23529" userDrawn="1">
          <p15:clr>
            <a:srgbClr val="FBAE40"/>
          </p15:clr>
        </p15:guide>
        <p15:guide id="6" pos="23166" userDrawn="1">
          <p15:clr>
            <a:srgbClr val="FBAE40"/>
          </p15:clr>
        </p15:guide>
        <p15:guide id="7" pos="6723" userDrawn="1">
          <p15:clr>
            <a:srgbClr val="FBAE40"/>
          </p15:clr>
        </p15:guide>
        <p15:guide id="8" pos="7086" userDrawn="1">
          <p15:clr>
            <a:srgbClr val="FBAE40"/>
          </p15:clr>
        </p15:guide>
        <p15:guide id="9" pos="19877" userDrawn="1">
          <p15:clr>
            <a:srgbClr val="FBAE40"/>
          </p15:clr>
        </p15:guide>
        <p15:guide id="10" pos="20240" userDrawn="1">
          <p15:clr>
            <a:srgbClr val="FBAE40"/>
          </p15:clr>
        </p15:guide>
        <p15:guide id="11" pos="10012" userDrawn="1">
          <p15:clr>
            <a:srgbClr val="FBAE40"/>
          </p15:clr>
        </p15:guide>
        <p15:guide id="12" pos="10374" userDrawn="1">
          <p15:clr>
            <a:srgbClr val="FBAE40"/>
          </p15:clr>
        </p15:guide>
        <p15:guide id="13" pos="16951" userDrawn="1">
          <p15:clr>
            <a:srgbClr val="FBAE40"/>
          </p15:clr>
        </p15:guide>
        <p15:guide id="14" pos="16589" userDrawn="1">
          <p15:clr>
            <a:srgbClr val="FBAE40"/>
          </p15:clr>
        </p15:guide>
        <p15:guide id="15" pos="13300" userDrawn="1">
          <p15:clr>
            <a:srgbClr val="FBAE40"/>
          </p15:clr>
        </p15:guide>
        <p15:guide id="16" pos="13663" userDrawn="1">
          <p15:clr>
            <a:srgbClr val="FBAE40"/>
          </p15:clr>
        </p15:guide>
        <p15:guide id="17" orient="horz" pos="488" userDrawn="1">
          <p15:clr>
            <a:srgbClr val="FBAE40"/>
          </p15:clr>
        </p15:guide>
        <p15:guide id="18" orient="horz" pos="6655" userDrawn="1">
          <p15:clr>
            <a:srgbClr val="FBAE40"/>
          </p15:clr>
        </p15:guide>
        <p15:guide id="19" orient="horz" pos="6292" userDrawn="1">
          <p15:clr>
            <a:srgbClr val="FBAE40"/>
          </p15:clr>
        </p15:guide>
        <p15:guide id="20" orient="horz" pos="2732" userDrawn="1">
          <p15:clr>
            <a:srgbClr val="FBAE40"/>
          </p15:clr>
        </p15:guide>
        <p15:guide id="21" orient="horz" pos="3094" userDrawn="1">
          <p15:clr>
            <a:srgbClr val="FBAE40"/>
          </p15:clr>
        </p15:guide>
        <p15:guide id="22" orient="horz" pos="10216" userDrawn="1">
          <p15:clr>
            <a:srgbClr val="FBAE40"/>
          </p15:clr>
        </p15:guide>
        <p15:guide id="23" orient="horz" pos="9853" userDrawn="1">
          <p15:clr>
            <a:srgbClr val="FBAE40"/>
          </p15:clr>
        </p15:guide>
        <p15:guide id="24" orient="horz" pos="13777" userDrawn="1">
          <p15:clr>
            <a:srgbClr val="FBAE40"/>
          </p15:clr>
        </p15:guide>
        <p15:guide id="25" orient="horz" pos="13414" userDrawn="1">
          <p15:clr>
            <a:srgbClr val="FBAE40"/>
          </p15:clr>
        </p15:guide>
        <p15:guide id="26" orient="horz" pos="16974" userDrawn="1">
          <p15:clr>
            <a:srgbClr val="FBAE40"/>
          </p15:clr>
        </p15:guide>
        <p15:guide id="27" orient="horz" pos="17337" userDrawn="1">
          <p15:clr>
            <a:srgbClr val="FBAE40"/>
          </p15:clr>
        </p15:guide>
        <p15:guide id="28" orient="horz" pos="1858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ption 3 - 4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226587"/>
      </p:ext>
    </p:extLst>
  </p:cSld>
  <p:clrMapOvr>
    <a:masterClrMapping/>
  </p:clrMapOvr>
  <p:extLst>
    <p:ext uri="{DCECCB84-F9BA-43D5-87BE-67443E8EF086}">
      <p15:sldGuideLst xmlns:p15="http://schemas.microsoft.com/office/powerpoint/2012/main">
        <p15:guide id="1" pos="1169" userDrawn="1">
          <p15:clr>
            <a:srgbClr val="FBAE40"/>
          </p15:clr>
        </p15:guide>
        <p15:guide id="2" pos="25795" userDrawn="1">
          <p15:clr>
            <a:srgbClr val="FBAE40"/>
          </p15:clr>
        </p15:guide>
        <p15:guide id="3" pos="19926" userDrawn="1">
          <p15:clr>
            <a:srgbClr val="FBAE40"/>
          </p15:clr>
        </p15:guide>
        <p15:guide id="4" pos="7037" userDrawn="1">
          <p15:clr>
            <a:srgbClr val="FBAE40"/>
          </p15:clr>
        </p15:guide>
        <p15:guide id="5" pos="7421" userDrawn="1">
          <p15:clr>
            <a:srgbClr val="FBAE40"/>
          </p15:clr>
        </p15:guide>
        <p15:guide id="6" pos="19542" userDrawn="1">
          <p15:clr>
            <a:srgbClr val="FBAE40"/>
          </p15:clr>
        </p15:guide>
        <p15:guide id="7" pos="13289" userDrawn="1">
          <p15:clr>
            <a:srgbClr val="FBAE40"/>
          </p15:clr>
        </p15:guide>
        <p15:guide id="8" pos="13674" userDrawn="1">
          <p15:clr>
            <a:srgbClr val="FBAE40"/>
          </p15:clr>
        </p15:guide>
        <p15:guide id="9" orient="horz" pos="488" userDrawn="1">
          <p15:clr>
            <a:srgbClr val="FBAE40"/>
          </p15:clr>
        </p15:guide>
        <p15:guide id="10" orient="horz" pos="18698" userDrawn="1">
          <p15:clr>
            <a:srgbClr val="FBAE40"/>
          </p15:clr>
        </p15:guide>
        <p15:guide id="11" orient="horz" pos="2051" userDrawn="1">
          <p15:clr>
            <a:srgbClr val="FBAE40"/>
          </p15:clr>
        </p15:guide>
        <p15:guide id="12" orient="horz" pos="2414" userDrawn="1">
          <p15:clr>
            <a:srgbClr val="FBAE40"/>
          </p15:clr>
        </p15:guide>
        <p15:guide id="13" orient="horz" pos="2890" userDrawn="1">
          <p15:clr>
            <a:srgbClr val="FBAE40"/>
          </p15:clr>
        </p15:guide>
        <p15:guide id="14" orient="horz" pos="3253" userDrawn="1">
          <p15:clr>
            <a:srgbClr val="FBAE40"/>
          </p15:clr>
        </p15:guide>
        <p15:guide id="15" orient="horz" pos="4705" userDrawn="1">
          <p15:clr>
            <a:srgbClr val="FBAE40"/>
          </p15:clr>
        </p15:guide>
        <p15:guide id="16" orient="horz" pos="5068" userDrawn="1">
          <p15:clr>
            <a:srgbClr val="FBAE40"/>
          </p15:clr>
        </p15:guide>
        <p15:guide id="17" orient="horz" pos="6519" userDrawn="1">
          <p15:clr>
            <a:srgbClr val="FBAE40"/>
          </p15:clr>
        </p15:guide>
        <p15:guide id="18" orient="horz" pos="6882" userDrawn="1">
          <p15:clr>
            <a:srgbClr val="FBAE40"/>
          </p15:clr>
        </p15:guide>
        <p15:guide id="19" orient="horz" pos="8333" userDrawn="1">
          <p15:clr>
            <a:srgbClr val="FBAE40"/>
          </p15:clr>
        </p15:guide>
        <p15:guide id="20" orient="horz" pos="8696" userDrawn="1">
          <p15:clr>
            <a:srgbClr val="FBAE40"/>
          </p15:clr>
        </p15:guide>
        <p15:guide id="21" orient="horz" pos="10148" userDrawn="1">
          <p15:clr>
            <a:srgbClr val="FBAE40"/>
          </p15:clr>
        </p15:guide>
        <p15:guide id="22" orient="horz" pos="10511" userDrawn="1">
          <p15:clr>
            <a:srgbClr val="FBAE40"/>
          </p15:clr>
        </p15:guide>
        <p15:guide id="23" orient="horz" pos="11962" userDrawn="1">
          <p15:clr>
            <a:srgbClr val="FBAE40"/>
          </p15:clr>
        </p15:guide>
        <p15:guide id="24" orient="horz" pos="12325" userDrawn="1">
          <p15:clr>
            <a:srgbClr val="FBAE40"/>
          </p15:clr>
        </p15:guide>
        <p15:guide id="25" orient="horz" pos="13777" userDrawn="1">
          <p15:clr>
            <a:srgbClr val="FBAE40"/>
          </p15:clr>
        </p15:guide>
        <p15:guide id="26" orient="horz" pos="14139" userDrawn="1">
          <p15:clr>
            <a:srgbClr val="FBAE40"/>
          </p15:clr>
        </p15:guide>
        <p15:guide id="27" orient="horz" pos="15591" userDrawn="1">
          <p15:clr>
            <a:srgbClr val="FBAE40"/>
          </p15:clr>
        </p15:guide>
        <p15:guide id="28" orient="horz" pos="15954" userDrawn="1">
          <p15:clr>
            <a:srgbClr val="FBAE40"/>
          </p15:clr>
        </p15:guide>
        <p15:guide id="29" orient="horz" pos="17405" userDrawn="1">
          <p15:clr>
            <a:srgbClr val="FBAE40"/>
          </p15:clr>
        </p15:guide>
        <p15:guide id="30" orient="horz" pos="177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ption 4 - 9 w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75D2FBE-49F0-4D61-9CB1-F735FC148712}"/>
              </a:ext>
            </a:extLst>
          </p:cNvPr>
          <p:cNvSpPr>
            <a:spLocks/>
          </p:cNvSpPr>
          <p:nvPr userDrawn="1"/>
        </p:nvSpPr>
        <p:spPr>
          <a:xfrm>
            <a:off x="376237" y="376238"/>
            <a:ext cx="42051288" cy="29522737"/>
          </a:xfrm>
          <a:prstGeom prst="rect">
            <a:avLst/>
          </a:prstGeom>
          <a:noFill/>
          <a:ln w="63500" cap="sq" cmpd="sng" algn="ctr">
            <a:solidFill>
              <a:srgbClr val="0283AD"/>
            </a:solidFill>
            <a:prstDash val="solid"/>
            <a:miter lim="800000"/>
          </a:ln>
          <a:effectLst/>
        </p:spPr>
        <p:txBody>
          <a:bodyPr rot="0" spcFirstLastPara="0" vertOverflow="overflow" horzOverflow="overflow" vert="horz" wrap="square" lIns="178240" tIns="178240" rIns="178240" bIns="178240" numCol="1" spcCol="0" rtlCol="0" fromWordArt="0" anchor="t" anchorCtr="0" forceAA="0" compatLnSpc="1">
            <a:prstTxWarp prst="textNoShape">
              <a:avLst/>
            </a:prstTxWarp>
            <a:normAutofit/>
          </a:bodyPr>
          <a:lstStyle/>
          <a:p>
            <a:pPr marL="0" marR="0" lvl="0" indent="0" defTabSz="2480664" eaLnBrk="1" fontAlgn="auto" latinLnBrk="0" hangingPunct="1">
              <a:lnSpc>
                <a:spcPct val="100000"/>
              </a:lnSpc>
              <a:spcBef>
                <a:spcPts val="0"/>
              </a:spcBef>
              <a:spcAft>
                <a:spcPts val="0"/>
              </a:spcAft>
              <a:buClrTx/>
              <a:buSzTx/>
              <a:buFontTx/>
              <a:buNone/>
              <a:tabLst/>
              <a:defRPr/>
            </a:pPr>
            <a:endParaRPr kumimoji="0" lang="en-GB" sz="3537" b="0" i="0" u="none" strike="noStrike" kern="0" cap="none" spc="0" normalizeH="0" baseline="0" noProof="0">
              <a:ln>
                <a:noFill/>
              </a:ln>
              <a:solidFill>
                <a:srgbClr val="3F3F3F"/>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1681472321"/>
      </p:ext>
    </p:extLst>
  </p:cSld>
  <p:clrMapOvr>
    <a:masterClrMapping/>
  </p:clrMapOvr>
  <p:extLst>
    <p:ext uri="{DCECCB84-F9BA-43D5-87BE-67443E8EF086}">
      <p15:sldGuideLst xmlns:p15="http://schemas.microsoft.com/office/powerpoint/2012/main">
        <p15:guide id="1" pos="713" userDrawn="1">
          <p15:clr>
            <a:srgbClr val="FBAE40"/>
          </p15:clr>
        </p15:guide>
        <p15:guide id="3" pos="26726" userDrawn="1">
          <p15:clr>
            <a:srgbClr val="FBAE40"/>
          </p15:clr>
        </p15:guide>
        <p15:guide id="4" pos="26250" userDrawn="1">
          <p15:clr>
            <a:srgbClr val="FBAE40"/>
          </p15:clr>
        </p15:guide>
        <p15:guide id="5" pos="23370" userDrawn="1">
          <p15:clr>
            <a:srgbClr val="FBAE40"/>
          </p15:clr>
        </p15:guide>
        <p15:guide id="6" pos="23733" userDrawn="1">
          <p15:clr>
            <a:srgbClr val="FBAE40"/>
          </p15:clr>
        </p15:guide>
        <p15:guide id="7" pos="3230" userDrawn="1">
          <p15:clr>
            <a:srgbClr val="FBAE40"/>
          </p15:clr>
        </p15:guide>
        <p15:guide id="8" pos="3593" userDrawn="1">
          <p15:clr>
            <a:srgbClr val="FBAE40"/>
          </p15:clr>
        </p15:guide>
        <p15:guide id="9" pos="6111" userDrawn="1">
          <p15:clr>
            <a:srgbClr val="FBAE40"/>
          </p15:clr>
        </p15:guide>
        <p15:guide id="10" pos="6473" userDrawn="1">
          <p15:clr>
            <a:srgbClr val="FBAE40"/>
          </p15:clr>
        </p15:guide>
        <p15:guide id="11" pos="20490" userDrawn="1">
          <p15:clr>
            <a:srgbClr val="FBAE40"/>
          </p15:clr>
        </p15:guide>
        <p15:guide id="12" pos="20852" userDrawn="1">
          <p15:clr>
            <a:srgbClr val="FBAE40"/>
          </p15:clr>
        </p15:guide>
        <p15:guide id="13" pos="17995" userDrawn="1">
          <p15:clr>
            <a:srgbClr val="FBAE40"/>
          </p15:clr>
        </p15:guide>
        <p15:guide id="14" pos="17632" userDrawn="1">
          <p15:clr>
            <a:srgbClr val="FBAE40"/>
          </p15:clr>
        </p15:guide>
        <p15:guide id="15" pos="8991" userDrawn="1">
          <p15:clr>
            <a:srgbClr val="FBAE40"/>
          </p15:clr>
        </p15:guide>
        <p15:guide id="16" pos="9354" userDrawn="1">
          <p15:clr>
            <a:srgbClr val="FBAE40"/>
          </p15:clr>
        </p15:guide>
        <p15:guide id="17" pos="11871" userDrawn="1">
          <p15:clr>
            <a:srgbClr val="FBAE40"/>
          </p15:clr>
        </p15:guide>
        <p15:guide id="18" pos="12234" userDrawn="1">
          <p15:clr>
            <a:srgbClr val="FBAE40"/>
          </p15:clr>
        </p15:guide>
        <p15:guide id="19" pos="15114" userDrawn="1">
          <p15:clr>
            <a:srgbClr val="FBAE40"/>
          </p15:clr>
        </p15:guide>
        <p15:guide id="20" pos="14752" userDrawn="1">
          <p15:clr>
            <a:srgbClr val="FBAE40"/>
          </p15:clr>
        </p15:guide>
        <p15:guide id="21" orient="horz" pos="237" userDrawn="1">
          <p15:clr>
            <a:srgbClr val="FBAE40"/>
          </p15:clr>
        </p15:guide>
        <p15:guide id="22" orient="horz" pos="622" userDrawn="1">
          <p15:clr>
            <a:srgbClr val="FBAE40"/>
          </p15:clr>
        </p15:guide>
        <p15:guide id="23" orient="horz" pos="3412" userDrawn="1">
          <p15:clr>
            <a:srgbClr val="FBAE40"/>
          </p15:clr>
        </p15:guide>
        <p15:guide id="24" orient="horz" pos="3775" userDrawn="1">
          <p15:clr>
            <a:srgbClr val="FBAE40"/>
          </p15:clr>
        </p15:guide>
        <p15:guide id="25" orient="horz" pos="6814" userDrawn="1">
          <p15:clr>
            <a:srgbClr val="FBAE40"/>
          </p15:clr>
        </p15:guide>
        <p15:guide id="26" orient="horz" pos="7177" userDrawn="1">
          <p15:clr>
            <a:srgbClr val="FBAE40"/>
          </p15:clr>
        </p15:guide>
        <p15:guide id="27" orient="horz" pos="10239" userDrawn="1">
          <p15:clr>
            <a:srgbClr val="FBAE40"/>
          </p15:clr>
        </p15:guide>
        <p15:guide id="28" orient="horz" pos="10601" userDrawn="1">
          <p15:clr>
            <a:srgbClr val="FBAE40"/>
          </p15:clr>
        </p15:guide>
        <p15:guide id="29" orient="horz" pos="13663" userDrawn="1">
          <p15:clr>
            <a:srgbClr val="FBAE40"/>
          </p15:clr>
        </p15:guide>
        <p15:guide id="30" orient="horz" pos="14026" userDrawn="1">
          <p15:clr>
            <a:srgbClr val="FBAE40"/>
          </p15:clr>
        </p15:guide>
        <p15:guide id="31" orient="horz" pos="17088" userDrawn="1">
          <p15:clr>
            <a:srgbClr val="FBAE40"/>
          </p15:clr>
        </p15:guide>
        <p15:guide id="32" orient="horz" pos="17451" userDrawn="1">
          <p15:clr>
            <a:srgbClr val="FBAE40"/>
          </p15:clr>
        </p15:guide>
        <p15:guide id="33" orient="horz" pos="18449" userDrawn="1">
          <p15:clr>
            <a:srgbClr val="FBAE40"/>
          </p15:clr>
        </p15:guide>
        <p15:guide id="34" orient="horz" pos="18834" userDrawn="1">
          <p15:clr>
            <a:srgbClr val="FBAE40"/>
          </p15:clr>
        </p15:guide>
        <p15:guide id="35" pos="237" userDrawn="1">
          <p15:clr>
            <a:srgbClr val="FBAE40"/>
          </p15:clr>
        </p15:guide>
        <p15:guide id="36" orient="horz" pos="2822" userDrawn="1">
          <p15:clr>
            <a:srgbClr val="FBAE40"/>
          </p15:clr>
        </p15:guide>
        <p15:guide id="37" orient="horz" pos="2459"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9310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Lst>
  <p:txStyles>
    <p:titleStyle>
      <a:lvl1pPr algn="l" defTabSz="2141342" rtl="0" eaLnBrk="1" latinLnBrk="0" hangingPunct="1">
        <a:lnSpc>
          <a:spcPct val="90000"/>
        </a:lnSpc>
        <a:spcBef>
          <a:spcPct val="0"/>
        </a:spcBef>
        <a:buNone/>
        <a:defRPr sz="10304" kern="1200">
          <a:solidFill>
            <a:schemeClr val="tx1"/>
          </a:solidFill>
          <a:latin typeface="+mj-lt"/>
          <a:ea typeface="+mj-ea"/>
          <a:cs typeface="+mj-cs"/>
        </a:defRPr>
      </a:lvl1pPr>
    </p:titleStyle>
    <p:bodyStyle>
      <a:lvl1pPr marL="535336" indent="-535336" algn="l" defTabSz="2141342" rtl="0" eaLnBrk="1" latinLnBrk="0" hangingPunct="1">
        <a:lnSpc>
          <a:spcPct val="90000"/>
        </a:lnSpc>
        <a:spcBef>
          <a:spcPts val="2342"/>
        </a:spcBef>
        <a:buFont typeface="Arial" panose="020B0604020202020204" pitchFamily="34" charset="0"/>
        <a:buChar char="•"/>
        <a:defRPr sz="6557" kern="1200">
          <a:solidFill>
            <a:schemeClr val="tx1"/>
          </a:solidFill>
          <a:latin typeface="+mn-lt"/>
          <a:ea typeface="+mn-ea"/>
          <a:cs typeface="+mn-cs"/>
        </a:defRPr>
      </a:lvl1pPr>
      <a:lvl2pPr marL="1606006" indent="-535336" algn="l" defTabSz="2141342" rtl="0" eaLnBrk="1" latinLnBrk="0" hangingPunct="1">
        <a:lnSpc>
          <a:spcPct val="90000"/>
        </a:lnSpc>
        <a:spcBef>
          <a:spcPts val="1171"/>
        </a:spcBef>
        <a:buFont typeface="Arial" panose="020B0604020202020204" pitchFamily="34" charset="0"/>
        <a:buChar char="•"/>
        <a:defRPr sz="5620" kern="1200">
          <a:solidFill>
            <a:schemeClr val="tx1"/>
          </a:solidFill>
          <a:latin typeface="+mn-lt"/>
          <a:ea typeface="+mn-ea"/>
          <a:cs typeface="+mn-cs"/>
        </a:defRPr>
      </a:lvl2pPr>
      <a:lvl3pPr marL="2676677" indent="-535336" algn="l" defTabSz="2141342" rtl="0" eaLnBrk="1" latinLnBrk="0" hangingPunct="1">
        <a:lnSpc>
          <a:spcPct val="90000"/>
        </a:lnSpc>
        <a:spcBef>
          <a:spcPts val="1171"/>
        </a:spcBef>
        <a:buFont typeface="Arial" panose="020B0604020202020204" pitchFamily="34" charset="0"/>
        <a:buChar char="•"/>
        <a:defRPr sz="4684" kern="1200">
          <a:solidFill>
            <a:schemeClr val="tx1"/>
          </a:solidFill>
          <a:latin typeface="+mn-lt"/>
          <a:ea typeface="+mn-ea"/>
          <a:cs typeface="+mn-cs"/>
        </a:defRPr>
      </a:lvl3pPr>
      <a:lvl4pPr marL="3747348"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4pPr>
      <a:lvl5pPr marL="4818019"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5pPr>
      <a:lvl6pPr marL="5888689"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6pPr>
      <a:lvl7pPr marL="6959360"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7pPr>
      <a:lvl8pPr marL="8030031"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8pPr>
      <a:lvl9pPr marL="9100702"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9pPr>
    </p:bodyStyle>
    <p:otherStyle>
      <a:defPPr>
        <a:defRPr lang="en-US"/>
      </a:defPPr>
      <a:lvl1pPr marL="0" algn="l" defTabSz="2141342" rtl="0" eaLnBrk="1" latinLnBrk="0" hangingPunct="1">
        <a:defRPr sz="4216" kern="1200">
          <a:solidFill>
            <a:schemeClr val="tx1"/>
          </a:solidFill>
          <a:latin typeface="+mn-lt"/>
          <a:ea typeface="+mn-ea"/>
          <a:cs typeface="+mn-cs"/>
        </a:defRPr>
      </a:lvl1pPr>
      <a:lvl2pPr marL="1070670" algn="l" defTabSz="2141342" rtl="0" eaLnBrk="1" latinLnBrk="0" hangingPunct="1">
        <a:defRPr sz="4216" kern="1200">
          <a:solidFill>
            <a:schemeClr val="tx1"/>
          </a:solidFill>
          <a:latin typeface="+mn-lt"/>
          <a:ea typeface="+mn-ea"/>
          <a:cs typeface="+mn-cs"/>
        </a:defRPr>
      </a:lvl2pPr>
      <a:lvl3pPr marL="2141342" algn="l" defTabSz="2141342" rtl="0" eaLnBrk="1" latinLnBrk="0" hangingPunct="1">
        <a:defRPr sz="4216" kern="1200">
          <a:solidFill>
            <a:schemeClr val="tx1"/>
          </a:solidFill>
          <a:latin typeface="+mn-lt"/>
          <a:ea typeface="+mn-ea"/>
          <a:cs typeface="+mn-cs"/>
        </a:defRPr>
      </a:lvl3pPr>
      <a:lvl4pPr marL="3212012" algn="l" defTabSz="2141342" rtl="0" eaLnBrk="1" latinLnBrk="0" hangingPunct="1">
        <a:defRPr sz="4216" kern="1200">
          <a:solidFill>
            <a:schemeClr val="tx1"/>
          </a:solidFill>
          <a:latin typeface="+mn-lt"/>
          <a:ea typeface="+mn-ea"/>
          <a:cs typeface="+mn-cs"/>
        </a:defRPr>
      </a:lvl4pPr>
      <a:lvl5pPr marL="4282683" algn="l" defTabSz="2141342" rtl="0" eaLnBrk="1" latinLnBrk="0" hangingPunct="1">
        <a:defRPr sz="4216" kern="1200">
          <a:solidFill>
            <a:schemeClr val="tx1"/>
          </a:solidFill>
          <a:latin typeface="+mn-lt"/>
          <a:ea typeface="+mn-ea"/>
          <a:cs typeface="+mn-cs"/>
        </a:defRPr>
      </a:lvl5pPr>
      <a:lvl6pPr marL="5353354" algn="l" defTabSz="2141342" rtl="0" eaLnBrk="1" latinLnBrk="0" hangingPunct="1">
        <a:defRPr sz="4216" kern="1200">
          <a:solidFill>
            <a:schemeClr val="tx1"/>
          </a:solidFill>
          <a:latin typeface="+mn-lt"/>
          <a:ea typeface="+mn-ea"/>
          <a:cs typeface="+mn-cs"/>
        </a:defRPr>
      </a:lvl6pPr>
      <a:lvl7pPr marL="6424025" algn="l" defTabSz="2141342" rtl="0" eaLnBrk="1" latinLnBrk="0" hangingPunct="1">
        <a:defRPr sz="4216" kern="1200">
          <a:solidFill>
            <a:schemeClr val="tx1"/>
          </a:solidFill>
          <a:latin typeface="+mn-lt"/>
          <a:ea typeface="+mn-ea"/>
          <a:cs typeface="+mn-cs"/>
        </a:defRPr>
      </a:lvl7pPr>
      <a:lvl8pPr marL="7494695" algn="l" defTabSz="2141342" rtl="0" eaLnBrk="1" latinLnBrk="0" hangingPunct="1">
        <a:defRPr sz="4216" kern="1200">
          <a:solidFill>
            <a:schemeClr val="tx1"/>
          </a:solidFill>
          <a:latin typeface="+mn-lt"/>
          <a:ea typeface="+mn-ea"/>
          <a:cs typeface="+mn-cs"/>
        </a:defRPr>
      </a:lvl8pPr>
      <a:lvl9pPr marL="8565366" algn="l" defTabSz="2141342" rtl="0" eaLnBrk="1" latinLnBrk="0" hangingPunct="1">
        <a:defRPr sz="42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D12FD0-A06E-4868-8043-EDEB4A3E08BB}"/>
              </a:ext>
            </a:extLst>
          </p:cNvPr>
          <p:cNvSpPr>
            <a:spLocks/>
          </p:cNvSpPr>
          <p:nvPr/>
        </p:nvSpPr>
        <p:spPr>
          <a:xfrm>
            <a:off x="10925985" y="4354535"/>
            <a:ext cx="19765082" cy="25920678"/>
          </a:xfrm>
          <a:prstGeom prst="rect">
            <a:avLst/>
          </a:prstGeom>
          <a:solidFill>
            <a:srgbClr val="0283AD"/>
          </a:solidFill>
          <a:ln w="19050" cap="sq" cmpd="sng" algn="ctr">
            <a:solidFill>
              <a:srgbClr val="0283AD"/>
            </a:solid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rmAutofit/>
          </a:bodyPr>
          <a:lstStyle/>
          <a:p>
            <a:pPr defTabSz="1751511">
              <a:defRPr/>
            </a:pPr>
            <a:endParaRPr lang="en-GB" sz="3530" kern="0" dirty="0">
              <a:solidFill>
                <a:srgbClr val="3F3F3F"/>
              </a:solidFill>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775BE109-340A-433D-95FC-265EEAC99686}"/>
              </a:ext>
            </a:extLst>
          </p:cNvPr>
          <p:cNvSpPr txBox="1"/>
          <p:nvPr/>
        </p:nvSpPr>
        <p:spPr>
          <a:xfrm>
            <a:off x="11415652" y="3969626"/>
            <a:ext cx="18760344" cy="5076825"/>
          </a:xfrm>
          <a:prstGeom prst="rect">
            <a:avLst/>
          </a:prstGeom>
          <a:noFill/>
          <a:ln w="19050" cap="sq">
            <a:noFill/>
            <a:miter lim="800000"/>
          </a:ln>
        </p:spPr>
        <p:txBody>
          <a:bodyPr wrap="square" anchor="ctr">
            <a:normAutofit/>
          </a:bodyPr>
          <a:lstStyle/>
          <a:p>
            <a:pPr defTabSz="1751511"/>
            <a:r>
              <a:rPr lang="en-GB" sz="6000" b="1" dirty="0">
                <a:solidFill>
                  <a:srgbClr val="FFFFFF"/>
                </a:solidFill>
                <a:latin typeface="Helvetica" panose="020B0604020202020204" pitchFamily="34" charset="0"/>
                <a:ea typeface="Verdana" panose="020B0604030504040204" pitchFamily="34" charset="0"/>
                <a:cs typeface="Helvetica" panose="020B0604020202020204" pitchFamily="34" charset="0"/>
              </a:rPr>
              <a:t>We have significantly reduced the size of our backlog of outpatient follow-up due to COVID-19 over a 12-month period with a sizable contribution from remote management</a:t>
            </a:r>
          </a:p>
        </p:txBody>
      </p:sp>
      <p:sp>
        <p:nvSpPr>
          <p:cNvPr id="5" name="TextBox 4">
            <a:extLst>
              <a:ext uri="{FF2B5EF4-FFF2-40B4-BE49-F238E27FC236}">
                <a16:creationId xmlns:a16="http://schemas.microsoft.com/office/drawing/2014/main" id="{9390CBF2-3EB1-475D-92E8-F7FE340C731F}"/>
              </a:ext>
            </a:extLst>
          </p:cNvPr>
          <p:cNvSpPr txBox="1"/>
          <p:nvPr/>
        </p:nvSpPr>
        <p:spPr>
          <a:xfrm>
            <a:off x="808035" y="113070"/>
            <a:ext cx="37789269" cy="2550092"/>
          </a:xfrm>
          <a:prstGeom prst="rect">
            <a:avLst/>
          </a:prstGeom>
          <a:noFill/>
          <a:ln w="19050" cap="sq">
            <a:noFill/>
            <a:miter lim="800000"/>
          </a:ln>
        </p:spPr>
        <p:txBody>
          <a:bodyPr wrap="square" lIns="0" tIns="0" rIns="0" bIns="0" rtlCol="0" anchor="t" anchorCtr="0">
            <a:noAutofit/>
          </a:bodyPr>
          <a:lstStyle/>
          <a:p>
            <a:pPr defTabSz="1751511"/>
            <a:r>
              <a:rPr lang="en-GB" sz="9000" b="1" dirty="0">
                <a:solidFill>
                  <a:srgbClr val="000000"/>
                </a:solidFill>
                <a:latin typeface="Helvetica" panose="020B0604020202020204" pitchFamily="34" charset="0"/>
                <a:ea typeface="Verdana" panose="020B0604030504040204" pitchFamily="34" charset="0"/>
                <a:cs typeface="Helvetica" panose="020B0604020202020204" pitchFamily="34" charset="0"/>
              </a:rPr>
              <a:t>Using novel remote electronic monitoring to measure and manage the Rheumatology Clinic backlog generated by COVID-19</a:t>
            </a:r>
            <a:endParaRPr lang="en-GB" sz="9000" i="1" dirty="0">
              <a:solidFill>
                <a:srgbClr val="FFFFFF">
                  <a:lumMod val="50000"/>
                </a:srgbClr>
              </a:solidFill>
              <a:latin typeface="Helvetica" panose="020B0604020202020204" pitchFamily="34" charset="0"/>
              <a:ea typeface="Verdana" panose="020B060403050404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6DFD2084-E1F5-48D8-BC2D-DF6F5D7F5A67}"/>
              </a:ext>
            </a:extLst>
          </p:cNvPr>
          <p:cNvSpPr txBox="1">
            <a:spLocks/>
          </p:cNvSpPr>
          <p:nvPr/>
        </p:nvSpPr>
        <p:spPr>
          <a:xfrm>
            <a:off x="808036" y="2924777"/>
            <a:ext cx="37789268" cy="1177344"/>
          </a:xfrm>
          <a:prstGeom prst="rect">
            <a:avLst/>
          </a:prstGeom>
          <a:noFill/>
          <a:ln w="19050" cap="sq">
            <a:noFill/>
            <a:miter lim="800000"/>
          </a:ln>
        </p:spPr>
        <p:txBody>
          <a:bodyPr wrap="square" lIns="0" tIns="0" rIns="0" bIns="0" rtlCol="0" anchor="t" anchorCtr="0">
            <a:noAutofit/>
          </a:bodyPr>
          <a:lstStyle/>
          <a:p>
            <a:pPr defTabSz="1751511"/>
            <a:r>
              <a:rPr lang="en-GB" sz="4000" i="1" dirty="0">
                <a:solidFill>
                  <a:srgbClr val="FFFFFF">
                    <a:lumMod val="50000"/>
                  </a:srgbClr>
                </a:solidFill>
                <a:latin typeface="Helvetica" panose="020B0604020202020204" pitchFamily="34" charset="0"/>
                <a:cs typeface="Helvetica" panose="020B0604020202020204" pitchFamily="34" charset="0"/>
              </a:rPr>
              <a:t>Dominik Kurzeja</a:t>
            </a:r>
            <a:r>
              <a:rPr lang="en-GB" sz="4000" i="1" baseline="30000" dirty="0">
                <a:solidFill>
                  <a:srgbClr val="FFFFFF">
                    <a:lumMod val="50000"/>
                  </a:srgbClr>
                </a:solidFill>
                <a:latin typeface="Helvetica" panose="020B0604020202020204" pitchFamily="34" charset="0"/>
                <a:cs typeface="Helvetica" panose="020B0604020202020204" pitchFamily="34" charset="0"/>
              </a:rPr>
              <a:t>1</a:t>
            </a:r>
            <a:r>
              <a:rPr lang="en-GB" sz="4000" i="1" dirty="0">
                <a:solidFill>
                  <a:srgbClr val="FFFFFF">
                    <a:lumMod val="50000"/>
                  </a:srgbClr>
                </a:solidFill>
                <a:latin typeface="Helvetica" panose="020B0604020202020204" pitchFamily="34" charset="0"/>
                <a:cs typeface="Helvetica" panose="020B0604020202020204" pitchFamily="34" charset="0"/>
              </a:rPr>
              <a:t>, Anushka Soni</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John Jackman</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Joel David</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Raashid Luqmani</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a:t>
            </a:r>
            <a:r>
              <a:rPr lang="en-GB" sz="4000" i="1" baseline="30000" dirty="0">
                <a:solidFill>
                  <a:srgbClr val="FFFFFF">
                    <a:lumMod val="50000"/>
                  </a:srgbClr>
                </a:solidFill>
                <a:latin typeface="Helvetica" panose="020B0604020202020204" pitchFamily="34" charset="0"/>
                <a:cs typeface="Helvetica" panose="020B0604020202020204" pitchFamily="34" charset="0"/>
              </a:rPr>
              <a:t>1</a:t>
            </a:r>
            <a:r>
              <a:rPr lang="en-GB" sz="4000" i="1" dirty="0">
                <a:solidFill>
                  <a:srgbClr val="FFFFFF">
                    <a:lumMod val="50000"/>
                  </a:srgbClr>
                </a:solidFill>
                <a:latin typeface="Helvetica" panose="020B0604020202020204" pitchFamily="34" charset="0"/>
                <a:cs typeface="Helvetica" panose="020B0604020202020204" pitchFamily="34" charset="0"/>
              </a:rPr>
              <a:t>Internal Medicine, Oxford University Hospitals, Oxford, UNITED KINGDOM, </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Rheumatology, Nuffield Orthopaedic Centre, Oxford, UNITED KINGDOM</a:t>
            </a:r>
          </a:p>
          <a:p>
            <a:pPr defTabSz="1751511"/>
            <a:endParaRPr lang="en-GB" sz="3200" i="1" dirty="0">
              <a:solidFill>
                <a:srgbClr val="FFFFFF">
                  <a:lumMod val="50000"/>
                </a:srgbClr>
              </a:solidFill>
              <a:latin typeface="Helvetica" panose="020B0604020202020204" pitchFamily="34" charset="0"/>
              <a:cs typeface="Helvetica" panose="020B0604020202020204" pitchFamily="34" charset="0"/>
            </a:endParaRPr>
          </a:p>
        </p:txBody>
      </p:sp>
      <p:cxnSp>
        <p:nvCxnSpPr>
          <p:cNvPr id="7" name="Straight Connector 6">
            <a:extLst>
              <a:ext uri="{FF2B5EF4-FFF2-40B4-BE49-F238E27FC236}">
                <a16:creationId xmlns:a16="http://schemas.microsoft.com/office/drawing/2014/main" id="{9CE1C840-C6F4-4B4D-A7A5-9FD82F9F53F9}"/>
              </a:ext>
            </a:extLst>
          </p:cNvPr>
          <p:cNvCxnSpPr>
            <a:cxnSpLocks/>
          </p:cNvCxnSpPr>
          <p:nvPr/>
        </p:nvCxnSpPr>
        <p:spPr>
          <a:xfrm>
            <a:off x="808037" y="4354535"/>
            <a:ext cx="41187688" cy="0"/>
          </a:xfrm>
          <a:prstGeom prst="line">
            <a:avLst/>
          </a:prstGeom>
          <a:noFill/>
          <a:ln w="88900" cap="flat" cmpd="sng" algn="ctr">
            <a:solidFill>
              <a:srgbClr val="000000"/>
            </a:solidFill>
            <a:prstDash val="solid"/>
            <a:miter lim="800000"/>
            <a:headEnd type="none" w="lg" len="med"/>
            <a:tailEnd type="none" w="lg" len="med"/>
          </a:ln>
          <a:effectLst/>
        </p:spPr>
      </p:cxnSp>
      <p:sp>
        <p:nvSpPr>
          <p:cNvPr id="19" name="Rectangle 18">
            <a:extLst>
              <a:ext uri="{FF2B5EF4-FFF2-40B4-BE49-F238E27FC236}">
                <a16:creationId xmlns:a16="http://schemas.microsoft.com/office/drawing/2014/main" id="{558075A9-61CD-4523-9029-7F2F8B8B4219}"/>
              </a:ext>
            </a:extLst>
          </p:cNvPr>
          <p:cNvSpPr/>
          <p:nvPr/>
        </p:nvSpPr>
        <p:spPr>
          <a:xfrm>
            <a:off x="688706" y="13390619"/>
            <a:ext cx="10164763" cy="12733027"/>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selected a 12-month window from May 2020-May 2021 and analysed the number of patients awaiting follow-up during this period. This was initially 3259 patients out of the total backlog of 6812. </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revisited the number of patients remaining in that cohort on four occasions between September 2021 and September 2022: at baseline, then at 1-, 2-, 6- and 12-month intervals (Fig. 1)</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Alongside usual follow-up pathways, (face to face, video or telephone), we implemented remote management forms (RMFs) for different disease groups which were designed by the department; they contained a triage questionnaire, including calculation of disease severity scores, and questions about medications. These were sent out by clinicians to some patients in lieu of telephone, video or face to face appointments</a:t>
            </a:r>
            <a:r>
              <a:rPr lang="en-GB" sz="3300" kern="0" baseline="30000" dirty="0">
                <a:solidFill>
                  <a:srgbClr val="000000"/>
                </a:solidFill>
                <a:latin typeface="Helvetica" panose="020B0604020202020204" pitchFamily="34" charset="0"/>
                <a:cs typeface="Helvetica" panose="020B0604020202020204" pitchFamily="34" charset="0"/>
              </a:rPr>
              <a:t>1</a:t>
            </a: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Data from RMFs was stored in a secure database for clinician review. </a:t>
            </a: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Data analysis performed in Microsoft Excel and R (version 4.2.1).</a:t>
            </a:r>
          </a:p>
        </p:txBody>
      </p:sp>
      <p:grpSp>
        <p:nvGrpSpPr>
          <p:cNvPr id="24" name="Group 23">
            <a:extLst>
              <a:ext uri="{FF2B5EF4-FFF2-40B4-BE49-F238E27FC236}">
                <a16:creationId xmlns:a16="http://schemas.microsoft.com/office/drawing/2014/main" id="{74118BAC-6FA0-422B-88D6-37C3F61A4709}"/>
              </a:ext>
            </a:extLst>
          </p:cNvPr>
          <p:cNvGrpSpPr/>
          <p:nvPr/>
        </p:nvGrpSpPr>
        <p:grpSpPr>
          <a:xfrm>
            <a:off x="31050728" y="4625796"/>
            <a:ext cx="11362524" cy="4780796"/>
            <a:chOff x="772144" y="4752082"/>
            <a:chExt cx="10167893" cy="3173854"/>
          </a:xfrm>
        </p:grpSpPr>
        <p:sp>
          <p:nvSpPr>
            <p:cNvPr id="25" name="Rectangle 24">
              <a:extLst>
                <a:ext uri="{FF2B5EF4-FFF2-40B4-BE49-F238E27FC236}">
                  <a16:creationId xmlns:a16="http://schemas.microsoft.com/office/drawing/2014/main" id="{3AC458EE-3580-42ED-8D80-4B8DDD788DD4}"/>
                </a:ext>
              </a:extLst>
            </p:cNvPr>
            <p:cNvSpPr/>
            <p:nvPr/>
          </p:nvSpPr>
          <p:spPr>
            <a:xfrm>
              <a:off x="2226144" y="5966460"/>
              <a:ext cx="8713893" cy="1959476"/>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defTabSz="1751511">
                <a:defRPr/>
              </a:pPr>
              <a:r>
                <a:rPr lang="en-GB" sz="3300" kern="0" dirty="0">
                  <a:solidFill>
                    <a:srgbClr val="000000"/>
                  </a:solidFill>
                  <a:latin typeface="Helvetica" panose="020B0604020202020204" pitchFamily="34" charset="0"/>
                  <a:cs typeface="Helvetica" panose="020B0604020202020204" pitchFamily="34" charset="0"/>
                </a:rPr>
                <a:t>We demonstrate a 90% reduction in patients awaiting follow-up 3259 to 326 over 12 months. 71% reduction achieved by 6 months (Fig. 2)</a:t>
              </a:r>
            </a:p>
            <a:p>
              <a:pPr defTabSz="1751511">
                <a:defRPr/>
              </a:pPr>
              <a:endParaRPr lang="en-GB" sz="900" kern="0" dirty="0">
                <a:solidFill>
                  <a:srgbClr val="000000"/>
                </a:solidFill>
                <a:latin typeface="Helvetica" panose="020B0604020202020204" pitchFamily="34" charset="0"/>
                <a:cs typeface="Helvetica" panose="020B0604020202020204" pitchFamily="34" charset="0"/>
              </a:endParaRPr>
            </a:p>
            <a:p>
              <a:pPr defTabSz="1751511">
                <a:defRPr/>
              </a:pPr>
              <a:r>
                <a:rPr lang="en-GB" sz="3300" kern="0" dirty="0">
                  <a:solidFill>
                    <a:srgbClr val="000000"/>
                  </a:solidFill>
                  <a:latin typeface="Helvetica" panose="020B0604020202020204" pitchFamily="34" charset="0"/>
                  <a:cs typeface="Helvetica" panose="020B0604020202020204" pitchFamily="34" charset="0"/>
                </a:rPr>
                <a:t>This reduction was statistically significant and progressive (p&lt;0.001 - Chi-square test for trend).</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p:txBody>
        </p:sp>
        <p:grpSp>
          <p:nvGrpSpPr>
            <p:cNvPr id="26" name="Group 25">
              <a:extLst>
                <a:ext uri="{FF2B5EF4-FFF2-40B4-BE49-F238E27FC236}">
                  <a16:creationId xmlns:a16="http://schemas.microsoft.com/office/drawing/2014/main" id="{ABEEE0E4-024A-47E7-8A16-C36AB4248AB8}"/>
                </a:ext>
              </a:extLst>
            </p:cNvPr>
            <p:cNvGrpSpPr>
              <a:grpSpLocks/>
            </p:cNvGrpSpPr>
            <p:nvPr/>
          </p:nvGrpSpPr>
          <p:grpSpPr>
            <a:xfrm>
              <a:off x="772144" y="4752082"/>
              <a:ext cx="9941464" cy="1054735"/>
              <a:chOff x="1072150" y="14778548"/>
              <a:chExt cx="15381519" cy="993351"/>
            </a:xfrm>
          </p:grpSpPr>
          <p:sp>
            <p:nvSpPr>
              <p:cNvPr id="27" name="Rectangle 26">
                <a:extLst>
                  <a:ext uri="{FF2B5EF4-FFF2-40B4-BE49-F238E27FC236}">
                    <a16:creationId xmlns:a16="http://schemas.microsoft.com/office/drawing/2014/main" id="{4030E9EC-5A03-4618-874F-6D675909DC50}"/>
                  </a:ext>
                </a:extLst>
              </p:cNvPr>
              <p:cNvSpPr/>
              <p:nvPr/>
            </p:nvSpPr>
            <p:spPr>
              <a:xfrm>
                <a:off x="1190879" y="14778548"/>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Results</a:t>
                </a:r>
                <a:r>
                  <a:rPr lang="en-GB" sz="6000" kern="0" dirty="0">
                    <a:solidFill>
                      <a:srgbClr val="000000"/>
                    </a:solidFill>
                    <a:latin typeface="Helvetica" panose="020B0604020202020204" pitchFamily="34" charset="0"/>
                    <a:cs typeface="Helvetica" panose="020B0604020202020204" pitchFamily="34" charset="0"/>
                  </a:rPr>
                  <a:t> - </a:t>
                </a:r>
                <a:r>
                  <a:rPr lang="en-GB" sz="3600" b="1" kern="0" dirty="0">
                    <a:solidFill>
                      <a:srgbClr val="000000"/>
                    </a:solidFill>
                    <a:latin typeface="Helvetica" panose="020B0604020202020204" pitchFamily="34" charset="0"/>
                    <a:cs typeface="Helvetica" panose="020B0604020202020204" pitchFamily="34" charset="0"/>
                  </a:rPr>
                  <a:t>For full analysis scan the QR code</a:t>
                </a:r>
                <a:endParaRPr lang="en-GB" sz="6000" b="1" kern="0" dirty="0">
                  <a:solidFill>
                    <a:srgbClr val="000000"/>
                  </a:solidFill>
                  <a:latin typeface="Helvetica" panose="020B0604020202020204" pitchFamily="34" charset="0"/>
                  <a:cs typeface="Helvetica" panose="020B0604020202020204" pitchFamily="34" charset="0"/>
                </a:endParaRPr>
              </a:p>
            </p:txBody>
          </p:sp>
          <p:cxnSp>
            <p:nvCxnSpPr>
              <p:cNvPr id="28" name="Straight Connector 27">
                <a:extLst>
                  <a:ext uri="{FF2B5EF4-FFF2-40B4-BE49-F238E27FC236}">
                    <a16:creationId xmlns:a16="http://schemas.microsoft.com/office/drawing/2014/main" id="{BDD8A92B-744D-4B47-B15D-8E8B8C43D22B}"/>
                  </a:ext>
                </a:extLst>
              </p:cNvPr>
              <p:cNvCxnSpPr>
                <a:cxnSpLocks/>
              </p:cNvCxnSpPr>
              <p:nvPr/>
            </p:nvCxnSpPr>
            <p:spPr>
              <a:xfrm>
                <a:off x="1072150" y="14844301"/>
                <a:ext cx="1526278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29" name="Straight Connector 28">
                <a:extLst>
                  <a:ext uri="{FF2B5EF4-FFF2-40B4-BE49-F238E27FC236}">
                    <a16:creationId xmlns:a16="http://schemas.microsoft.com/office/drawing/2014/main" id="{8BFD2573-705B-4638-ADB3-DE64146190C7}"/>
                  </a:ext>
                </a:extLst>
              </p:cNvPr>
              <p:cNvCxnSpPr>
                <a:cxnSpLocks/>
              </p:cNvCxnSpPr>
              <p:nvPr/>
            </p:nvCxnSpPr>
            <p:spPr>
              <a:xfrm>
                <a:off x="1127682" y="15762247"/>
                <a:ext cx="15262790" cy="0"/>
              </a:xfrm>
              <a:prstGeom prst="line">
                <a:avLst/>
              </a:prstGeom>
              <a:noFill/>
              <a:ln w="88900" cap="flat" cmpd="sng" algn="ctr">
                <a:solidFill>
                  <a:srgbClr val="000000"/>
                </a:solidFill>
                <a:prstDash val="solid"/>
                <a:miter lim="800000"/>
                <a:headEnd type="none" w="lg" len="med"/>
                <a:tailEnd type="none" w="lg" len="med"/>
              </a:ln>
              <a:effectLst/>
            </p:spPr>
          </p:cxnSp>
        </p:grpSp>
      </p:grpSp>
      <p:grpSp>
        <p:nvGrpSpPr>
          <p:cNvPr id="30" name="Group 29">
            <a:extLst>
              <a:ext uri="{FF2B5EF4-FFF2-40B4-BE49-F238E27FC236}">
                <a16:creationId xmlns:a16="http://schemas.microsoft.com/office/drawing/2014/main" id="{BC36DA16-D621-4AF6-8F6B-3AB6E9BE4C3F}"/>
              </a:ext>
            </a:extLst>
          </p:cNvPr>
          <p:cNvGrpSpPr/>
          <p:nvPr/>
        </p:nvGrpSpPr>
        <p:grpSpPr>
          <a:xfrm>
            <a:off x="31092112" y="20827410"/>
            <a:ext cx="11711650" cy="8959345"/>
            <a:chOff x="675311" y="4911724"/>
            <a:chExt cx="10737199" cy="8959345"/>
          </a:xfrm>
        </p:grpSpPr>
        <p:sp>
          <p:nvSpPr>
            <p:cNvPr id="31" name="Rectangle 30">
              <a:extLst>
                <a:ext uri="{FF2B5EF4-FFF2-40B4-BE49-F238E27FC236}">
                  <a16:creationId xmlns:a16="http://schemas.microsoft.com/office/drawing/2014/main" id="{C13BBF6C-0137-40FB-BDAE-5E6C7DF8F9C3}"/>
                </a:ext>
              </a:extLst>
            </p:cNvPr>
            <p:cNvSpPr/>
            <p:nvPr/>
          </p:nvSpPr>
          <p:spPr>
            <a:xfrm>
              <a:off x="675311" y="6137688"/>
              <a:ext cx="10737199" cy="7733381"/>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rmAutofit fontScale="92500" lnSpcReduction="20000"/>
            </a:bodyPr>
            <a:lstStyle/>
            <a:p>
              <a:pPr defTabSz="1751511">
                <a:defRPr/>
              </a:pPr>
              <a:r>
                <a:rPr lang="en-GB" sz="3600" kern="0" dirty="0">
                  <a:solidFill>
                    <a:srgbClr val="000000"/>
                  </a:solidFill>
                  <a:latin typeface="Helvetica" panose="020B0604020202020204" pitchFamily="34" charset="0"/>
                  <a:cs typeface="Helvetica" panose="020B0604020202020204" pitchFamily="34" charset="0"/>
                </a:rPr>
                <a:t>Our outpatient backlog has been significantly reduced over a 12-month period.</a:t>
              </a:r>
            </a:p>
            <a:p>
              <a:pPr defTabSz="1751511">
                <a:defRPr/>
              </a:pPr>
              <a:endParaRPr lang="en-GB" sz="3600"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Remote management made a sizeable contribution to this reduction, meaning some of this reduction was achieved without face-to-face encounters; these results underestimate the effect of RMFs due to this dataset being incomplete</a:t>
              </a:r>
            </a:p>
            <a:p>
              <a:pPr defTabSz="1751511">
                <a:defRPr/>
              </a:pPr>
              <a:endParaRPr lang="en-GB" sz="3600" b="1"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1956 RMFs completed in a 6-month period shows robust integration of our RMFs into outpatient services disrupted by COVID-19 and provides evidence for remote management as a useful tool in outpatient management, with relevance to areas such as Patient Initiated follow-up pathways. </a:t>
              </a:r>
            </a:p>
            <a:p>
              <a:pPr defTabSz="1751511">
                <a:defRPr/>
              </a:pPr>
              <a:endParaRPr lang="en-GB" sz="3600"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Further work is needed to clarify where remote management is best deployed and which patient groups benefit most from this.</a:t>
              </a:r>
            </a:p>
            <a:p>
              <a:pPr defTabSz="1751511">
                <a:defRPr/>
              </a:pPr>
              <a:endParaRPr lang="en-GB" sz="1600" kern="0" dirty="0">
                <a:solidFill>
                  <a:srgbClr val="000000"/>
                </a:solidFill>
                <a:latin typeface="Helvetica" panose="020B0604020202020204" pitchFamily="34" charset="0"/>
                <a:cs typeface="Helvetica" panose="020B0604020202020204" pitchFamily="34" charset="0"/>
              </a:endParaRPr>
            </a:p>
          </p:txBody>
        </p:sp>
        <p:grpSp>
          <p:nvGrpSpPr>
            <p:cNvPr id="32" name="Group 31">
              <a:extLst>
                <a:ext uri="{FF2B5EF4-FFF2-40B4-BE49-F238E27FC236}">
                  <a16:creationId xmlns:a16="http://schemas.microsoft.com/office/drawing/2014/main" id="{75D767DE-DDA4-4A64-A929-56C024A5A08D}"/>
                </a:ext>
              </a:extLst>
            </p:cNvPr>
            <p:cNvGrpSpPr>
              <a:grpSpLocks/>
            </p:cNvGrpSpPr>
            <p:nvPr/>
          </p:nvGrpSpPr>
          <p:grpSpPr>
            <a:xfrm>
              <a:off x="808037" y="4911724"/>
              <a:ext cx="10075787" cy="1054744"/>
              <a:chOff x="1127683" y="14928892"/>
              <a:chExt cx="15589346" cy="993359"/>
            </a:xfrm>
          </p:grpSpPr>
          <p:sp>
            <p:nvSpPr>
              <p:cNvPr id="33" name="Rectangle 32">
                <a:extLst>
                  <a:ext uri="{FF2B5EF4-FFF2-40B4-BE49-F238E27FC236}">
                    <a16:creationId xmlns:a16="http://schemas.microsoft.com/office/drawing/2014/main" id="{5E75B5B4-C323-4B6C-BB44-44949E886CFF}"/>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Conclusions</a:t>
                </a:r>
              </a:p>
            </p:txBody>
          </p:sp>
          <p:cxnSp>
            <p:nvCxnSpPr>
              <p:cNvPr id="34" name="Straight Connector 33">
                <a:extLst>
                  <a:ext uri="{FF2B5EF4-FFF2-40B4-BE49-F238E27FC236}">
                    <a16:creationId xmlns:a16="http://schemas.microsoft.com/office/drawing/2014/main" id="{7BDB4D04-1C01-4CE1-96B0-DEDC492CF0C5}"/>
                  </a:ext>
                </a:extLst>
              </p:cNvPr>
              <p:cNvCxnSpPr>
                <a:cxnSpLocks/>
              </p:cNvCxnSpPr>
              <p:nvPr/>
            </p:nvCxnSpPr>
            <p:spPr>
              <a:xfrm>
                <a:off x="1127685" y="14928892"/>
                <a:ext cx="1552459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35" name="Straight Connector 34">
                <a:extLst>
                  <a:ext uri="{FF2B5EF4-FFF2-40B4-BE49-F238E27FC236}">
                    <a16:creationId xmlns:a16="http://schemas.microsoft.com/office/drawing/2014/main" id="{D45E9D00-4E64-44BC-B94D-971C43EC2D7E}"/>
                  </a:ext>
                </a:extLst>
              </p:cNvPr>
              <p:cNvCxnSpPr>
                <a:cxnSpLocks/>
              </p:cNvCxnSpPr>
              <p:nvPr/>
            </p:nvCxnSpPr>
            <p:spPr>
              <a:xfrm>
                <a:off x="1127683" y="15922251"/>
                <a:ext cx="15589346" cy="0"/>
              </a:xfrm>
              <a:prstGeom prst="line">
                <a:avLst/>
              </a:prstGeom>
              <a:noFill/>
              <a:ln w="88900" cap="flat" cmpd="sng" algn="ctr">
                <a:solidFill>
                  <a:srgbClr val="000000"/>
                </a:solidFill>
                <a:prstDash val="solid"/>
                <a:miter lim="800000"/>
                <a:headEnd type="none" w="lg" len="med"/>
                <a:tailEnd type="none" w="lg" len="med"/>
              </a:ln>
              <a:effectLst/>
            </p:spPr>
          </p:cxnSp>
        </p:grpSp>
      </p:grpSp>
      <p:grpSp>
        <p:nvGrpSpPr>
          <p:cNvPr id="51" name="Group 50">
            <a:extLst>
              <a:ext uri="{FF2B5EF4-FFF2-40B4-BE49-F238E27FC236}">
                <a16:creationId xmlns:a16="http://schemas.microsoft.com/office/drawing/2014/main" id="{6D80FE08-9975-4F85-B90E-13A5ECE043F0}"/>
              </a:ext>
            </a:extLst>
          </p:cNvPr>
          <p:cNvGrpSpPr/>
          <p:nvPr/>
        </p:nvGrpSpPr>
        <p:grpSpPr>
          <a:xfrm>
            <a:off x="31321787" y="19757137"/>
            <a:ext cx="10736699" cy="831422"/>
            <a:chOff x="31281274" y="7877542"/>
            <a:chExt cx="11210753" cy="791380"/>
          </a:xfrm>
        </p:grpSpPr>
        <p:sp>
          <p:nvSpPr>
            <p:cNvPr id="53" name="Rectangle 52">
              <a:extLst>
                <a:ext uri="{FF2B5EF4-FFF2-40B4-BE49-F238E27FC236}">
                  <a16:creationId xmlns:a16="http://schemas.microsoft.com/office/drawing/2014/main" id="{ABCF4D0F-835E-407B-9A73-9A5A4B938396}"/>
                </a:ext>
              </a:extLst>
            </p:cNvPr>
            <p:cNvSpPr/>
            <p:nvPr/>
          </p:nvSpPr>
          <p:spPr>
            <a:xfrm>
              <a:off x="31281274" y="8106070"/>
              <a:ext cx="11210753" cy="562852"/>
            </a:xfrm>
            <a:prstGeom prst="rect">
              <a:avLst/>
            </a:prstGeom>
            <a:solidFill>
              <a:sysClr val="window" lastClr="FFFFFF"/>
            </a:solid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2800" kern="0" dirty="0">
                  <a:solidFill>
                    <a:srgbClr val="FFFFFF">
                      <a:lumMod val="50000"/>
                    </a:srgbClr>
                  </a:solidFill>
                  <a:latin typeface="Helvetica" panose="020B0604020202020204" pitchFamily="34" charset="0"/>
                  <a:cs typeface="Helvetica" panose="020B0604020202020204" pitchFamily="34" charset="0"/>
                </a:rPr>
                <a:t>Table 1 Proportion of patients for whom RMFs were used in lieu of other consultation type (data is incomplete) </a:t>
              </a:r>
            </a:p>
          </p:txBody>
        </p:sp>
        <p:cxnSp>
          <p:nvCxnSpPr>
            <p:cNvPr id="54" name="Straight Connector 53">
              <a:extLst>
                <a:ext uri="{FF2B5EF4-FFF2-40B4-BE49-F238E27FC236}">
                  <a16:creationId xmlns:a16="http://schemas.microsoft.com/office/drawing/2014/main" id="{6412C01B-3D64-4418-8C8A-4A32E3EA872B}"/>
                </a:ext>
              </a:extLst>
            </p:cNvPr>
            <p:cNvCxnSpPr>
              <a:cxnSpLocks/>
            </p:cNvCxnSpPr>
            <p:nvPr/>
          </p:nvCxnSpPr>
          <p:spPr>
            <a:xfrm>
              <a:off x="31316919" y="7877542"/>
              <a:ext cx="11029008" cy="0"/>
            </a:xfrm>
            <a:prstGeom prst="line">
              <a:avLst/>
            </a:prstGeom>
            <a:noFill/>
            <a:ln w="88900" cap="flat" cmpd="sng" algn="ctr">
              <a:solidFill>
                <a:srgbClr val="0283AD"/>
              </a:solidFill>
              <a:prstDash val="solid"/>
              <a:miter lim="800000"/>
              <a:headEnd type="none" w="lg" len="med"/>
              <a:tailEnd type="none" w="lg" len="med"/>
            </a:ln>
            <a:effectLst/>
          </p:spPr>
        </p:cxnSp>
      </p:grpSp>
      <p:cxnSp>
        <p:nvCxnSpPr>
          <p:cNvPr id="55" name="Straight Connector 54">
            <a:extLst>
              <a:ext uri="{FF2B5EF4-FFF2-40B4-BE49-F238E27FC236}">
                <a16:creationId xmlns:a16="http://schemas.microsoft.com/office/drawing/2014/main" id="{16486D59-CF93-4375-9F45-EC1C2AFA6FE2}"/>
              </a:ext>
            </a:extLst>
          </p:cNvPr>
          <p:cNvCxnSpPr>
            <a:cxnSpLocks/>
          </p:cNvCxnSpPr>
          <p:nvPr/>
        </p:nvCxnSpPr>
        <p:spPr>
          <a:xfrm>
            <a:off x="759001" y="27522488"/>
            <a:ext cx="29359265" cy="0"/>
          </a:xfrm>
          <a:prstGeom prst="line">
            <a:avLst/>
          </a:prstGeom>
          <a:noFill/>
          <a:ln w="38100" cap="flat" cmpd="sng" algn="ctr">
            <a:solidFill>
              <a:srgbClr val="000000"/>
            </a:solidFill>
            <a:prstDash val="solid"/>
            <a:miter lim="800000"/>
            <a:headEnd type="none" w="lg" len="med"/>
            <a:tailEnd type="none" w="lg" len="med"/>
          </a:ln>
          <a:effectLst/>
        </p:spPr>
      </p:cxnSp>
      <p:sp>
        <p:nvSpPr>
          <p:cNvPr id="57" name="Rectangle 56">
            <a:extLst>
              <a:ext uri="{FF2B5EF4-FFF2-40B4-BE49-F238E27FC236}">
                <a16:creationId xmlns:a16="http://schemas.microsoft.com/office/drawing/2014/main" id="{78ECEAB0-0C7B-4159-B2E1-E78D69CE47C0}"/>
              </a:ext>
            </a:extLst>
          </p:cNvPr>
          <p:cNvSpPr/>
          <p:nvPr/>
        </p:nvSpPr>
        <p:spPr>
          <a:xfrm>
            <a:off x="17623148" y="27884619"/>
            <a:ext cx="12635239" cy="1960478"/>
          </a:xfrm>
          <a:prstGeom prst="rect">
            <a:avLst/>
          </a:prstGeom>
          <a:solidFill>
            <a:schemeClr val="bg1"/>
          </a:solid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ctr" anchorCtr="0" forceAA="0" compatLnSpc="1">
            <a:prstTxWarp prst="textNoShape">
              <a:avLst/>
            </a:prstTxWarp>
            <a:noAutofit/>
          </a:bodyPr>
          <a:lstStyle/>
          <a:p>
            <a:pPr algn="ctr" defTabSz="1751511">
              <a:defRPr/>
            </a:pPr>
            <a:r>
              <a:rPr lang="en-GB" sz="2800" i="1" kern="0" dirty="0">
                <a:solidFill>
                  <a:srgbClr val="000000"/>
                </a:solidFill>
                <a:latin typeface="Helvetica" panose="020B0604020202020204" pitchFamily="34" charset="0"/>
                <a:cs typeface="Helvetica" panose="020B0604020202020204" pitchFamily="34" charset="0"/>
              </a:rPr>
              <a:t> </a:t>
            </a:r>
          </a:p>
        </p:txBody>
      </p:sp>
      <p:sp>
        <p:nvSpPr>
          <p:cNvPr id="58" name="Rectangle 57">
            <a:extLst>
              <a:ext uri="{FF2B5EF4-FFF2-40B4-BE49-F238E27FC236}">
                <a16:creationId xmlns:a16="http://schemas.microsoft.com/office/drawing/2014/main" id="{D962ACE1-A8EB-4809-8A10-055F8B7F29D4}"/>
              </a:ext>
            </a:extLst>
          </p:cNvPr>
          <p:cNvSpPr/>
          <p:nvPr/>
        </p:nvSpPr>
        <p:spPr>
          <a:xfrm>
            <a:off x="10972799" y="27683018"/>
            <a:ext cx="6453347" cy="1725611"/>
          </a:xfrm>
          <a:prstGeom prst="rect">
            <a:avLst/>
          </a:prstGeom>
          <a:noFill/>
          <a:ln w="19050" cap="sq" cmpd="sng" algn="ctr">
            <a:noFill/>
            <a:prstDash val="solid"/>
            <a:miter lim="800000"/>
          </a:ln>
          <a:effectLst/>
        </p:spPr>
        <p:txBody>
          <a:bodyPr rot="0" spcFirstLastPara="0" vertOverflow="overflow" horzOverflow="overflow" vert="horz" wrap="square" lIns="576000" tIns="0" rIns="0" bIns="0" numCol="1" spcCol="0" rtlCol="0" fromWordArt="0" anchor="t" anchorCtr="0" forceAA="0" compatLnSpc="1">
            <a:prstTxWarp prst="textNoShape">
              <a:avLst/>
            </a:prstTxWarp>
            <a:normAutofit/>
          </a:bodyPr>
          <a:lstStyle/>
          <a:p>
            <a:pPr defTabSz="1751511">
              <a:spcAft>
                <a:spcPts val="200"/>
              </a:spcAft>
              <a:defRPr/>
            </a:pPr>
            <a:r>
              <a:rPr lang="en-GB" sz="2800" b="1" kern="0" dirty="0">
                <a:solidFill>
                  <a:srgbClr val="FFFFFF"/>
                </a:solidFill>
                <a:latin typeface="Helvetica" panose="020B0604020202020204" pitchFamily="34" charset="0"/>
                <a:cs typeface="Helvetica" panose="020B0604020202020204" pitchFamily="34" charset="0"/>
              </a:rPr>
              <a:t>References</a:t>
            </a:r>
          </a:p>
          <a:p>
            <a:pPr marL="342900" indent="-342900" defTabSz="1751511">
              <a:spcAft>
                <a:spcPts val="200"/>
              </a:spcAft>
              <a:buFont typeface="+mj-lt"/>
              <a:buAutoNum type="arabicPeriod"/>
              <a:defRPr/>
            </a:pPr>
            <a:r>
              <a:rPr lang="en-GB" sz="2000" kern="0" dirty="0">
                <a:solidFill>
                  <a:srgbClr val="FFFFFF"/>
                </a:solidFill>
                <a:latin typeface="Helvetica" panose="020B0604020202020204" pitchFamily="34" charset="0"/>
                <a:cs typeface="Helvetica" panose="020B0604020202020204" pitchFamily="34" charset="0"/>
              </a:rPr>
              <a:t>Malley T, Jackman J, </a:t>
            </a:r>
            <a:r>
              <a:rPr lang="en-GB" sz="2000" kern="0" dirty="0" err="1">
                <a:solidFill>
                  <a:srgbClr val="FFFFFF"/>
                </a:solidFill>
                <a:latin typeface="Helvetica" panose="020B0604020202020204" pitchFamily="34" charset="0"/>
                <a:cs typeface="Helvetica" panose="020B0604020202020204" pitchFamily="34" charset="0"/>
              </a:rPr>
              <a:t>Manderson</a:t>
            </a:r>
            <a:r>
              <a:rPr lang="en-GB" sz="2000" kern="0" dirty="0">
                <a:solidFill>
                  <a:srgbClr val="FFFFFF"/>
                </a:solidFill>
                <a:latin typeface="Helvetica" panose="020B0604020202020204" pitchFamily="34" charset="0"/>
                <a:cs typeface="Helvetica" panose="020B0604020202020204" pitchFamily="34" charset="0"/>
              </a:rPr>
              <a:t> S, et al. Annals of the Rheumatic Diseases 2021;80:289-290.</a:t>
            </a:r>
          </a:p>
        </p:txBody>
      </p:sp>
      <p:sp>
        <p:nvSpPr>
          <p:cNvPr id="59" name="TextBox 58">
            <a:extLst>
              <a:ext uri="{FF2B5EF4-FFF2-40B4-BE49-F238E27FC236}">
                <a16:creationId xmlns:a16="http://schemas.microsoft.com/office/drawing/2014/main" id="{7AEDC37C-D6CC-458F-98BD-B131C3DED645}"/>
              </a:ext>
            </a:extLst>
          </p:cNvPr>
          <p:cNvSpPr txBox="1">
            <a:spLocks/>
          </p:cNvSpPr>
          <p:nvPr/>
        </p:nvSpPr>
        <p:spPr>
          <a:xfrm>
            <a:off x="529023" y="27950162"/>
            <a:ext cx="4284511" cy="1436696"/>
          </a:xfrm>
          <a:prstGeom prst="rect">
            <a:avLst/>
          </a:prstGeom>
          <a:noFill/>
        </p:spPr>
        <p:txBody>
          <a:bodyPr wrap="square" rtlCol="0" anchor="t">
            <a:normAutofit fontScale="92500"/>
          </a:bodyPr>
          <a:lstStyle/>
          <a:p>
            <a:pPr defTabSz="1751511">
              <a:lnSpc>
                <a:spcPct val="120000"/>
              </a:lnSpc>
              <a:spcAft>
                <a:spcPts val="599"/>
              </a:spcAft>
            </a:pPr>
            <a:r>
              <a:rPr lang="en-US" sz="3600" b="1" dirty="0">
                <a:solidFill>
                  <a:srgbClr val="0283AD"/>
                </a:solidFill>
                <a:latin typeface="Helvetica" panose="020B0604020202020204" pitchFamily="34" charset="0"/>
                <a:cs typeface="Helvetica" panose="020B0604020202020204" pitchFamily="34" charset="0"/>
              </a:rPr>
              <a:t>Dr. Dominik Kurzeja</a:t>
            </a:r>
          </a:p>
          <a:p>
            <a:pPr defTabSz="1751511">
              <a:lnSpc>
                <a:spcPct val="120000"/>
              </a:lnSpc>
              <a:spcAft>
                <a:spcPts val="599"/>
              </a:spcAft>
            </a:pPr>
            <a:r>
              <a:rPr lang="en-US" sz="2800" dirty="0">
                <a:solidFill>
                  <a:srgbClr val="0283AD"/>
                </a:solidFill>
                <a:latin typeface="Helvetica" panose="020B0604020202020204" pitchFamily="34" charset="0"/>
                <a:cs typeface="Helvetica" panose="020B0604020202020204" pitchFamily="34" charset="0"/>
              </a:rPr>
              <a:t>BA, BM </a:t>
            </a:r>
            <a:r>
              <a:rPr lang="en-US" sz="2800" dirty="0" err="1">
                <a:solidFill>
                  <a:srgbClr val="0283AD"/>
                </a:solidFill>
                <a:latin typeface="Helvetica" panose="020B0604020202020204" pitchFamily="34" charset="0"/>
                <a:cs typeface="Helvetica" panose="020B0604020202020204" pitchFamily="34" charset="0"/>
              </a:rPr>
              <a:t>BCh</a:t>
            </a:r>
            <a:endParaRPr lang="en-US" sz="1600" dirty="0">
              <a:solidFill>
                <a:srgbClr val="0283AD"/>
              </a:solidFill>
              <a:latin typeface="Helvetica" panose="020B0604020202020204" pitchFamily="34" charset="0"/>
              <a:cs typeface="Helvetica" panose="020B0604020202020204" pitchFamily="34" charset="0"/>
            </a:endParaRPr>
          </a:p>
        </p:txBody>
      </p:sp>
      <p:grpSp>
        <p:nvGrpSpPr>
          <p:cNvPr id="60" name="Group 59">
            <a:extLst>
              <a:ext uri="{FF2B5EF4-FFF2-40B4-BE49-F238E27FC236}">
                <a16:creationId xmlns:a16="http://schemas.microsoft.com/office/drawing/2014/main" id="{95FAF517-D30B-486A-B8CA-D2DEB77E7FBC}"/>
              </a:ext>
            </a:extLst>
          </p:cNvPr>
          <p:cNvGrpSpPr/>
          <p:nvPr/>
        </p:nvGrpSpPr>
        <p:grpSpPr>
          <a:xfrm>
            <a:off x="4973260" y="27950162"/>
            <a:ext cx="5952725" cy="1725610"/>
            <a:chOff x="37456481" y="28459748"/>
            <a:chExt cx="2944989" cy="751847"/>
          </a:xfrm>
        </p:grpSpPr>
        <p:sp>
          <p:nvSpPr>
            <p:cNvPr id="61" name="TextBox 60">
              <a:extLst>
                <a:ext uri="{FF2B5EF4-FFF2-40B4-BE49-F238E27FC236}">
                  <a16:creationId xmlns:a16="http://schemas.microsoft.com/office/drawing/2014/main" id="{8ECC40AA-2813-4E18-97C7-038D950EAB46}"/>
                </a:ext>
              </a:extLst>
            </p:cNvPr>
            <p:cNvSpPr txBox="1"/>
            <p:nvPr/>
          </p:nvSpPr>
          <p:spPr>
            <a:xfrm>
              <a:off x="37770741" y="28459748"/>
              <a:ext cx="2630729" cy="337107"/>
            </a:xfrm>
            <a:prstGeom prst="rect">
              <a:avLst/>
            </a:prstGeom>
            <a:noFill/>
          </p:spPr>
          <p:txBody>
            <a:bodyPr wrap="square" rtlCol="0" anchor="ctr">
              <a:noAutofit/>
            </a:bodyPr>
            <a:lstStyle/>
            <a:p>
              <a:pPr defTabSz="1751511">
                <a:spcAft>
                  <a:spcPts val="848"/>
                </a:spcAft>
              </a:pPr>
              <a:r>
                <a:rPr lang="en-US" sz="2800" dirty="0">
                  <a:solidFill>
                    <a:srgbClr val="0283AD"/>
                  </a:solidFill>
                  <a:latin typeface="Helvetica" panose="020B0604020202020204" pitchFamily="34" charset="0"/>
                  <a:cs typeface="Helvetica" panose="020B0604020202020204" pitchFamily="34" charset="0"/>
                </a:rPr>
                <a:t>dominik.kurzeja@doctors.org.uk</a:t>
              </a:r>
            </a:p>
          </p:txBody>
        </p:sp>
        <p:sp>
          <p:nvSpPr>
            <p:cNvPr id="62" name="TextBox 61">
              <a:extLst>
                <a:ext uri="{FF2B5EF4-FFF2-40B4-BE49-F238E27FC236}">
                  <a16:creationId xmlns:a16="http://schemas.microsoft.com/office/drawing/2014/main" id="{AA2DA99F-9450-4CC4-9509-A7A89442C3A1}"/>
                </a:ext>
              </a:extLst>
            </p:cNvPr>
            <p:cNvSpPr txBox="1"/>
            <p:nvPr/>
          </p:nvSpPr>
          <p:spPr>
            <a:xfrm>
              <a:off x="37770741" y="28874488"/>
              <a:ext cx="2630729" cy="337107"/>
            </a:xfrm>
            <a:prstGeom prst="rect">
              <a:avLst/>
            </a:prstGeom>
            <a:noFill/>
          </p:spPr>
          <p:txBody>
            <a:bodyPr wrap="square" rtlCol="0" anchor="ctr">
              <a:normAutofit/>
            </a:bodyPr>
            <a:lstStyle/>
            <a:p>
              <a:pPr defTabSz="1751511">
                <a:spcAft>
                  <a:spcPts val="848"/>
                </a:spcAft>
              </a:pPr>
              <a:r>
                <a:rPr lang="en-US" sz="2800" dirty="0">
                  <a:solidFill>
                    <a:srgbClr val="0283AD"/>
                  </a:solidFill>
                  <a:latin typeface="Helvetica" panose="020B0604020202020204" pitchFamily="34" charset="0"/>
                  <a:cs typeface="Helvetica" panose="020B0604020202020204" pitchFamily="34" charset="0"/>
                </a:rPr>
                <a:t>@domashwin</a:t>
              </a:r>
            </a:p>
          </p:txBody>
        </p:sp>
        <p:pic>
          <p:nvPicPr>
            <p:cNvPr id="63" name="Graphic 62" descr="Envelope outline">
              <a:extLst>
                <a:ext uri="{FF2B5EF4-FFF2-40B4-BE49-F238E27FC236}">
                  <a16:creationId xmlns:a16="http://schemas.microsoft.com/office/drawing/2014/main" id="{A7CD4818-90C2-4AFA-99B9-B9FEAE24A8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56481" y="28507485"/>
              <a:ext cx="235532" cy="241633"/>
            </a:xfrm>
            <a:prstGeom prst="rect">
              <a:avLst/>
            </a:prstGeom>
          </p:spPr>
        </p:pic>
        <p:sp>
          <p:nvSpPr>
            <p:cNvPr id="64" name="Graphic 3">
              <a:extLst>
                <a:ext uri="{FF2B5EF4-FFF2-40B4-BE49-F238E27FC236}">
                  <a16:creationId xmlns:a16="http://schemas.microsoft.com/office/drawing/2014/main" id="{CFA40214-82AD-40C7-8685-6DCB55517380}"/>
                </a:ext>
              </a:extLst>
            </p:cNvPr>
            <p:cNvSpPr/>
            <p:nvPr/>
          </p:nvSpPr>
          <p:spPr>
            <a:xfrm>
              <a:off x="37456779" y="28947724"/>
              <a:ext cx="234941" cy="190643"/>
            </a:xfrm>
            <a:custGeom>
              <a:avLst/>
              <a:gdLst>
                <a:gd name="connsiteX0" fmla="*/ 469046 w 470449"/>
                <a:gd name="connsiteY0" fmla="*/ 53244 h 381747"/>
                <a:gd name="connsiteX1" fmla="*/ 424987 w 470449"/>
                <a:gd name="connsiteY1" fmla="*/ 62689 h 381747"/>
                <a:gd name="connsiteX2" fmla="*/ 467904 w 470449"/>
                <a:gd name="connsiteY2" fmla="*/ 25816 h 381747"/>
                <a:gd name="connsiteX3" fmla="*/ 406552 w 470449"/>
                <a:gd name="connsiteY3" fmla="*/ 38071 h 381747"/>
                <a:gd name="connsiteX4" fmla="*/ 212800 w 470449"/>
                <a:gd name="connsiteY4" fmla="*/ 132327 h 381747"/>
                <a:gd name="connsiteX5" fmla="*/ 100011 w 470449"/>
                <a:gd name="connsiteY5" fmla="*/ 89212 h 381747"/>
                <a:gd name="connsiteX6" fmla="*/ 53757 w 470449"/>
                <a:gd name="connsiteY6" fmla="*/ 54213 h 381747"/>
                <a:gd name="connsiteX7" fmla="*/ 129713 w 470449"/>
                <a:gd name="connsiteY7" fmla="*/ 208606 h 381747"/>
                <a:gd name="connsiteX8" fmla="*/ 72587 w 470449"/>
                <a:gd name="connsiteY8" fmla="*/ 198328 h 381747"/>
                <a:gd name="connsiteX9" fmla="*/ 160454 w 470449"/>
                <a:gd name="connsiteY9" fmla="*/ 288622 h 381747"/>
                <a:gd name="connsiteX10" fmla="*/ -1403 w 470449"/>
                <a:gd name="connsiteY10" fmla="*/ 309321 h 381747"/>
                <a:gd name="connsiteX11" fmla="*/ 429905 w 470449"/>
                <a:gd name="connsiteY11" fmla="*/ 86456 h 381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449" h="381747">
                  <a:moveTo>
                    <a:pt x="469046" y="53244"/>
                  </a:moveTo>
                  <a:lnTo>
                    <a:pt x="424987" y="62689"/>
                  </a:lnTo>
                  <a:lnTo>
                    <a:pt x="467904" y="25816"/>
                  </a:lnTo>
                  <a:lnTo>
                    <a:pt x="406552" y="38071"/>
                  </a:lnTo>
                  <a:cubicBezTo>
                    <a:pt x="334408" y="-49214"/>
                    <a:pt x="188724" y="21752"/>
                    <a:pt x="212800" y="132327"/>
                  </a:cubicBezTo>
                  <a:cubicBezTo>
                    <a:pt x="184557" y="112062"/>
                    <a:pt x="135564" y="105523"/>
                    <a:pt x="100011" y="89212"/>
                  </a:cubicBezTo>
                  <a:cubicBezTo>
                    <a:pt x="51452" y="66931"/>
                    <a:pt x="56525" y="42681"/>
                    <a:pt x="53757" y="54213"/>
                  </a:cubicBezTo>
                  <a:cubicBezTo>
                    <a:pt x="32599" y="142910"/>
                    <a:pt x="109147" y="207464"/>
                    <a:pt x="129713" y="208606"/>
                  </a:cubicBezTo>
                  <a:cubicBezTo>
                    <a:pt x="110290" y="211461"/>
                    <a:pt x="72587" y="198328"/>
                    <a:pt x="72587" y="198328"/>
                  </a:cubicBezTo>
                  <a:cubicBezTo>
                    <a:pt x="72587" y="198328"/>
                    <a:pt x="72587" y="246882"/>
                    <a:pt x="160454" y="288622"/>
                  </a:cubicBezTo>
                  <a:cubicBezTo>
                    <a:pt x="110278" y="312116"/>
                    <a:pt x="53085" y="319323"/>
                    <a:pt x="-1403" y="309321"/>
                  </a:cubicBezTo>
                  <a:cubicBezTo>
                    <a:pt x="171519" y="478623"/>
                    <a:pt x="467410" y="323763"/>
                    <a:pt x="429905" y="86456"/>
                  </a:cubicBezTo>
                  <a:close/>
                </a:path>
              </a:pathLst>
            </a:custGeom>
            <a:solidFill>
              <a:srgbClr val="015C7A"/>
            </a:solidFill>
            <a:ln w="22225" cap="flat">
              <a:solidFill>
                <a:srgbClr val="000000"/>
              </a:solidFill>
              <a:prstDash val="solid"/>
              <a:miter/>
            </a:ln>
          </p:spPr>
          <p:txBody>
            <a:bodyPr rtlCol="0" anchor="ctr"/>
            <a:lstStyle/>
            <a:p>
              <a:endParaRPr lang="en-GB" sz="1100">
                <a:solidFill>
                  <a:srgbClr val="0283AD"/>
                </a:solidFill>
                <a:latin typeface="Helvetica" panose="020B0604020202020204" pitchFamily="34" charset="0"/>
                <a:cs typeface="Helvetica" panose="020B0604020202020204" pitchFamily="34" charset="0"/>
              </a:endParaRPr>
            </a:p>
          </p:txBody>
        </p:sp>
      </p:grpSp>
      <p:sp>
        <p:nvSpPr>
          <p:cNvPr id="68" name="TextBox 67">
            <a:extLst>
              <a:ext uri="{FF2B5EF4-FFF2-40B4-BE49-F238E27FC236}">
                <a16:creationId xmlns:a16="http://schemas.microsoft.com/office/drawing/2014/main" id="{D0D3D45C-0FEA-438B-8CE2-B6F8A2B54DE2}"/>
              </a:ext>
            </a:extLst>
          </p:cNvPr>
          <p:cNvSpPr txBox="1"/>
          <p:nvPr/>
        </p:nvSpPr>
        <p:spPr>
          <a:xfrm>
            <a:off x="11324872" y="26243293"/>
            <a:ext cx="18821399" cy="1344894"/>
          </a:xfrm>
          <a:prstGeom prst="rect">
            <a:avLst/>
          </a:prstGeom>
          <a:noFill/>
          <a:ln w="19050" cap="sq">
            <a:noFill/>
            <a:miter lim="800000"/>
          </a:ln>
        </p:spPr>
        <p:txBody>
          <a:bodyPr wrap="square" anchor="t">
            <a:normAutofit/>
          </a:bodyPr>
          <a:lstStyle/>
          <a:p>
            <a:pPr defTabSz="1751511">
              <a:defRPr/>
            </a:pPr>
            <a:r>
              <a:rPr lang="en-GB" sz="2800" kern="0" dirty="0">
                <a:solidFill>
                  <a:srgbClr val="FFFFFF"/>
                </a:solidFill>
                <a:latin typeface="Helvetica" panose="020B0604020202020204" pitchFamily="34" charset="0"/>
                <a:cs typeface="Helvetica" panose="020B0604020202020204" pitchFamily="34" charset="0"/>
              </a:rPr>
              <a:t>Figure 2. Number of patients remaining on the backlog in each month of May 2020 - May 2021 reduced over time</a:t>
            </a:r>
          </a:p>
        </p:txBody>
      </p:sp>
      <p:sp>
        <p:nvSpPr>
          <p:cNvPr id="41" name="Rectangle 40">
            <a:extLst>
              <a:ext uri="{FF2B5EF4-FFF2-40B4-BE49-F238E27FC236}">
                <a16:creationId xmlns:a16="http://schemas.microsoft.com/office/drawing/2014/main" id="{8A1BA64D-CD1E-86D7-E5A6-E89641FBE20D}"/>
              </a:ext>
            </a:extLst>
          </p:cNvPr>
          <p:cNvSpPr/>
          <p:nvPr/>
        </p:nvSpPr>
        <p:spPr>
          <a:xfrm>
            <a:off x="685001" y="6166730"/>
            <a:ext cx="10287798" cy="4768477"/>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During the COVID-19 pandemic we were unable to provide regular outpatient services for patients with chronic rheumatic diseases. A backlog of 6812 patients without an allocated follow-up appointment accrued by September 2021. </a:t>
            </a: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quantified this cohort and analysed attempts to deliver care remotely using:</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Video</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Telephone</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Electronic remote management forms (RMFs).</a:t>
            </a:r>
          </a:p>
        </p:txBody>
      </p:sp>
      <p:grpSp>
        <p:nvGrpSpPr>
          <p:cNvPr id="56" name="Group 55">
            <a:extLst>
              <a:ext uri="{FF2B5EF4-FFF2-40B4-BE49-F238E27FC236}">
                <a16:creationId xmlns:a16="http://schemas.microsoft.com/office/drawing/2014/main" id="{1F3C19E0-82DB-2A55-C2E5-0DF842C96997}"/>
              </a:ext>
            </a:extLst>
          </p:cNvPr>
          <p:cNvGrpSpPr>
            <a:grpSpLocks/>
          </p:cNvGrpSpPr>
          <p:nvPr/>
        </p:nvGrpSpPr>
        <p:grpSpPr>
          <a:xfrm>
            <a:off x="808035" y="4709610"/>
            <a:ext cx="9864724" cy="1246690"/>
            <a:chOff x="1127683" y="14928900"/>
            <a:chExt cx="15262790" cy="993351"/>
          </a:xfrm>
        </p:grpSpPr>
        <p:sp>
          <p:nvSpPr>
            <p:cNvPr id="69" name="Rectangle 68">
              <a:extLst>
                <a:ext uri="{FF2B5EF4-FFF2-40B4-BE49-F238E27FC236}">
                  <a16:creationId xmlns:a16="http://schemas.microsoft.com/office/drawing/2014/main" id="{B8420E33-4B87-AF7B-B07F-6B8A0DC955F4}"/>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Background &amp; Aims</a:t>
              </a:r>
            </a:p>
          </p:txBody>
        </p:sp>
        <p:cxnSp>
          <p:nvCxnSpPr>
            <p:cNvPr id="70" name="Straight Connector 69">
              <a:extLst>
                <a:ext uri="{FF2B5EF4-FFF2-40B4-BE49-F238E27FC236}">
                  <a16:creationId xmlns:a16="http://schemas.microsoft.com/office/drawing/2014/main" id="{7501C7AE-5FE0-2DAC-1350-1A61AF4DB6B2}"/>
                </a:ext>
              </a:extLst>
            </p:cNvPr>
            <p:cNvCxnSpPr>
              <a:cxnSpLocks/>
            </p:cNvCxnSpPr>
            <p:nvPr/>
          </p:nvCxnSpPr>
          <p:spPr>
            <a:xfrm>
              <a:off x="1127683" y="14928900"/>
              <a:ext cx="15262789"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71" name="Straight Connector 70">
              <a:extLst>
                <a:ext uri="{FF2B5EF4-FFF2-40B4-BE49-F238E27FC236}">
                  <a16:creationId xmlns:a16="http://schemas.microsoft.com/office/drawing/2014/main" id="{CFC55007-53D6-19EC-7C18-4D26F6DEDA96}"/>
                </a:ext>
              </a:extLst>
            </p:cNvPr>
            <p:cNvCxnSpPr>
              <a:cxnSpLocks/>
            </p:cNvCxnSpPr>
            <p:nvPr/>
          </p:nvCxnSpPr>
          <p:spPr>
            <a:xfrm>
              <a:off x="1127683" y="15922251"/>
              <a:ext cx="15262789" cy="0"/>
            </a:xfrm>
            <a:prstGeom prst="line">
              <a:avLst/>
            </a:prstGeom>
            <a:noFill/>
            <a:ln w="88900" cap="flat" cmpd="sng" algn="ctr">
              <a:solidFill>
                <a:srgbClr val="000000"/>
              </a:solidFill>
              <a:prstDash val="solid"/>
              <a:miter lim="800000"/>
              <a:headEnd type="none" w="lg" len="med"/>
              <a:tailEnd type="none" w="lg" len="med"/>
            </a:ln>
            <a:effectLst/>
          </p:spPr>
        </p:cxnSp>
      </p:grpSp>
      <p:sp>
        <p:nvSpPr>
          <p:cNvPr id="73" name="TextBox 72">
            <a:extLst>
              <a:ext uri="{FF2B5EF4-FFF2-40B4-BE49-F238E27FC236}">
                <a16:creationId xmlns:a16="http://schemas.microsoft.com/office/drawing/2014/main" id="{04B06484-D1CA-4025-06E0-901B5A2B2F12}"/>
              </a:ext>
            </a:extLst>
          </p:cNvPr>
          <p:cNvSpPr txBox="1"/>
          <p:nvPr/>
        </p:nvSpPr>
        <p:spPr>
          <a:xfrm>
            <a:off x="11324872" y="15379179"/>
            <a:ext cx="18821399" cy="923539"/>
          </a:xfrm>
          <a:prstGeom prst="rect">
            <a:avLst/>
          </a:prstGeom>
          <a:noFill/>
          <a:ln w="19050" cap="sq">
            <a:noFill/>
            <a:miter lim="800000"/>
          </a:ln>
        </p:spPr>
        <p:txBody>
          <a:bodyPr wrap="square" anchor="t">
            <a:normAutofit/>
          </a:bodyPr>
          <a:lstStyle/>
          <a:p>
            <a:pPr defTabSz="1751511">
              <a:defRPr/>
            </a:pPr>
            <a:r>
              <a:rPr lang="en-GB" sz="2800" kern="0" dirty="0">
                <a:solidFill>
                  <a:srgbClr val="FFFFFF"/>
                </a:solidFill>
                <a:latin typeface="Helvetica" panose="020B0604020202020204" pitchFamily="34" charset="0"/>
                <a:cs typeface="Helvetica" panose="020B0604020202020204" pitchFamily="34" charset="0"/>
              </a:rPr>
              <a:t>Figure 1. Schematic diagram of the timeline of this project</a:t>
            </a:r>
          </a:p>
        </p:txBody>
      </p:sp>
      <p:grpSp>
        <p:nvGrpSpPr>
          <p:cNvPr id="75" name="Group 74">
            <a:extLst>
              <a:ext uri="{FF2B5EF4-FFF2-40B4-BE49-F238E27FC236}">
                <a16:creationId xmlns:a16="http://schemas.microsoft.com/office/drawing/2014/main" id="{C3D659F3-ABBF-7762-2A57-7C2098CA323F}"/>
              </a:ext>
            </a:extLst>
          </p:cNvPr>
          <p:cNvGrpSpPr>
            <a:grpSpLocks/>
          </p:cNvGrpSpPr>
          <p:nvPr/>
        </p:nvGrpSpPr>
        <p:grpSpPr>
          <a:xfrm>
            <a:off x="759001" y="12049098"/>
            <a:ext cx="9864724" cy="1246695"/>
            <a:chOff x="1127683" y="14928896"/>
            <a:chExt cx="15262790" cy="993355"/>
          </a:xfrm>
        </p:grpSpPr>
        <p:sp>
          <p:nvSpPr>
            <p:cNvPr id="76" name="Rectangle 75">
              <a:extLst>
                <a:ext uri="{FF2B5EF4-FFF2-40B4-BE49-F238E27FC236}">
                  <a16:creationId xmlns:a16="http://schemas.microsoft.com/office/drawing/2014/main" id="{99D988B8-AA5A-23F2-A4C0-EED906C6AC93}"/>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Methods</a:t>
              </a:r>
            </a:p>
          </p:txBody>
        </p:sp>
        <p:cxnSp>
          <p:nvCxnSpPr>
            <p:cNvPr id="77" name="Straight Connector 76">
              <a:extLst>
                <a:ext uri="{FF2B5EF4-FFF2-40B4-BE49-F238E27FC236}">
                  <a16:creationId xmlns:a16="http://schemas.microsoft.com/office/drawing/2014/main" id="{2EEBAFB9-A2E8-F5FD-597A-4F7A4A5224B4}"/>
                </a:ext>
              </a:extLst>
            </p:cNvPr>
            <p:cNvCxnSpPr>
              <a:cxnSpLocks/>
            </p:cNvCxnSpPr>
            <p:nvPr/>
          </p:nvCxnSpPr>
          <p:spPr>
            <a:xfrm>
              <a:off x="1127683" y="14928896"/>
              <a:ext cx="1526278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78" name="Straight Connector 77">
              <a:extLst>
                <a:ext uri="{FF2B5EF4-FFF2-40B4-BE49-F238E27FC236}">
                  <a16:creationId xmlns:a16="http://schemas.microsoft.com/office/drawing/2014/main" id="{C7A8580E-D714-8837-913D-D0CEFC90BDF8}"/>
                </a:ext>
              </a:extLst>
            </p:cNvPr>
            <p:cNvCxnSpPr>
              <a:cxnSpLocks/>
            </p:cNvCxnSpPr>
            <p:nvPr/>
          </p:nvCxnSpPr>
          <p:spPr>
            <a:xfrm>
              <a:off x="1127683" y="15922251"/>
              <a:ext cx="15262789" cy="0"/>
            </a:xfrm>
            <a:prstGeom prst="line">
              <a:avLst/>
            </a:prstGeom>
            <a:noFill/>
            <a:ln w="88900" cap="flat" cmpd="sng" algn="ctr">
              <a:solidFill>
                <a:srgbClr val="000000"/>
              </a:solidFill>
              <a:prstDash val="solid"/>
              <a:miter lim="800000"/>
              <a:headEnd type="none" w="lg" len="med"/>
              <a:tailEnd type="none" w="lg" len="med"/>
            </a:ln>
            <a:effectLst/>
          </p:spPr>
        </p:cxnSp>
      </p:grpSp>
      <p:pic>
        <p:nvPicPr>
          <p:cNvPr id="80" name="Graphic 79" descr="Downward trend graph with solid fill">
            <a:extLst>
              <a:ext uri="{FF2B5EF4-FFF2-40B4-BE49-F238E27FC236}">
                <a16:creationId xmlns:a16="http://schemas.microsoft.com/office/drawing/2014/main" id="{F3887603-18D9-8026-B834-53872388C7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64132" y="6327881"/>
            <a:ext cx="1493524" cy="1493524"/>
          </a:xfrm>
          <a:prstGeom prst="rect">
            <a:avLst/>
          </a:prstGeom>
        </p:spPr>
      </p:pic>
      <p:sp>
        <p:nvSpPr>
          <p:cNvPr id="81" name="TextBox 80">
            <a:extLst>
              <a:ext uri="{FF2B5EF4-FFF2-40B4-BE49-F238E27FC236}">
                <a16:creationId xmlns:a16="http://schemas.microsoft.com/office/drawing/2014/main" id="{087918B4-2BE2-E5AA-88AD-35F024D54871}"/>
              </a:ext>
            </a:extLst>
          </p:cNvPr>
          <p:cNvSpPr txBox="1"/>
          <p:nvPr/>
        </p:nvSpPr>
        <p:spPr>
          <a:xfrm>
            <a:off x="31171422" y="9339189"/>
            <a:ext cx="11085930" cy="5678478"/>
          </a:xfrm>
          <a:prstGeom prst="rect">
            <a:avLst/>
          </a:prstGeom>
          <a:noFill/>
        </p:spPr>
        <p:txBody>
          <a:bodyPr wrap="square" rtlCol="0">
            <a:spAutoFit/>
          </a:bodyPr>
          <a:lstStyle/>
          <a:p>
            <a:pPr defTabSz="1751511">
              <a:defRPr/>
            </a:pPr>
            <a:r>
              <a:rPr lang="en-GB" sz="3300" u="sng" kern="0" dirty="0">
                <a:solidFill>
                  <a:srgbClr val="000000"/>
                </a:solidFill>
                <a:latin typeface="Helvetica" panose="020B0604020202020204" pitchFamily="34" charset="0"/>
                <a:cs typeface="Helvetica" panose="020B0604020202020204" pitchFamily="34" charset="0"/>
              </a:rPr>
              <a:t>Remote Management Forms</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1956 RMFs were completed between Sep-21 - Mar-22 (no data available since then) </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Only 261 patients recorded a previous appointment date. </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154/261 (59%) were completed by patients in the “window” of May-20 - May-21, indicating a preferential use of RMFs targeting backlog patients.</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Between 2-8% of the total backlog patients were managed using RMFs based on available data (Table. 1.).</a:t>
            </a:r>
          </a:p>
        </p:txBody>
      </p:sp>
      <p:graphicFrame>
        <p:nvGraphicFramePr>
          <p:cNvPr id="82" name="Table 43">
            <a:extLst>
              <a:ext uri="{FF2B5EF4-FFF2-40B4-BE49-F238E27FC236}">
                <a16:creationId xmlns:a16="http://schemas.microsoft.com/office/drawing/2014/main" id="{DD6D7B9F-FC6E-7249-343F-177094C07ACD}"/>
              </a:ext>
            </a:extLst>
          </p:cNvPr>
          <p:cNvGraphicFramePr>
            <a:graphicFrameLocks noGrp="1"/>
          </p:cNvGraphicFramePr>
          <p:nvPr>
            <p:extLst>
              <p:ext uri="{D42A27DB-BD31-4B8C-83A1-F6EECF244321}">
                <p14:modId xmlns:p14="http://schemas.microsoft.com/office/powerpoint/2010/main" val="2842636468"/>
              </p:ext>
            </p:extLst>
          </p:nvPr>
        </p:nvGraphicFramePr>
        <p:xfrm>
          <a:off x="31223167" y="14981621"/>
          <a:ext cx="10828160" cy="4776756"/>
        </p:xfrm>
        <a:graphic>
          <a:graphicData uri="http://schemas.openxmlformats.org/drawingml/2006/table">
            <a:tbl>
              <a:tblPr firstRow="1" bandRow="1"/>
              <a:tblGrid>
                <a:gridCol w="2511662">
                  <a:extLst>
                    <a:ext uri="{9D8B030D-6E8A-4147-A177-3AD203B41FA5}">
                      <a16:colId xmlns:a16="http://schemas.microsoft.com/office/drawing/2014/main" val="2832273255"/>
                    </a:ext>
                  </a:extLst>
                </a:gridCol>
                <a:gridCol w="2902418">
                  <a:extLst>
                    <a:ext uri="{9D8B030D-6E8A-4147-A177-3AD203B41FA5}">
                      <a16:colId xmlns:a16="http://schemas.microsoft.com/office/drawing/2014/main" val="910319481"/>
                    </a:ext>
                  </a:extLst>
                </a:gridCol>
                <a:gridCol w="2707040">
                  <a:extLst>
                    <a:ext uri="{9D8B030D-6E8A-4147-A177-3AD203B41FA5}">
                      <a16:colId xmlns:a16="http://schemas.microsoft.com/office/drawing/2014/main" val="1992610987"/>
                    </a:ext>
                  </a:extLst>
                </a:gridCol>
                <a:gridCol w="2707040">
                  <a:extLst>
                    <a:ext uri="{9D8B030D-6E8A-4147-A177-3AD203B41FA5}">
                      <a16:colId xmlns:a16="http://schemas.microsoft.com/office/drawing/2014/main" val="2707334867"/>
                    </a:ext>
                  </a:extLst>
                </a:gridCol>
              </a:tblGrid>
              <a:tr h="1013931">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Audit Cycle</a:t>
                      </a:r>
                    </a:p>
                  </a:txBody>
                  <a:tcPr marL="101932" marR="101932" marT="50966" marB="50966"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US" sz="3200" b="0" kern="1200" dirty="0">
                          <a:solidFill>
                            <a:srgbClr val="FFFFFF"/>
                          </a:solidFill>
                          <a:latin typeface="Franklin Gothic Medium" panose="020B0603020102020204" pitchFamily="34" charset="0"/>
                          <a:ea typeface="+mn-ea"/>
                          <a:cs typeface="Segoe UI" panose="020B0502040204020203" pitchFamily="34" charset="0"/>
                        </a:rPr>
                        <a:t>Backlog Total</a:t>
                      </a:r>
                      <a:endParaRPr lang="en-GB" sz="3200" b="0" kern="1200" dirty="0">
                        <a:solidFill>
                          <a:srgbClr val="FFFFFF"/>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Patients shifted</a:t>
                      </a: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No. RMFs complete (%)</a:t>
                      </a: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extLst>
                  <a:ext uri="{0D108BD9-81ED-4DB2-BD59-A6C34878D82A}">
                    <a16:rowId xmlns:a16="http://schemas.microsoft.com/office/drawing/2014/main" val="1968051184"/>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1</a:t>
                      </a:r>
                    </a:p>
                  </a:txBody>
                  <a:tcPr marL="101932" marR="101932" marT="50966" marB="50966"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3259</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BFBFBF"/>
                          </a:solidFill>
                          <a:latin typeface="Franklin Gothic Medium" panose="020B0603020102020204" pitchFamily="34" charset="0"/>
                          <a:ea typeface="+mn-ea"/>
                          <a:cs typeface="Segoe UI" panose="020B0502040204020203" pitchFamily="34" charset="0"/>
                        </a:rPr>
                        <a:t>NA</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BFBFBF"/>
                          </a:solidFill>
                          <a:latin typeface="Franklin Gothic Medium" panose="020B0603020102020204" pitchFamily="34" charset="0"/>
                          <a:ea typeface="+mn-ea"/>
                          <a:cs typeface="Segoe UI" panose="020B0502040204020203" pitchFamily="34" charset="0"/>
                        </a:rPr>
                        <a:t>NA</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21966223"/>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2633</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626</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17 (2.72)</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796949682"/>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2135</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498</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43 (8.63)</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65202582"/>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4</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960</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1175</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94 (8.00)</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74976384"/>
                  </a:ext>
                </a:extLst>
              </a:tr>
            </a:tbl>
          </a:graphicData>
        </a:graphic>
      </p:graphicFrame>
      <p:pic>
        <p:nvPicPr>
          <p:cNvPr id="257" name="Picture 256">
            <a:extLst>
              <a:ext uri="{FF2B5EF4-FFF2-40B4-BE49-F238E27FC236}">
                <a16:creationId xmlns:a16="http://schemas.microsoft.com/office/drawing/2014/main" id="{32D3AA33-E159-1606-88A5-2BF7EE0A48D9}"/>
              </a:ext>
            </a:extLst>
          </p:cNvPr>
          <p:cNvPicPr>
            <a:picLocks noChangeAspect="1"/>
          </p:cNvPicPr>
          <p:nvPr/>
        </p:nvPicPr>
        <p:blipFill>
          <a:blip r:embed="rId7"/>
          <a:stretch>
            <a:fillRect/>
          </a:stretch>
        </p:blipFill>
        <p:spPr>
          <a:xfrm>
            <a:off x="24089717" y="28057696"/>
            <a:ext cx="6095238" cy="1600000"/>
          </a:xfrm>
          <a:prstGeom prst="rect">
            <a:avLst/>
          </a:prstGeom>
        </p:spPr>
      </p:pic>
      <p:pic>
        <p:nvPicPr>
          <p:cNvPr id="259" name="Picture 258">
            <a:extLst>
              <a:ext uri="{FF2B5EF4-FFF2-40B4-BE49-F238E27FC236}">
                <a16:creationId xmlns:a16="http://schemas.microsoft.com/office/drawing/2014/main" id="{C0B4ACC3-D41C-10BF-655B-EF0D023E2D27}"/>
              </a:ext>
            </a:extLst>
          </p:cNvPr>
          <p:cNvPicPr>
            <a:picLocks noChangeAspect="1"/>
          </p:cNvPicPr>
          <p:nvPr/>
        </p:nvPicPr>
        <p:blipFill>
          <a:blip r:embed="rId8"/>
          <a:stretch>
            <a:fillRect/>
          </a:stretch>
        </p:blipFill>
        <p:spPr>
          <a:xfrm>
            <a:off x="17889199" y="28146151"/>
            <a:ext cx="5934468" cy="1511811"/>
          </a:xfrm>
          <a:prstGeom prst="rect">
            <a:avLst/>
          </a:prstGeom>
        </p:spPr>
      </p:pic>
      <p:pic>
        <p:nvPicPr>
          <p:cNvPr id="261" name="Picture 260">
            <a:extLst>
              <a:ext uri="{FF2B5EF4-FFF2-40B4-BE49-F238E27FC236}">
                <a16:creationId xmlns:a16="http://schemas.microsoft.com/office/drawing/2014/main" id="{CF3E5E06-B78A-C86D-B899-D6F6D2C83A89}"/>
              </a:ext>
            </a:extLst>
          </p:cNvPr>
          <p:cNvPicPr>
            <a:picLocks noChangeAspect="1"/>
          </p:cNvPicPr>
          <p:nvPr/>
        </p:nvPicPr>
        <p:blipFill>
          <a:blip r:embed="rId9"/>
          <a:stretch>
            <a:fillRect/>
          </a:stretch>
        </p:blipFill>
        <p:spPr>
          <a:xfrm>
            <a:off x="38608783" y="178596"/>
            <a:ext cx="3648568" cy="3648568"/>
          </a:xfrm>
          <a:prstGeom prst="rect">
            <a:avLst/>
          </a:prstGeom>
        </p:spPr>
      </p:pic>
      <p:pic>
        <p:nvPicPr>
          <p:cNvPr id="263" name="Graphic 262" descr="Line arrow: Counter-clockwise curve with solid fill">
            <a:extLst>
              <a:ext uri="{FF2B5EF4-FFF2-40B4-BE49-F238E27FC236}">
                <a16:creationId xmlns:a16="http://schemas.microsoft.com/office/drawing/2014/main" id="{8C10CEF4-8E90-4D22-DF59-E631BF03BB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899097">
            <a:off x="41773637" y="3964533"/>
            <a:ext cx="1279231" cy="1647612"/>
          </a:xfrm>
          <a:prstGeom prst="rect">
            <a:avLst/>
          </a:prstGeom>
        </p:spPr>
      </p:pic>
      <p:grpSp>
        <p:nvGrpSpPr>
          <p:cNvPr id="271" name="Group 270">
            <a:extLst>
              <a:ext uri="{FF2B5EF4-FFF2-40B4-BE49-F238E27FC236}">
                <a16:creationId xmlns:a16="http://schemas.microsoft.com/office/drawing/2014/main" id="{5E14B5C9-4C2B-5943-1FE2-080ED24AEFA2}"/>
              </a:ext>
            </a:extLst>
          </p:cNvPr>
          <p:cNvGrpSpPr/>
          <p:nvPr/>
        </p:nvGrpSpPr>
        <p:grpSpPr>
          <a:xfrm>
            <a:off x="11415652" y="8490662"/>
            <a:ext cx="18247114" cy="6727988"/>
            <a:chOff x="11415652" y="8490662"/>
            <a:chExt cx="18247114" cy="6727988"/>
          </a:xfrm>
        </p:grpSpPr>
        <p:grpSp>
          <p:nvGrpSpPr>
            <p:cNvPr id="160" name="Group 159">
              <a:extLst>
                <a:ext uri="{FF2B5EF4-FFF2-40B4-BE49-F238E27FC236}">
                  <a16:creationId xmlns:a16="http://schemas.microsoft.com/office/drawing/2014/main" id="{59A702BC-B02F-34FC-D294-FDD77100C2C1}"/>
                </a:ext>
              </a:extLst>
            </p:cNvPr>
            <p:cNvGrpSpPr>
              <a:grpSpLocks noChangeAspect="1"/>
            </p:cNvGrpSpPr>
            <p:nvPr/>
          </p:nvGrpSpPr>
          <p:grpSpPr>
            <a:xfrm>
              <a:off x="11415652" y="8490662"/>
              <a:ext cx="18221663" cy="6727988"/>
              <a:chOff x="0" y="1964265"/>
              <a:chExt cx="14091033" cy="6292652"/>
            </a:xfrm>
          </p:grpSpPr>
          <p:sp>
            <p:nvSpPr>
              <p:cNvPr id="161" name="Rectangle 160">
                <a:extLst>
                  <a:ext uri="{FF2B5EF4-FFF2-40B4-BE49-F238E27FC236}">
                    <a16:creationId xmlns:a16="http://schemas.microsoft.com/office/drawing/2014/main" id="{11FBA989-27E6-44BA-0057-AD4588FAD980}"/>
                  </a:ext>
                </a:extLst>
              </p:cNvPr>
              <p:cNvSpPr/>
              <p:nvPr/>
            </p:nvSpPr>
            <p:spPr>
              <a:xfrm>
                <a:off x="0" y="1964265"/>
                <a:ext cx="14091033" cy="580328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grpSp>
            <p:nvGrpSpPr>
              <p:cNvPr id="162" name="Group 161">
                <a:extLst>
                  <a:ext uri="{FF2B5EF4-FFF2-40B4-BE49-F238E27FC236}">
                    <a16:creationId xmlns:a16="http://schemas.microsoft.com/office/drawing/2014/main" id="{13A49BD1-9321-1E86-1671-835257BE1291}"/>
                  </a:ext>
                </a:extLst>
              </p:cNvPr>
              <p:cNvGrpSpPr>
                <a:grpSpLocks noChangeAspect="1"/>
              </p:cNvGrpSpPr>
              <p:nvPr/>
            </p:nvGrpSpPr>
            <p:grpSpPr>
              <a:xfrm>
                <a:off x="0" y="1964266"/>
                <a:ext cx="14091033" cy="6292651"/>
                <a:chOff x="0" y="1"/>
                <a:chExt cx="14768574" cy="6818956"/>
              </a:xfrm>
              <a:solidFill>
                <a:srgbClr val="F2F2F2"/>
              </a:solidFill>
            </p:grpSpPr>
            <p:sp>
              <p:nvSpPr>
                <p:cNvPr id="163" name="Rectangle 162">
                  <a:extLst>
                    <a:ext uri="{FF2B5EF4-FFF2-40B4-BE49-F238E27FC236}">
                      <a16:creationId xmlns:a16="http://schemas.microsoft.com/office/drawing/2014/main" id="{6EDA1468-7910-647F-E6CA-95EE9C497AF5}"/>
                    </a:ext>
                  </a:extLst>
                </p:cNvPr>
                <p:cNvSpPr/>
                <p:nvPr/>
              </p:nvSpPr>
              <p:spPr>
                <a:xfrm>
                  <a:off x="0" y="1"/>
                  <a:ext cx="14768574" cy="68189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grpSp>
              <p:nvGrpSpPr>
                <p:cNvPr id="164" name="Group 163">
                  <a:extLst>
                    <a:ext uri="{FF2B5EF4-FFF2-40B4-BE49-F238E27FC236}">
                      <a16:creationId xmlns:a16="http://schemas.microsoft.com/office/drawing/2014/main" id="{4625BD1B-FA60-3D3C-DFE4-DBACE61EA0F1}"/>
                    </a:ext>
                  </a:extLst>
                </p:cNvPr>
                <p:cNvGrpSpPr/>
                <p:nvPr/>
              </p:nvGrpSpPr>
              <p:grpSpPr>
                <a:xfrm>
                  <a:off x="848727" y="347221"/>
                  <a:ext cx="13421894" cy="6438988"/>
                  <a:chOff x="848727" y="347221"/>
                  <a:chExt cx="13421894" cy="6438988"/>
                </a:xfrm>
                <a:grpFill/>
              </p:grpSpPr>
              <p:sp>
                <p:nvSpPr>
                  <p:cNvPr id="165" name="TextBox 164">
                    <a:extLst>
                      <a:ext uri="{FF2B5EF4-FFF2-40B4-BE49-F238E27FC236}">
                        <a16:creationId xmlns:a16="http://schemas.microsoft.com/office/drawing/2014/main" id="{C16EFD9D-D8D1-2064-96CB-A578904ECD24}"/>
                      </a:ext>
                    </a:extLst>
                  </p:cNvPr>
                  <p:cNvSpPr txBox="1"/>
                  <p:nvPr/>
                </p:nvSpPr>
                <p:spPr>
                  <a:xfrm>
                    <a:off x="1688366" y="347221"/>
                    <a:ext cx="11754456" cy="1216558"/>
                  </a:xfrm>
                  <a:prstGeom prst="rect">
                    <a:avLst/>
                  </a:prstGeom>
                  <a:grpFill/>
                </p:spPr>
                <p:txBody>
                  <a:bodyPr wrap="square" rtlCol="0">
                    <a:spAutoFit/>
                  </a:bodyPr>
                  <a:lstStyle/>
                  <a:p>
                    <a:pPr algn="ctr"/>
                    <a:r>
                      <a:rPr lang="en-GB" sz="3600" dirty="0">
                        <a:latin typeface="Helvetica" panose="020B0604020202020204" pitchFamily="34" charset="0"/>
                        <a:cs typeface="Helvetica" panose="020B0604020202020204" pitchFamily="34" charset="0"/>
                      </a:rPr>
                      <a:t>Patients with last consultation between May 2020 and May 2021</a:t>
                    </a:r>
                  </a:p>
                  <a:p>
                    <a:pPr algn="ctr"/>
                    <a:endParaRPr lang="en-GB" sz="3600" dirty="0">
                      <a:latin typeface="Helvetica" panose="020B0604020202020204" pitchFamily="34" charset="0"/>
                      <a:cs typeface="Helvetica" panose="020B0604020202020204" pitchFamily="34" charset="0"/>
                    </a:endParaRPr>
                  </a:p>
                </p:txBody>
              </p:sp>
              <p:sp>
                <p:nvSpPr>
                  <p:cNvPr id="166" name="Rectangle 165">
                    <a:extLst>
                      <a:ext uri="{FF2B5EF4-FFF2-40B4-BE49-F238E27FC236}">
                        <a16:creationId xmlns:a16="http://schemas.microsoft.com/office/drawing/2014/main" id="{9F7886F2-068C-C357-CF81-31AED5029CE9}"/>
                      </a:ext>
                    </a:extLst>
                  </p:cNvPr>
                  <p:cNvSpPr/>
                  <p:nvPr/>
                </p:nvSpPr>
                <p:spPr>
                  <a:xfrm>
                    <a:off x="1158871" y="4226667"/>
                    <a:ext cx="12801600" cy="191904"/>
                  </a:xfrm>
                  <a:prstGeom prst="rect">
                    <a:avLst/>
                  </a:prstGeom>
                  <a:solidFill>
                    <a:srgbClr val="028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grpSp>
                <p:nvGrpSpPr>
                  <p:cNvPr id="167" name="Group 166">
                    <a:extLst>
                      <a:ext uri="{FF2B5EF4-FFF2-40B4-BE49-F238E27FC236}">
                        <a16:creationId xmlns:a16="http://schemas.microsoft.com/office/drawing/2014/main" id="{DA4ADBB1-16C0-3AB6-9726-9761804633D9}"/>
                      </a:ext>
                    </a:extLst>
                  </p:cNvPr>
                  <p:cNvGrpSpPr/>
                  <p:nvPr/>
                </p:nvGrpSpPr>
                <p:grpSpPr>
                  <a:xfrm>
                    <a:off x="986137" y="1292965"/>
                    <a:ext cx="2878667" cy="2400605"/>
                    <a:chOff x="238398" y="1260062"/>
                    <a:chExt cx="2878667" cy="2400605"/>
                  </a:xfrm>
                  <a:grpFill/>
                </p:grpSpPr>
                <p:sp>
                  <p:nvSpPr>
                    <p:cNvPr id="190" name="Rectangle: Rounded Corners 189">
                      <a:extLst>
                        <a:ext uri="{FF2B5EF4-FFF2-40B4-BE49-F238E27FC236}">
                          <a16:creationId xmlns:a16="http://schemas.microsoft.com/office/drawing/2014/main" id="{02558491-D7D6-A2A2-F688-FCF204B87D93}"/>
                        </a:ext>
                      </a:extLst>
                    </p:cNvPr>
                    <p:cNvSpPr/>
                    <p:nvPr/>
                  </p:nvSpPr>
                  <p:spPr>
                    <a:xfrm>
                      <a:off x="238398" y="1260062"/>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91" name="Graphic 190" descr="Group of people with solid fill">
                      <a:extLst>
                        <a:ext uri="{FF2B5EF4-FFF2-40B4-BE49-F238E27FC236}">
                          <a16:creationId xmlns:a16="http://schemas.microsoft.com/office/drawing/2014/main" id="{FD1179E6-26EE-DC1B-0C50-00672D836E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6745" y="1260062"/>
                      <a:ext cx="2221971" cy="2221971"/>
                    </a:xfrm>
                    <a:prstGeom prst="rect">
                      <a:avLst/>
                    </a:prstGeom>
                  </p:spPr>
                </p:pic>
              </p:grpSp>
              <p:grpSp>
                <p:nvGrpSpPr>
                  <p:cNvPr id="168" name="Group 167">
                    <a:extLst>
                      <a:ext uri="{FF2B5EF4-FFF2-40B4-BE49-F238E27FC236}">
                        <a16:creationId xmlns:a16="http://schemas.microsoft.com/office/drawing/2014/main" id="{693685B6-9067-980C-10D1-4EEF904FD63A}"/>
                      </a:ext>
                    </a:extLst>
                  </p:cNvPr>
                  <p:cNvGrpSpPr/>
                  <p:nvPr/>
                </p:nvGrpSpPr>
                <p:grpSpPr>
                  <a:xfrm>
                    <a:off x="6114420" y="1292965"/>
                    <a:ext cx="2878667" cy="2400605"/>
                    <a:chOff x="6120339" y="1349381"/>
                    <a:chExt cx="2878667" cy="2400605"/>
                  </a:xfrm>
                  <a:grpFill/>
                </p:grpSpPr>
                <p:sp>
                  <p:nvSpPr>
                    <p:cNvPr id="188" name="Rectangle: Rounded Corners 187">
                      <a:extLst>
                        <a:ext uri="{FF2B5EF4-FFF2-40B4-BE49-F238E27FC236}">
                          <a16:creationId xmlns:a16="http://schemas.microsoft.com/office/drawing/2014/main" id="{C98A61DF-2300-A164-7E7A-092D97560875}"/>
                        </a:ext>
                      </a:extLst>
                    </p:cNvPr>
                    <p:cNvSpPr/>
                    <p:nvPr/>
                  </p:nvSpPr>
                  <p:spPr>
                    <a:xfrm>
                      <a:off x="6120339" y="1349381"/>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89" name="Graphic 188" descr="Group with solid fill">
                      <a:extLst>
                        <a:ext uri="{FF2B5EF4-FFF2-40B4-BE49-F238E27FC236}">
                          <a16:creationId xmlns:a16="http://schemas.microsoft.com/office/drawing/2014/main" id="{D710D36C-E73F-ED63-7E05-4AB06A78AF7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56974" y="1835408"/>
                      <a:ext cx="1205395" cy="1215461"/>
                    </a:xfrm>
                    <a:prstGeom prst="rect">
                      <a:avLst/>
                    </a:prstGeom>
                  </p:spPr>
                </p:pic>
              </p:grpSp>
              <p:grpSp>
                <p:nvGrpSpPr>
                  <p:cNvPr id="169" name="Group 168">
                    <a:extLst>
                      <a:ext uri="{FF2B5EF4-FFF2-40B4-BE49-F238E27FC236}">
                        <a16:creationId xmlns:a16="http://schemas.microsoft.com/office/drawing/2014/main" id="{1FD8E566-6040-9E01-74D5-568FE8F58AF2}"/>
                      </a:ext>
                    </a:extLst>
                  </p:cNvPr>
                  <p:cNvGrpSpPr/>
                  <p:nvPr/>
                </p:nvGrpSpPr>
                <p:grpSpPr>
                  <a:xfrm>
                    <a:off x="11204245" y="1292965"/>
                    <a:ext cx="2878667" cy="2400605"/>
                    <a:chOff x="11744978" y="1349381"/>
                    <a:chExt cx="2878667" cy="2400605"/>
                  </a:xfrm>
                  <a:grpFill/>
                </p:grpSpPr>
                <p:sp>
                  <p:nvSpPr>
                    <p:cNvPr id="186" name="Rectangle: Rounded Corners 185">
                      <a:extLst>
                        <a:ext uri="{FF2B5EF4-FFF2-40B4-BE49-F238E27FC236}">
                          <a16:creationId xmlns:a16="http://schemas.microsoft.com/office/drawing/2014/main" id="{2165C74B-D46E-94E6-40AE-5E8CBE20AA57}"/>
                        </a:ext>
                      </a:extLst>
                    </p:cNvPr>
                    <p:cNvSpPr/>
                    <p:nvPr/>
                  </p:nvSpPr>
                  <p:spPr>
                    <a:xfrm>
                      <a:off x="11744978" y="1349381"/>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87" name="Graphic 186" descr="Group of men with solid fill">
                      <a:extLst>
                        <a:ext uri="{FF2B5EF4-FFF2-40B4-BE49-F238E27FC236}">
                          <a16:creationId xmlns:a16="http://schemas.microsoft.com/office/drawing/2014/main" id="{B273A29C-048A-2D29-CBE8-D2D7C6243B1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727111" y="1985939"/>
                      <a:ext cx="914400" cy="914400"/>
                    </a:xfrm>
                    <a:prstGeom prst="rect">
                      <a:avLst/>
                    </a:prstGeom>
                  </p:spPr>
                </p:pic>
              </p:grpSp>
              <p:grpSp>
                <p:nvGrpSpPr>
                  <p:cNvPr id="170" name="Group 169">
                    <a:extLst>
                      <a:ext uri="{FF2B5EF4-FFF2-40B4-BE49-F238E27FC236}">
                        <a16:creationId xmlns:a16="http://schemas.microsoft.com/office/drawing/2014/main" id="{2B13D3CA-E84A-7AD6-F25E-C274DC473F2A}"/>
                      </a:ext>
                    </a:extLst>
                  </p:cNvPr>
                  <p:cNvGrpSpPr/>
                  <p:nvPr/>
                </p:nvGrpSpPr>
                <p:grpSpPr>
                  <a:xfrm>
                    <a:off x="848727" y="4682772"/>
                    <a:ext cx="827799" cy="1976501"/>
                    <a:chOff x="1295524" y="4712948"/>
                    <a:chExt cx="827799" cy="1976501"/>
                  </a:xfrm>
                  <a:grpFill/>
                </p:grpSpPr>
                <p:sp>
                  <p:nvSpPr>
                    <p:cNvPr id="184" name="TextBox 183">
                      <a:extLst>
                        <a:ext uri="{FF2B5EF4-FFF2-40B4-BE49-F238E27FC236}">
                          <a16:creationId xmlns:a16="http://schemas.microsoft.com/office/drawing/2014/main" id="{51F6CB47-F1BD-9E56-71A5-E45398CD5B4D}"/>
                        </a:ext>
                      </a:extLst>
                    </p:cNvPr>
                    <p:cNvSpPr txBox="1"/>
                    <p:nvPr/>
                  </p:nvSpPr>
                  <p:spPr>
                    <a:xfrm>
                      <a:off x="1295524" y="5722441"/>
                      <a:ext cx="827799" cy="967008"/>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C1</a:t>
                      </a:r>
                    </a:p>
                    <a:p>
                      <a:pPr algn="ctr"/>
                      <a:endParaRPr lang="en-GB" sz="2800" dirty="0">
                        <a:latin typeface="Helvetica" panose="020B0604020202020204" pitchFamily="34" charset="0"/>
                        <a:cs typeface="Helvetica" panose="020B0604020202020204" pitchFamily="34" charset="0"/>
                      </a:endParaRPr>
                    </a:p>
                  </p:txBody>
                </p:sp>
                <p:cxnSp>
                  <p:nvCxnSpPr>
                    <p:cNvPr id="185" name="Straight Arrow Connector 184">
                      <a:extLst>
                        <a:ext uri="{FF2B5EF4-FFF2-40B4-BE49-F238E27FC236}">
                          <a16:creationId xmlns:a16="http://schemas.microsoft.com/office/drawing/2014/main" id="{E4C681EF-92D9-F6E6-6270-FAB170841656}"/>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1" name="Group 170">
                    <a:extLst>
                      <a:ext uri="{FF2B5EF4-FFF2-40B4-BE49-F238E27FC236}">
                        <a16:creationId xmlns:a16="http://schemas.microsoft.com/office/drawing/2014/main" id="{D3713967-6991-298D-903A-7D2CC39EB711}"/>
                      </a:ext>
                    </a:extLst>
                  </p:cNvPr>
                  <p:cNvGrpSpPr/>
                  <p:nvPr/>
                </p:nvGrpSpPr>
                <p:grpSpPr>
                  <a:xfrm>
                    <a:off x="3184606" y="4656571"/>
                    <a:ext cx="827799" cy="1976500"/>
                    <a:chOff x="1295524" y="4712948"/>
                    <a:chExt cx="827799" cy="1976500"/>
                  </a:xfrm>
                  <a:grpFill/>
                </p:grpSpPr>
                <p:sp>
                  <p:nvSpPr>
                    <p:cNvPr id="182" name="TextBox 181">
                      <a:extLst>
                        <a:ext uri="{FF2B5EF4-FFF2-40B4-BE49-F238E27FC236}">
                          <a16:creationId xmlns:a16="http://schemas.microsoft.com/office/drawing/2014/main" id="{2C656992-8711-50DB-107B-AF6F08E7312E}"/>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C2</a:t>
                      </a:r>
                    </a:p>
                    <a:p>
                      <a:pPr algn="ctr"/>
                      <a:endParaRPr lang="en-GB" sz="2800" dirty="0">
                        <a:latin typeface="Helvetica" panose="020B0604020202020204" pitchFamily="34" charset="0"/>
                        <a:cs typeface="Helvetica" panose="020B0604020202020204" pitchFamily="34" charset="0"/>
                      </a:endParaRPr>
                    </a:p>
                  </p:txBody>
                </p:sp>
                <p:cxnSp>
                  <p:nvCxnSpPr>
                    <p:cNvPr id="183" name="Straight Arrow Connector 182">
                      <a:extLst>
                        <a:ext uri="{FF2B5EF4-FFF2-40B4-BE49-F238E27FC236}">
                          <a16:creationId xmlns:a16="http://schemas.microsoft.com/office/drawing/2014/main" id="{B4E631EB-30AE-3200-6178-E60527C74103}"/>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2" name="Group 171">
                    <a:extLst>
                      <a:ext uri="{FF2B5EF4-FFF2-40B4-BE49-F238E27FC236}">
                        <a16:creationId xmlns:a16="http://schemas.microsoft.com/office/drawing/2014/main" id="{523ABD8C-5DC9-D97E-685E-959EFD6171AC}"/>
                      </a:ext>
                    </a:extLst>
                  </p:cNvPr>
                  <p:cNvGrpSpPr/>
                  <p:nvPr/>
                </p:nvGrpSpPr>
                <p:grpSpPr>
                  <a:xfrm>
                    <a:off x="5520485" y="4656571"/>
                    <a:ext cx="827799" cy="1976500"/>
                    <a:chOff x="1295524" y="4712948"/>
                    <a:chExt cx="827799" cy="1976500"/>
                  </a:xfrm>
                  <a:grpFill/>
                </p:grpSpPr>
                <p:sp>
                  <p:nvSpPr>
                    <p:cNvPr id="180" name="TextBox 179">
                      <a:extLst>
                        <a:ext uri="{FF2B5EF4-FFF2-40B4-BE49-F238E27FC236}">
                          <a16:creationId xmlns:a16="http://schemas.microsoft.com/office/drawing/2014/main" id="{29E22E72-C27A-8F5E-346D-E2B143DAAB8B}"/>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C3</a:t>
                      </a:r>
                    </a:p>
                    <a:p>
                      <a:pPr algn="ctr"/>
                      <a:endParaRPr lang="en-GB" sz="2800" dirty="0">
                        <a:latin typeface="Helvetica" panose="020B0604020202020204" pitchFamily="34" charset="0"/>
                        <a:cs typeface="Helvetica" panose="020B0604020202020204" pitchFamily="34" charset="0"/>
                      </a:endParaRPr>
                    </a:p>
                  </p:txBody>
                </p:sp>
                <p:cxnSp>
                  <p:nvCxnSpPr>
                    <p:cNvPr id="181" name="Straight Arrow Connector 180">
                      <a:extLst>
                        <a:ext uri="{FF2B5EF4-FFF2-40B4-BE49-F238E27FC236}">
                          <a16:creationId xmlns:a16="http://schemas.microsoft.com/office/drawing/2014/main" id="{39DDCD56-2281-589E-EEC4-BA6C5FBA9D57}"/>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3" name="Group 172">
                    <a:extLst>
                      <a:ext uri="{FF2B5EF4-FFF2-40B4-BE49-F238E27FC236}">
                        <a16:creationId xmlns:a16="http://schemas.microsoft.com/office/drawing/2014/main" id="{1E5FADFC-69EC-C0EC-C68F-4F9114ABE352}"/>
                      </a:ext>
                    </a:extLst>
                  </p:cNvPr>
                  <p:cNvGrpSpPr/>
                  <p:nvPr/>
                </p:nvGrpSpPr>
                <p:grpSpPr>
                  <a:xfrm>
                    <a:off x="9791632" y="4682772"/>
                    <a:ext cx="827799" cy="1976500"/>
                    <a:chOff x="1295524" y="4712948"/>
                    <a:chExt cx="827799" cy="1976500"/>
                  </a:xfrm>
                  <a:grpFill/>
                </p:grpSpPr>
                <p:sp>
                  <p:nvSpPr>
                    <p:cNvPr id="178" name="TextBox 177">
                      <a:extLst>
                        <a:ext uri="{FF2B5EF4-FFF2-40B4-BE49-F238E27FC236}">
                          <a16:creationId xmlns:a16="http://schemas.microsoft.com/office/drawing/2014/main" id="{1C1B465A-D81A-ECA9-6928-3775AD1B2B1E}"/>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C4</a:t>
                      </a:r>
                    </a:p>
                    <a:p>
                      <a:pPr algn="ctr"/>
                      <a:endParaRPr lang="en-GB" sz="2800" dirty="0">
                        <a:latin typeface="Helvetica" panose="020B0604020202020204" pitchFamily="34" charset="0"/>
                        <a:cs typeface="Helvetica" panose="020B0604020202020204" pitchFamily="34" charset="0"/>
                      </a:endParaRPr>
                    </a:p>
                  </p:txBody>
                </p:sp>
                <p:cxnSp>
                  <p:nvCxnSpPr>
                    <p:cNvPr id="179" name="Straight Arrow Connector 178">
                      <a:extLst>
                        <a:ext uri="{FF2B5EF4-FFF2-40B4-BE49-F238E27FC236}">
                          <a16:creationId xmlns:a16="http://schemas.microsoft.com/office/drawing/2014/main" id="{F6BA35A5-45B0-544D-15C6-4C21B14033D7}"/>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4" name="Group 173">
                    <a:extLst>
                      <a:ext uri="{FF2B5EF4-FFF2-40B4-BE49-F238E27FC236}">
                        <a16:creationId xmlns:a16="http://schemas.microsoft.com/office/drawing/2014/main" id="{59B55011-60D3-FAB7-7542-522A430749A5}"/>
                      </a:ext>
                    </a:extLst>
                  </p:cNvPr>
                  <p:cNvGrpSpPr/>
                  <p:nvPr/>
                </p:nvGrpSpPr>
                <p:grpSpPr>
                  <a:xfrm>
                    <a:off x="13442822" y="4682772"/>
                    <a:ext cx="827799" cy="1976500"/>
                    <a:chOff x="1295524" y="4712948"/>
                    <a:chExt cx="827799" cy="1976500"/>
                  </a:xfrm>
                  <a:grpFill/>
                </p:grpSpPr>
                <p:sp>
                  <p:nvSpPr>
                    <p:cNvPr id="176" name="TextBox 175">
                      <a:extLst>
                        <a:ext uri="{FF2B5EF4-FFF2-40B4-BE49-F238E27FC236}">
                          <a16:creationId xmlns:a16="http://schemas.microsoft.com/office/drawing/2014/main" id="{B0862556-B778-226A-4187-FAF6B46CBF55}"/>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C5</a:t>
                      </a:r>
                    </a:p>
                    <a:p>
                      <a:pPr algn="ctr"/>
                      <a:endParaRPr lang="en-GB" sz="2800" dirty="0">
                        <a:latin typeface="Helvetica" panose="020B0604020202020204" pitchFamily="34" charset="0"/>
                        <a:cs typeface="Helvetica" panose="020B0604020202020204" pitchFamily="34" charset="0"/>
                      </a:endParaRPr>
                    </a:p>
                  </p:txBody>
                </p:sp>
                <p:cxnSp>
                  <p:nvCxnSpPr>
                    <p:cNvPr id="177" name="Straight Arrow Connector 176">
                      <a:extLst>
                        <a:ext uri="{FF2B5EF4-FFF2-40B4-BE49-F238E27FC236}">
                          <a16:creationId xmlns:a16="http://schemas.microsoft.com/office/drawing/2014/main" id="{9D3958A5-6EBF-819E-81A5-1BEAF55C9890}"/>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sp>
                <p:nvSpPr>
                  <p:cNvPr id="175" name="TextBox 174">
                    <a:extLst>
                      <a:ext uri="{FF2B5EF4-FFF2-40B4-BE49-F238E27FC236}">
                        <a16:creationId xmlns:a16="http://schemas.microsoft.com/office/drawing/2014/main" id="{D065EF59-2F0D-E609-021E-8FA2100BB69F}"/>
                      </a:ext>
                    </a:extLst>
                  </p:cNvPr>
                  <p:cNvSpPr txBox="1"/>
                  <p:nvPr/>
                </p:nvSpPr>
                <p:spPr>
                  <a:xfrm>
                    <a:off x="958653" y="6193527"/>
                    <a:ext cx="5181568" cy="592682"/>
                  </a:xfrm>
                  <a:prstGeom prst="rect">
                    <a:avLst/>
                  </a:prstGeom>
                  <a:grpFill/>
                </p:spPr>
                <p:txBody>
                  <a:bodyPr wrap="square" rtlCol="0">
                    <a:spAutoFit/>
                  </a:bodyPr>
                  <a:lstStyle/>
                  <a:p>
                    <a:r>
                      <a:rPr lang="en-GB" sz="3200" dirty="0">
                        <a:latin typeface="Helvetica" panose="020B0604020202020204" pitchFamily="34" charset="0"/>
                        <a:cs typeface="Helvetica" panose="020B0604020202020204" pitchFamily="34" charset="0"/>
                      </a:rPr>
                      <a:t>Audit Time Points</a:t>
                    </a:r>
                  </a:p>
                </p:txBody>
              </p:sp>
            </p:grpSp>
          </p:grpSp>
        </p:grpSp>
        <p:sp>
          <p:nvSpPr>
            <p:cNvPr id="266" name="TextBox 265">
              <a:extLst>
                <a:ext uri="{FF2B5EF4-FFF2-40B4-BE49-F238E27FC236}">
                  <a16:creationId xmlns:a16="http://schemas.microsoft.com/office/drawing/2014/main" id="{F62BCCDF-8B27-E972-921A-CA84817F9110}"/>
                </a:ext>
              </a:extLst>
            </p:cNvPr>
            <p:cNvSpPr txBox="1"/>
            <p:nvPr/>
          </p:nvSpPr>
          <p:spPr>
            <a:xfrm>
              <a:off x="12429978"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2021</a:t>
              </a:r>
            </a:p>
          </p:txBody>
        </p:sp>
        <p:sp>
          <p:nvSpPr>
            <p:cNvPr id="267" name="TextBox 266">
              <a:extLst>
                <a:ext uri="{FF2B5EF4-FFF2-40B4-BE49-F238E27FC236}">
                  <a16:creationId xmlns:a16="http://schemas.microsoft.com/office/drawing/2014/main" id="{96CD3BF0-7788-E0F7-A539-92658A68B264}"/>
                </a:ext>
              </a:extLst>
            </p:cNvPr>
            <p:cNvSpPr txBox="1"/>
            <p:nvPr/>
          </p:nvSpPr>
          <p:spPr>
            <a:xfrm>
              <a:off x="15379826"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Oct 2021</a:t>
              </a:r>
            </a:p>
          </p:txBody>
        </p:sp>
        <p:sp>
          <p:nvSpPr>
            <p:cNvPr id="268" name="TextBox 267">
              <a:extLst>
                <a:ext uri="{FF2B5EF4-FFF2-40B4-BE49-F238E27FC236}">
                  <a16:creationId xmlns:a16="http://schemas.microsoft.com/office/drawing/2014/main" id="{7374810C-D462-DE10-CA9A-BA114CC610C4}"/>
                </a:ext>
              </a:extLst>
            </p:cNvPr>
            <p:cNvSpPr txBox="1"/>
            <p:nvPr/>
          </p:nvSpPr>
          <p:spPr>
            <a:xfrm>
              <a:off x="18200145"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Nov 2021</a:t>
              </a:r>
            </a:p>
          </p:txBody>
        </p:sp>
        <p:sp>
          <p:nvSpPr>
            <p:cNvPr id="269" name="TextBox 268">
              <a:extLst>
                <a:ext uri="{FF2B5EF4-FFF2-40B4-BE49-F238E27FC236}">
                  <a16:creationId xmlns:a16="http://schemas.microsoft.com/office/drawing/2014/main" id="{A9EB2FF9-B534-8B15-23DD-E9153A41387B}"/>
                </a:ext>
              </a:extLst>
            </p:cNvPr>
            <p:cNvSpPr txBox="1"/>
            <p:nvPr/>
          </p:nvSpPr>
          <p:spPr>
            <a:xfrm>
              <a:off x="23449599"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Mar 2022</a:t>
              </a:r>
            </a:p>
          </p:txBody>
        </p:sp>
        <p:sp>
          <p:nvSpPr>
            <p:cNvPr id="270" name="TextBox 269">
              <a:extLst>
                <a:ext uri="{FF2B5EF4-FFF2-40B4-BE49-F238E27FC236}">
                  <a16:creationId xmlns:a16="http://schemas.microsoft.com/office/drawing/2014/main" id="{4D00766F-E343-6F03-790F-62835BED4FDD}"/>
                </a:ext>
              </a:extLst>
            </p:cNvPr>
            <p:cNvSpPr txBox="1"/>
            <p:nvPr/>
          </p:nvSpPr>
          <p:spPr>
            <a:xfrm>
              <a:off x="27910166"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2022</a:t>
              </a:r>
            </a:p>
          </p:txBody>
        </p:sp>
      </p:grpSp>
      <p:pic>
        <p:nvPicPr>
          <p:cNvPr id="275" name="Picture 274">
            <a:extLst>
              <a:ext uri="{FF2B5EF4-FFF2-40B4-BE49-F238E27FC236}">
                <a16:creationId xmlns:a16="http://schemas.microsoft.com/office/drawing/2014/main" id="{63CCF274-402B-A7F3-750A-3B72BA56F2AB}"/>
              </a:ext>
            </a:extLst>
          </p:cNvPr>
          <p:cNvPicPr>
            <a:picLocks noChangeAspect="1"/>
          </p:cNvPicPr>
          <p:nvPr/>
        </p:nvPicPr>
        <p:blipFill>
          <a:blip r:embed="rId18"/>
          <a:stretch>
            <a:fillRect/>
          </a:stretch>
        </p:blipFill>
        <p:spPr>
          <a:xfrm>
            <a:off x="11484189" y="16183884"/>
            <a:ext cx="18201254" cy="9985202"/>
          </a:xfrm>
          <a:prstGeom prst="rect">
            <a:avLst/>
          </a:prstGeom>
          <a:solidFill>
            <a:srgbClr val="F2F2F2"/>
          </a:solidFill>
        </p:spPr>
      </p:pic>
    </p:spTree>
    <p:extLst>
      <p:ext uri="{BB962C8B-B14F-4D97-AF65-F5344CB8AC3E}">
        <p14:creationId xmlns:p14="http://schemas.microsoft.com/office/powerpoint/2010/main" val="3479191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rgbClr val="000000"/>
      </a:dk1>
      <a:lt1>
        <a:srgbClr val="FFFFFF"/>
      </a:lt1>
      <a:dk2>
        <a:srgbClr val="3F3F3F"/>
      </a:dk2>
      <a:lt2>
        <a:srgbClr val="FFFFFF"/>
      </a:lt2>
      <a:accent1>
        <a:srgbClr val="BD1A8D"/>
      </a:accent1>
      <a:accent2>
        <a:srgbClr val="28A4A8"/>
      </a:accent2>
      <a:accent3>
        <a:srgbClr val="FFDCF7"/>
      </a:accent3>
      <a:accent4>
        <a:srgbClr val="D5F8F9"/>
      </a:accent4>
      <a:accent5>
        <a:srgbClr val="51154B"/>
      </a:accent5>
      <a:accent6>
        <a:srgbClr val="1E3535"/>
      </a:accent6>
      <a:hlink>
        <a:srgbClr val="28A4A8"/>
      </a:hlink>
      <a:folHlink>
        <a:srgbClr val="BD1A8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ption 1 - 01">
      <a:srgbClr val="0A4749"/>
    </a:custClr>
    <a:custClr name="Option 1 - 02">
      <a:srgbClr val="0D5E61"/>
    </a:custClr>
    <a:custClr name="Option 1 - 03">
      <a:srgbClr val="65C392"/>
    </a:custClr>
    <a:custClr name="Option 1 - 04">
      <a:srgbClr val="83CCAE"/>
    </a:custClr>
    <a:custClr name="Option 1 - 05">
      <a:srgbClr val="84CCBD"/>
    </a:custClr>
    <a:custClr name="Option 1 - 06">
      <a:srgbClr val="ABCDBC"/>
    </a:custClr>
    <a:custClr name="Option 1 - 07">
      <a:srgbClr val="E86E78"/>
    </a:custClr>
    <a:custClr name="Option 1 - 08">
      <a:srgbClr val="F9D340"/>
    </a:custClr>
    <a:custClr name="Option 1 - 09">
      <a:srgbClr val="FFFFFF"/>
    </a:custClr>
    <a:custClr name="Option 1 - 10">
      <a:srgbClr val="FFFFFF"/>
    </a:custClr>
    <a:custClr name="Option 2 - 01">
      <a:srgbClr val="E2D8F0"/>
    </a:custClr>
    <a:custClr name="Option 2 - 02">
      <a:srgbClr val="000000"/>
    </a:custClr>
    <a:custClr name="Option 2 - 03">
      <a:srgbClr val="7F7F7F"/>
    </a:custClr>
    <a:custClr name="Option 2 - 04">
      <a:srgbClr val="FFFFFF"/>
    </a:custClr>
    <a:custClr name="Option 2 - 05">
      <a:srgbClr val="82D8D0"/>
    </a:custClr>
    <a:custClr name="Option 2 - 06">
      <a:srgbClr val="CDBDE5"/>
    </a:custClr>
    <a:custClr name="Option 2 - 07">
      <a:srgbClr val="FFFFFF"/>
    </a:custClr>
    <a:custClr name="Option 2 - 08">
      <a:srgbClr val="FFFFFF"/>
    </a:custClr>
    <a:custClr name="Option 2 - 09">
      <a:srgbClr val="FFFFFF"/>
    </a:custClr>
    <a:custClr name="Option 2 - 10">
      <a:srgbClr val="FFFFFF"/>
    </a:custClr>
    <a:custClr name="Option 3 - 01">
      <a:srgbClr val="19243F"/>
    </a:custClr>
    <a:custClr name="Option 3 - 02">
      <a:srgbClr val="202E50"/>
    </a:custClr>
    <a:custClr name="Option 3 - 03">
      <a:srgbClr val="F6AA16"/>
    </a:custClr>
    <a:custClr name="Option 3 - 04">
      <a:srgbClr val="FFFFFF"/>
    </a:custClr>
    <a:custClr name="Option 3 - 05">
      <a:srgbClr val="A6A6A6"/>
    </a:custClr>
    <a:custClr name="Option 3 - 06">
      <a:srgbClr val="BFBFBF"/>
    </a:custClr>
    <a:custClr name="7">
      <a:srgbClr val="FFFFFF"/>
    </a:custClr>
    <a:custClr name="Option 3 - 08">
      <a:srgbClr val="FFFFFF"/>
    </a:custClr>
    <a:custClr name="Option 3 - 09">
      <a:srgbClr val="FFFFFF"/>
    </a:custClr>
    <a:custClr name="Option 3 - 10">
      <a:srgbClr val="FFFFFF"/>
    </a:custClr>
    <a:custClr name="Option 4 - 01">
      <a:srgbClr val="0283AD"/>
    </a:custClr>
    <a:custClr name="Option 4 - 02">
      <a:srgbClr val="FFFFFF"/>
    </a:custClr>
    <a:custClr name="Option 4 - 03">
      <a:srgbClr val="545454"/>
    </a:custClr>
    <a:custClr name="Option 4 - 04">
      <a:srgbClr val="015C7A"/>
    </a:custClr>
    <a:custClr name="Option 4 - 05">
      <a:srgbClr val="3A9BBB"/>
    </a:custClr>
    <a:custClr name="Option 4 - 06">
      <a:srgbClr val="BFBFBF"/>
    </a:custClr>
    <a:custClr name="Option 4 - 07">
      <a:srgbClr val="FFFFFF"/>
    </a:custClr>
    <a:custClr name="Option 4 - 08">
      <a:srgbClr val="FFFFFF"/>
    </a:custClr>
    <a:custClr name="Option 4 - 09">
      <a:srgbClr val="FFFFFF"/>
    </a:custClr>
    <a:custClr name="Option 4 - 10">
      <a:srgbClr val="FFFFFF"/>
    </a:custClr>
  </a:custClrLst>
  <a:extLst>
    <a:ext uri="{05A4C25C-085E-4340-85A3-A5531E510DB2}">
      <thm15:themeFamily xmlns:thm15="http://schemas.microsoft.com/office/thememl/2012/main" name="Office Theme" id="{86B2A56A-92D0-4DE4-9D70-2CE69A4FB00A}" vid="{E7C5DD21-E978-42B7-8D58-203F4F3850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30BA10C8AB784DAB17B53F66311B85" ma:contentTypeVersion="17" ma:contentTypeDescription="Create a new document." ma:contentTypeScope="" ma:versionID="9a4afbef0cebab19f64575dfa6d2fb1b">
  <xsd:schema xmlns:xsd="http://www.w3.org/2001/XMLSchema" xmlns:xs="http://www.w3.org/2001/XMLSchema" xmlns:p="http://schemas.microsoft.com/office/2006/metadata/properties" xmlns:ns2="68e1ab35-ff8e-44ca-82a7-f81c04950d13" xmlns:ns3="a5bf85ab-5b89-45d5-812d-d881043611a5" targetNamespace="http://schemas.microsoft.com/office/2006/metadata/properties" ma:root="true" ma:fieldsID="a56bcb5265aca5f60241e3e41bf120b0" ns2:_="" ns3:_="">
    <xsd:import namespace="68e1ab35-ff8e-44ca-82a7-f81c04950d13"/>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1ab35-ff8e-44ca-82a7-f81c04950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367377-cea2-4f59-9866-8491a8f07a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18993d-1d16-43cf-b63c-2f328976747f}" ma:internalName="TaxCatchAll" ma:showField="CatchAllData" ma:web="a5bf85ab-5b89-45d5-812d-d881043611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8e1ab35-ff8e-44ca-82a7-f81c04950d13">
      <Terms xmlns="http://schemas.microsoft.com/office/infopath/2007/PartnerControls"/>
    </lcf76f155ced4ddcb4097134ff3c332f>
    <TaxCatchAll xmlns="a5bf85ab-5b89-45d5-812d-d881043611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83E292-0924-497B-BA71-25F8C46F91F0}">
  <ds:schemaRefs>
    <ds:schemaRef ds:uri="68e1ab35-ff8e-44ca-82a7-f81c04950d13"/>
    <ds:schemaRef ds:uri="a5bf85ab-5b89-45d5-812d-d881043611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A651B57-294E-4982-8159-259179AFD70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a5bf85ab-5b89-45d5-812d-d881043611a5"/>
    <ds:schemaRef ds:uri="68e1ab35-ff8e-44ca-82a7-f81c04950d13"/>
    <ds:schemaRef ds:uri="http://www.w3.org/XML/1998/namespace"/>
    <ds:schemaRef ds:uri="http://purl.org/dc/dcmitype/"/>
  </ds:schemaRefs>
</ds:datastoreItem>
</file>

<file path=customXml/itemProps3.xml><?xml version="1.0" encoding="utf-8"?>
<ds:datastoreItem xmlns:ds="http://schemas.openxmlformats.org/officeDocument/2006/customXml" ds:itemID="{0D187932-1872-496F-9950-FE700874A4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323</TotalTime>
  <Words>714</Words>
  <Application>Microsoft Macintosh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Franklin Gothic Medium</vt:lpstr>
      <vt:lpstr>Helvetica</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 Hunter</dc:creator>
  <cp:lastModifiedBy>Kurzeja, Dominik (RTH) OUH</cp:lastModifiedBy>
  <cp:revision>21</cp:revision>
  <dcterms:created xsi:type="dcterms:W3CDTF">2022-02-14T15:00:09Z</dcterms:created>
  <dcterms:modified xsi:type="dcterms:W3CDTF">2022-12-14T16:21:52Z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0x0101009B30BA10C8AB784DAB17B53F66311B85</vt:lpwstr>
  </property>
  <property fmtid="{D5CDD505-2E9C-101B-9397-08002B2CF9AE}" pid="3" name="MediaServiceImageTags">
    <vt:lpwstr/>
  </property>
</Properties>
</file>