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58" r:id="rId3"/>
    <p:sldId id="273" r:id="rId4"/>
    <p:sldId id="268" r:id="rId5"/>
    <p:sldId id="270" r:id="rId6"/>
    <p:sldId id="271" r:id="rId7"/>
    <p:sldId id="272" r:id="rId8"/>
    <p:sldId id="26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 type="screen16x9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8" d="100"/>
          <a:sy n="118" d="100"/>
        </p:scale>
        <p:origin x="202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D5F02-1414-0B4E-9603-DDCC7BA89A0B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6E717-FE0D-0843-A8A3-9512DEC32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2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86E717-FE0D-0843-A8A3-9512DEC32D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7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/>
        </p:nvSpPr>
        <p:spPr>
          <a:xfrm>
            <a:off x="1146572" y="1104933"/>
            <a:ext cx="6858000" cy="2255585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026" y="1248156"/>
            <a:ext cx="6439662" cy="1632204"/>
          </a:xfrm>
        </p:spPr>
        <p:txBody>
          <a:bodyPr rtlCol="0" anchor="ctr">
            <a:normAutofit/>
          </a:bodyPr>
          <a:lstStyle>
            <a:lvl1pPr algn="ctr">
              <a:defRPr sz="495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376" y="3106674"/>
            <a:ext cx="5417820" cy="51435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71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/>
        </p:nvSpPr>
        <p:spPr>
          <a:xfrm>
            <a:off x="307182" y="475215"/>
            <a:ext cx="3695560" cy="4121944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733806"/>
            <a:ext cx="3044952" cy="829818"/>
          </a:xfrm>
        </p:spPr>
        <p:txBody>
          <a:bodyPr rtlCol="0" anchor="ctr">
            <a:normAutofit/>
          </a:bodyPr>
          <a:lstStyle>
            <a:lvl1pPr>
              <a:defRPr sz="21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769364"/>
            <a:ext cx="3044952" cy="2571750"/>
          </a:xfrm>
        </p:spPr>
        <p:txBody>
          <a:bodyPr rtlCol="0"/>
          <a:lstStyle>
            <a:lvl1pPr marL="0" indent="0">
              <a:buNone/>
              <a:defRPr sz="135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20840" y="425196"/>
            <a:ext cx="2153412" cy="175564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82262" y="425196"/>
            <a:ext cx="2153412" cy="175564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/>
        </p:nvSpPr>
        <p:spPr>
          <a:xfrm>
            <a:off x="259175" y="87782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/>
        </p:nvSpPr>
        <p:spPr>
          <a:xfrm>
            <a:off x="658094" y="1591056"/>
            <a:ext cx="2968988" cy="68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2262" y="2331720"/>
            <a:ext cx="4491990" cy="22905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/>
        </p:nvSpPr>
        <p:spPr>
          <a:xfrm>
            <a:off x="5493258" y="473202"/>
            <a:ext cx="3387852" cy="4121944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0" y="733806"/>
            <a:ext cx="2791206" cy="829818"/>
          </a:xfrm>
        </p:spPr>
        <p:txBody>
          <a:bodyPr rtlCol="0" anchor="ctr">
            <a:normAutofit/>
          </a:bodyPr>
          <a:lstStyle>
            <a:lvl1pPr>
              <a:defRPr sz="21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6" y="473202"/>
            <a:ext cx="2434590" cy="201625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8610" y="473202"/>
            <a:ext cx="2434590" cy="201625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/>
        </p:nvSpPr>
        <p:spPr>
          <a:xfrm>
            <a:off x="5445252" y="884682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610" y="2578608"/>
            <a:ext cx="2434590" cy="201625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/>
        </p:nvSpPr>
        <p:spPr>
          <a:xfrm>
            <a:off x="5844163" y="1639062"/>
            <a:ext cx="2762390" cy="68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825496" y="2578608"/>
            <a:ext cx="2434590" cy="201625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9300" y="2324863"/>
            <a:ext cx="2790825" cy="335756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29300" y="3161539"/>
            <a:ext cx="2790825" cy="335756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29300" y="3991357"/>
            <a:ext cx="2790825" cy="335756"/>
          </a:xfrm>
        </p:spPr>
        <p:txBody>
          <a:bodyPr rtlCol="0"/>
          <a:lstStyle>
            <a:lvl1pPr marL="0" indent="0">
              <a:buNone/>
              <a:defRPr sz="120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829300" y="1899666"/>
            <a:ext cx="342900" cy="342900"/>
          </a:xfrm>
        </p:spPr>
        <p:txBody>
          <a:bodyPr rtlCol="0" anchor="ctr"/>
          <a:lstStyle>
            <a:lvl1pPr algn="ctr">
              <a:buNone/>
              <a:defRPr sz="675"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829300" y="2722626"/>
            <a:ext cx="342900" cy="342900"/>
          </a:xfrm>
        </p:spPr>
        <p:txBody>
          <a:bodyPr rtlCol="0" anchor="ctr"/>
          <a:lstStyle>
            <a:lvl1pPr algn="ctr">
              <a:buNone/>
              <a:defRPr sz="675"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829300" y="3566160"/>
            <a:ext cx="342900" cy="342900"/>
          </a:xfrm>
        </p:spPr>
        <p:txBody>
          <a:bodyPr rtlCol="0" anchor="ctr"/>
          <a:lstStyle>
            <a:lvl1pPr algn="ctr">
              <a:buNone/>
              <a:defRPr sz="675"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07423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499390" y="1150144"/>
            <a:ext cx="8187797" cy="284321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456813" y="2228849"/>
            <a:ext cx="9601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453896"/>
            <a:ext cx="7632954" cy="2242566"/>
          </a:xfrm>
        </p:spPr>
        <p:txBody>
          <a:bodyPr rtlCol="0">
            <a:normAutofit/>
          </a:bodyPr>
          <a:lstStyle>
            <a:lvl1pPr>
              <a:defRPr sz="405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4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88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374126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282446"/>
            <a:ext cx="2324862" cy="1282446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894" y="1282446"/>
            <a:ext cx="5047488" cy="3072384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2571750"/>
            <a:ext cx="2324862" cy="1549908"/>
          </a:xfrm>
        </p:spPr>
        <p:txBody>
          <a:bodyPr rtlCol="0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1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374126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282446"/>
            <a:ext cx="2324862" cy="1282446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23894" y="870966"/>
            <a:ext cx="5047488" cy="3483864"/>
          </a:xfrm>
        </p:spPr>
        <p:txBody>
          <a:bodyPr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2578608"/>
            <a:ext cx="2324862" cy="1543050"/>
          </a:xfrm>
        </p:spPr>
        <p:txBody>
          <a:bodyPr rtlCol="0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585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048" y="809244"/>
            <a:ext cx="4704588" cy="1152144"/>
          </a:xfrm>
        </p:spPr>
        <p:txBody>
          <a:bodyPr rtlCol="0" anchor="b">
            <a:normAutofit/>
          </a:bodyPr>
          <a:lstStyle>
            <a:lvl1pPr>
              <a:defRPr sz="39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048" y="2516886"/>
            <a:ext cx="4704588" cy="2119122"/>
          </a:xfrm>
        </p:spPr>
        <p:txBody>
          <a:bodyPr rtlCol="0"/>
          <a:lstStyle>
            <a:lvl1pPr>
              <a:buNone/>
              <a:defRPr sz="135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1236" y="4767263"/>
            <a:ext cx="3086100" cy="273844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/>
        </p:nvSpPr>
        <p:spPr>
          <a:xfrm rot="5400000">
            <a:off x="3988470" y="272542"/>
            <a:ext cx="54864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/>
        </p:nvSpPr>
        <p:spPr>
          <a:xfrm>
            <a:off x="3824450" y="2201656"/>
            <a:ext cx="4663440" cy="137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452628"/>
            <a:ext cx="3038094" cy="418338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3811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809244"/>
            <a:ext cx="4704588" cy="1152144"/>
          </a:xfrm>
        </p:spPr>
        <p:txBody>
          <a:bodyPr rtlCol="0" anchor="b">
            <a:normAutofit/>
          </a:bodyPr>
          <a:lstStyle>
            <a:lvl1pPr>
              <a:defRPr sz="39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86" y="2516886"/>
            <a:ext cx="4704588" cy="2119122"/>
          </a:xfrm>
        </p:spPr>
        <p:txBody>
          <a:bodyPr rtlCol="0"/>
          <a:lstStyle>
            <a:lvl1pPr marL="0" indent="0">
              <a:buNone/>
              <a:defRPr sz="135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3954" y="4767263"/>
            <a:ext cx="96012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/>
        </p:nvSpPr>
        <p:spPr>
          <a:xfrm rot="5400000">
            <a:off x="637794" y="274320"/>
            <a:ext cx="54864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0720" y="3264408"/>
            <a:ext cx="3380994" cy="187909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60720" y="0"/>
            <a:ext cx="3380994" cy="309295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/>
        </p:nvSpPr>
        <p:spPr>
          <a:xfrm>
            <a:off x="466344" y="2201656"/>
            <a:ext cx="4663440" cy="1371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76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/>
        </p:nvSpPr>
        <p:spPr>
          <a:xfrm>
            <a:off x="499390" y="1150144"/>
            <a:ext cx="8187797" cy="284321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453896"/>
            <a:ext cx="5260086" cy="2242566"/>
          </a:xfrm>
        </p:spPr>
        <p:txBody>
          <a:bodyPr rtlCol="0" anchor="ctr">
            <a:normAutofit/>
          </a:bodyPr>
          <a:lstStyle>
            <a:lvl1pPr>
              <a:defRPr sz="405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0236" y="1453896"/>
            <a:ext cx="2016252" cy="224256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/>
        </p:nvSpPr>
        <p:spPr>
          <a:xfrm>
            <a:off x="456813" y="2223806"/>
            <a:ext cx="9601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/>
        </p:nvSpPr>
        <p:spPr>
          <a:xfrm rot="5400000">
            <a:off x="5520404" y="2568321"/>
            <a:ext cx="1577340" cy="68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25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1858518"/>
            <a:ext cx="7626096" cy="277063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6389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6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8" y="480060"/>
            <a:ext cx="8167878" cy="3086100"/>
          </a:xfrm>
        </p:spPr>
        <p:txBody>
          <a:bodyPr rtlCol="0" anchor="ctr">
            <a:normAutofit/>
          </a:bodyPr>
          <a:lstStyle>
            <a:lvl1pPr algn="ctr"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/>
        </p:nvSpPr>
        <p:spPr>
          <a:xfrm>
            <a:off x="418658" y="3736066"/>
            <a:ext cx="8351217" cy="61722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/>
        </p:nvSpPr>
        <p:spPr>
          <a:xfrm>
            <a:off x="374126" y="3838936"/>
            <a:ext cx="109728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3826764"/>
            <a:ext cx="7955280" cy="438912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1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6794" y="2098548"/>
            <a:ext cx="1097280" cy="11109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2054" y="2098548"/>
            <a:ext cx="1097280" cy="11109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84164" y="2098548"/>
            <a:ext cx="1097280" cy="11109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49424" y="2098548"/>
            <a:ext cx="1097280" cy="11109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701534" y="2098548"/>
            <a:ext cx="1097280" cy="11109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3652" y="3367278"/>
            <a:ext cx="1096566" cy="486966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84164" y="3367278"/>
            <a:ext cx="1096566" cy="486966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701534" y="3367278"/>
            <a:ext cx="1096566" cy="486966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5770" y="3367278"/>
            <a:ext cx="1096566" cy="486966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56282" y="3367278"/>
            <a:ext cx="1096566" cy="486966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262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1779488"/>
            <a:ext cx="3703320" cy="617934"/>
          </a:xfrm>
        </p:spPr>
        <p:txBody>
          <a:bodyPr rtlCol="0"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76" y="2402766"/>
            <a:ext cx="3703320" cy="2226384"/>
          </a:xfrm>
        </p:spPr>
        <p:txBody>
          <a:bodyPr rtlCol="0"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452" y="1779488"/>
            <a:ext cx="3703320" cy="617934"/>
          </a:xfrm>
        </p:spPr>
        <p:txBody>
          <a:bodyPr rtlCol="0"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452" y="2402766"/>
            <a:ext cx="3703320" cy="2226383"/>
          </a:xfrm>
        </p:spPr>
        <p:txBody>
          <a:bodyPr rtlCol="0"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01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151410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411480"/>
            <a:ext cx="7626096" cy="884682"/>
          </a:xfrm>
        </p:spPr>
        <p:txBody>
          <a:bodyPr rtlCol="0">
            <a:normAutofit/>
          </a:bodyPr>
          <a:lstStyle>
            <a:lvl1pPr>
              <a:defRPr sz="3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54" y="1779488"/>
            <a:ext cx="2468880" cy="617934"/>
          </a:xfrm>
        </p:spPr>
        <p:txBody>
          <a:bodyPr rtlCol="0"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54" y="2402766"/>
            <a:ext cx="2468880" cy="2226384"/>
          </a:xfrm>
        </p:spPr>
        <p:txBody>
          <a:bodyPr rtlCol="0"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80994" y="1779488"/>
            <a:ext cx="2468880" cy="617934"/>
          </a:xfrm>
        </p:spPr>
        <p:txBody>
          <a:bodyPr rtlCol="0"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80994" y="2402766"/>
            <a:ext cx="2468880" cy="2226383"/>
          </a:xfrm>
        </p:spPr>
        <p:txBody>
          <a:bodyPr rtlCol="0"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4767263"/>
            <a:ext cx="2057400" cy="273844"/>
          </a:xfrm>
        </p:spPr>
        <p:txBody>
          <a:bodyPr rtlCol="0"/>
          <a:lstStyle/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4767263"/>
            <a:ext cx="2057400" cy="273844"/>
          </a:xfrm>
        </p:spPr>
        <p:txBody>
          <a:bodyPr rtlCol="0"/>
          <a:lstStyle/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9934" y="1779488"/>
            <a:ext cx="2468880" cy="617934"/>
          </a:xfrm>
        </p:spPr>
        <p:txBody>
          <a:bodyPr rtlCol="0"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29934" y="2402766"/>
            <a:ext cx="2468880" cy="2226383"/>
          </a:xfrm>
        </p:spPr>
        <p:txBody>
          <a:bodyPr rtlCol="0"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49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F001-EA9A-FA4E-8DF7-38AEAE2E2CEE}" type="datetimeFigureOut">
              <a:rPr lang="en-US" smtClean="0"/>
              <a:t>3/31/22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2BE00-2C59-A44A-B07F-72BF7C4B9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0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6AD9-5143-B04A-B972-32A90CD371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3481" y="1765230"/>
            <a:ext cx="4337037" cy="1613040"/>
          </a:xfrm>
          <a:noFill/>
        </p:spPr>
        <p:txBody>
          <a:bodyPr anchor="ctr">
            <a:normAutofit/>
          </a:bodyPr>
          <a:lstStyle/>
          <a:p>
            <a:r>
              <a:rPr lang="en-US" sz="2700" dirty="0">
                <a:solidFill>
                  <a:srgbClr val="080808"/>
                </a:solidFill>
              </a:rPr>
              <a:t>RH077 Form Analysis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4B689-25A7-EE46-9A19-880416953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9724" y="3389192"/>
            <a:ext cx="2484551" cy="856388"/>
          </a:xfrm>
          <a:noFill/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080808"/>
                </a:solidFill>
              </a:rPr>
              <a:t>Preliminary data – March/April 22</a:t>
            </a:r>
          </a:p>
        </p:txBody>
      </p:sp>
    </p:spTree>
    <p:extLst>
      <p:ext uri="{BB962C8B-B14F-4D97-AF65-F5344CB8AC3E}">
        <p14:creationId xmlns:p14="http://schemas.microsoft.com/office/powerpoint/2010/main" val="7948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EEB1D4F-6A68-464D-B0F2-AFE550B9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DA3ADB87-FD0B-E749-B289-A1C251B2B29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622" y="1370013"/>
            <a:ext cx="3354256" cy="3262312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3432E228-FAFD-9A48-8314-61EB55D8CC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5122" y="1370013"/>
            <a:ext cx="3354256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9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99EB85-F087-F440-A79C-05C292D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</a:t>
            </a:r>
          </a:p>
        </p:txBody>
      </p:sp>
      <p:pic>
        <p:nvPicPr>
          <p:cNvPr id="7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B78B835D-3F47-AA41-9308-E0CB5F9143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622" y="1370013"/>
            <a:ext cx="3354256" cy="3262312"/>
          </a:xfrm>
          <a:prstGeom prst="rect">
            <a:avLst/>
          </a:prstGeom>
        </p:spPr>
      </p:pic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34AC7740-6AE3-804F-915A-0159BD03F0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5122" y="1370013"/>
            <a:ext cx="3354256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62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E6F340-9008-A246-AF82-5D84EA9D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603"/>
            <a:ext cx="7886700" cy="11294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FOLLOW UP</a:t>
            </a:r>
          </a:p>
        </p:txBody>
      </p:sp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382C2FF-A184-7E4D-A05C-9C6E61872F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622" y="1370013"/>
            <a:ext cx="3354256" cy="3262312"/>
          </a:xfrm>
          <a:prstGeom prst="rect">
            <a:avLst/>
          </a:prstGeom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72451ED-8B8B-F840-83F9-BE73314C76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00575" y="1382713"/>
            <a:ext cx="3430588" cy="33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4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63BC-7FDC-8B44-AF19-2959F3EA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UP CLINIC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3B4F10D8-9221-D14D-8B9A-D5F262E049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622" y="1370013"/>
            <a:ext cx="3354256" cy="3262312"/>
          </a:xfrm>
          <a:prstGeom prst="rect">
            <a:avLst/>
          </a:prstGeom>
        </p:spPr>
      </p:pic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B57EE4AA-BB8B-9547-8F21-468B76B9D0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5122" y="1370013"/>
            <a:ext cx="3354256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9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B091-6F15-B245-8457-E26A1981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ENCOUNTERS – TYPE AND MODALITY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1DCE5252-9FB1-904D-93DD-2980B2632B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622" y="1370013"/>
            <a:ext cx="3354256" cy="3262312"/>
          </a:xfrm>
          <a:prstGeom prst="rect">
            <a:avLst/>
          </a:prstGeom>
        </p:spPr>
      </p:pic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F976F2D6-E3D5-8C48-82F3-4C04A8C425B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5122" y="1370013"/>
            <a:ext cx="3354256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9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6DCC-E0CF-514F-803D-C98D4A1BA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 type - ?avoid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EF6032D2-0C65-5C43-B1C5-C496BA020A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622" y="1370013"/>
            <a:ext cx="3354256" cy="3262312"/>
          </a:xfrm>
          <a:prstGeom prst="rect">
            <a:avLst/>
          </a:prstGeom>
        </p:spPr>
      </p:pic>
      <p:pic>
        <p:nvPicPr>
          <p:cNvPr id="6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D3356A4B-6081-F54A-9FAD-5517CF5863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5122" y="1370013"/>
            <a:ext cx="3354256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3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052986B8-AEBD-E247-BAEF-81CEAD5EA7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622" y="1370013"/>
            <a:ext cx="3354256" cy="3262312"/>
          </a:xfrm>
          <a:prstGeom prst="rect">
            <a:avLst/>
          </a:prstGeom>
        </p:spPr>
      </p:pic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22B483C9-6C1D-3349-A3BB-A07AA4EA6E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5122" y="1370013"/>
            <a:ext cx="3354256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90E-CFC3-0344-8615-C265F47E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>
            <a:normAutofit/>
          </a:bodyPr>
          <a:lstStyle/>
          <a:p>
            <a:r>
              <a:rPr lang="en-US" sz="270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83D10-F11B-4F48-B149-DCE84886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78543"/>
            <a:ext cx="8178799" cy="3054179"/>
          </a:xfrm>
        </p:spPr>
        <p:txBody>
          <a:bodyPr>
            <a:normAutofit/>
          </a:bodyPr>
          <a:lstStyle/>
          <a:p>
            <a:r>
              <a:rPr lang="en-US" sz="1500" dirty="0"/>
              <a:t>The complete RH077 form spreadsheet has </a:t>
            </a:r>
            <a:r>
              <a:rPr lang="en-US" sz="1500" b="1" dirty="0"/>
              <a:t>20647 entries </a:t>
            </a:r>
            <a:r>
              <a:rPr lang="en-US" sz="1500" dirty="0"/>
              <a:t>at the time of analysis (March 22), across at least 16 different clinic types/diagnoses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The date range is: 2020-09-02 to  2022-01-17</a:t>
            </a:r>
          </a:p>
          <a:p>
            <a:endParaRPr lang="en-US" sz="100" dirty="0"/>
          </a:p>
          <a:p>
            <a:r>
              <a:rPr lang="en-US" sz="1500" dirty="0"/>
              <a:t>Consultation types:</a:t>
            </a:r>
          </a:p>
          <a:p>
            <a:pPr marL="0" indent="0">
              <a:buNone/>
            </a:pP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734CF0-76CC-2E45-9E6F-AC33185DB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194348"/>
              </p:ext>
            </p:extLst>
          </p:nvPr>
        </p:nvGraphicFramePr>
        <p:xfrm>
          <a:off x="779645" y="3388094"/>
          <a:ext cx="4208646" cy="1016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02882">
                  <a:extLst>
                    <a:ext uri="{9D8B030D-6E8A-4147-A177-3AD203B41FA5}">
                      <a16:colId xmlns:a16="http://schemas.microsoft.com/office/drawing/2014/main" val="3975126321"/>
                    </a:ext>
                  </a:extLst>
                </a:gridCol>
                <a:gridCol w="1402882">
                  <a:extLst>
                    <a:ext uri="{9D8B030D-6E8A-4147-A177-3AD203B41FA5}">
                      <a16:colId xmlns:a16="http://schemas.microsoft.com/office/drawing/2014/main" val="3426244331"/>
                    </a:ext>
                  </a:extLst>
                </a:gridCol>
                <a:gridCol w="1402882">
                  <a:extLst>
                    <a:ext uri="{9D8B030D-6E8A-4147-A177-3AD203B41FA5}">
                      <a16:colId xmlns:a16="http://schemas.microsoft.com/office/drawing/2014/main" val="414722050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7075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Face to Face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8016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38.82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8205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Telemedicine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10046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48.65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00888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Video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921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4.460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74702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NA</a:t>
                      </a:r>
                      <a:r>
                        <a:rPr lang="en-GB" sz="1200" u="none" strike="noStrike" baseline="3000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GB" sz="1200" u="none" strike="noStrike" baseline="0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(not recorded)</a:t>
                      </a:r>
                      <a:endParaRPr lang="en-GB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  <a:latin typeface="+mn-lt"/>
                          <a:cs typeface="Calibri" panose="020F0502020204030204" pitchFamily="34" charset="0"/>
                        </a:rPr>
                        <a:t>1664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  <a:latin typeface="+mn-lt"/>
                          <a:cs typeface="Calibri" panose="020F0502020204030204" pitchFamily="34" charset="0"/>
                        </a:rPr>
                        <a:t>8.06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450523"/>
                  </a:ext>
                </a:extLst>
              </a:tr>
            </a:tbl>
          </a:graphicData>
        </a:graphic>
      </p:graphicFrame>
      <p:pic>
        <p:nvPicPr>
          <p:cNvPr id="13" name="Content Placeholder 5" descr="Chart, bar chart&#10;&#10;Description automatically generated">
            <a:extLst>
              <a:ext uri="{FF2B5EF4-FFF2-40B4-BE49-F238E27FC236}">
                <a16:creationId xmlns:a16="http://schemas.microsoft.com/office/drawing/2014/main" id="{E65E1485-DDB0-9D45-81BF-6D6E47B0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99" y="1968771"/>
            <a:ext cx="3194169" cy="31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6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7A5A8-C755-4F4A-B332-598CF4A0A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‘Virtual’ vs Face-to-Face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7E26-7394-7F4F-B8F9-000652783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virtual (video or telephone) consultations, how many were felt to have “avoided” a face-to-face clinic appointment</a:t>
            </a:r>
            <a:r>
              <a:rPr lang="en-US" baseline="30000" dirty="0"/>
              <a:t>1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2045E-3A78-5949-8D74-3732493C6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092"/>
              </p:ext>
            </p:extLst>
          </p:nvPr>
        </p:nvGraphicFramePr>
        <p:xfrm>
          <a:off x="1055914" y="3033377"/>
          <a:ext cx="5040087" cy="1266480"/>
        </p:xfrm>
        <a:graphic>
          <a:graphicData uri="http://schemas.openxmlformats.org/drawingml/2006/table">
            <a:tbl>
              <a:tblPr/>
              <a:tblGrid>
                <a:gridCol w="2118412">
                  <a:extLst>
                    <a:ext uri="{9D8B030D-6E8A-4147-A177-3AD203B41FA5}">
                      <a16:colId xmlns:a16="http://schemas.microsoft.com/office/drawing/2014/main" val="2522896495"/>
                    </a:ext>
                  </a:extLst>
                </a:gridCol>
                <a:gridCol w="1144981">
                  <a:extLst>
                    <a:ext uri="{9D8B030D-6E8A-4147-A177-3AD203B41FA5}">
                      <a16:colId xmlns:a16="http://schemas.microsoft.com/office/drawing/2014/main" val="633035483"/>
                    </a:ext>
                  </a:extLst>
                </a:gridCol>
                <a:gridCol w="1776694">
                  <a:extLst>
                    <a:ext uri="{9D8B030D-6E8A-4147-A177-3AD203B41FA5}">
                      <a16:colId xmlns:a16="http://schemas.microsoft.com/office/drawing/2014/main" val="3437164464"/>
                    </a:ext>
                  </a:extLst>
                </a:gridCol>
              </a:tblGrid>
              <a:tr h="3166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Avoided  F2F?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47337"/>
                  </a:ext>
                </a:extLst>
              </a:tr>
              <a:tr h="3166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437056"/>
                  </a:ext>
                </a:extLst>
              </a:tr>
              <a:tr h="31662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434121"/>
                  </a:ext>
                </a:extLst>
              </a:tr>
              <a:tr h="316620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1111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09680C-62D5-B549-A084-95EBC522E589}"/>
              </a:ext>
            </a:extLst>
          </p:cNvPr>
          <p:cNvSpPr txBox="1"/>
          <p:nvPr/>
        </p:nvSpPr>
        <p:spPr>
          <a:xfrm>
            <a:off x="681228" y="4547354"/>
            <a:ext cx="30251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aseline="30000" dirty="0"/>
              <a:t>1 </a:t>
            </a:r>
            <a:r>
              <a:rPr lang="en-US" sz="1100" dirty="0"/>
              <a:t>Not all respondents answered this question</a:t>
            </a:r>
          </a:p>
        </p:txBody>
      </p:sp>
    </p:spTree>
    <p:extLst>
      <p:ext uri="{BB962C8B-B14F-4D97-AF65-F5344CB8AC3E}">
        <p14:creationId xmlns:p14="http://schemas.microsoft.com/office/powerpoint/2010/main" val="16171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A90B-D696-0D43-8076-1FFA139E5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241300"/>
            <a:ext cx="8178799" cy="851803"/>
          </a:xfrm>
        </p:spPr>
        <p:txBody>
          <a:bodyPr>
            <a:normAutofit/>
          </a:bodyPr>
          <a:lstStyle/>
          <a:p>
            <a:r>
              <a:rPr lang="en-US" sz="2700" dirty="0"/>
              <a:t>Number seen per month</a:t>
            </a:r>
          </a:p>
        </p:txBody>
      </p:sp>
      <p:pic>
        <p:nvPicPr>
          <p:cNvPr id="13" name="Content Placeholder 6" descr="Chart, bar chart, histogram&#10;&#10;Description automatically generated">
            <a:extLst>
              <a:ext uri="{FF2B5EF4-FFF2-40B4-BE49-F238E27FC236}">
                <a16:creationId xmlns:a16="http://schemas.microsoft.com/office/drawing/2014/main" id="{49FC1856-CBAF-BC45-940C-2B31A7701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645921"/>
            <a:ext cx="3637013" cy="308008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4B104B-F367-AF4E-9EF2-6AD7A1E63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54123"/>
              </p:ext>
            </p:extLst>
          </p:nvPr>
        </p:nvGraphicFramePr>
        <p:xfrm>
          <a:off x="4708757" y="1569832"/>
          <a:ext cx="3453465" cy="3316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155">
                  <a:extLst>
                    <a:ext uri="{9D8B030D-6E8A-4147-A177-3AD203B41FA5}">
                      <a16:colId xmlns:a16="http://schemas.microsoft.com/office/drawing/2014/main" val="2450738987"/>
                    </a:ext>
                  </a:extLst>
                </a:gridCol>
                <a:gridCol w="1151155">
                  <a:extLst>
                    <a:ext uri="{9D8B030D-6E8A-4147-A177-3AD203B41FA5}">
                      <a16:colId xmlns:a16="http://schemas.microsoft.com/office/drawing/2014/main" val="3785203776"/>
                    </a:ext>
                  </a:extLst>
                </a:gridCol>
                <a:gridCol w="1151155">
                  <a:extLst>
                    <a:ext uri="{9D8B030D-6E8A-4147-A177-3AD203B41FA5}">
                      <a16:colId xmlns:a16="http://schemas.microsoft.com/office/drawing/2014/main" val="3642170848"/>
                    </a:ext>
                  </a:extLst>
                </a:gridCol>
              </a:tblGrid>
              <a:tr h="31672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1" u="none" strike="noStrike" dirty="0">
                          <a:effectLst/>
                        </a:rPr>
                        <a:t>Month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n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1" u="none" strike="noStrike" dirty="0">
                          <a:effectLst/>
                        </a:rPr>
                        <a:t>%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001351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Sep-20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1080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5.23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28529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Oct-20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438072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Nov-20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1382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6921866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Dec-20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1449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0247337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Jan-21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1509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541507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Feb-21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3471022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Mar-21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1557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765544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Apr-21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6.86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354757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May-21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1422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6.89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32209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Jun-21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1456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7.05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6005068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Jul-21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1349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6.53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55364"/>
                  </a:ext>
                </a:extLst>
              </a:tr>
              <a:tr h="1819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>
                          <a:effectLst/>
                        </a:rPr>
                        <a:t>Aug-21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1170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5.67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424993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Sep-21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>
                          <a:effectLst/>
                        </a:rPr>
                        <a:t>8.37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524768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Oct-21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1538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7.45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5184893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Nov-21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328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1.59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958455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Dec-21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178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0.86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384905"/>
                  </a:ext>
                </a:extLst>
              </a:tr>
              <a:tr h="159165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Jan-22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137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u="none" strike="noStrike" dirty="0">
                          <a:effectLst/>
                        </a:rPr>
                        <a:t>0.66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96" marR="8496" marT="8496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129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2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4A7F-CD28-F546-9024-D316A7C0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 Up I – Outcome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6CE7E-1F2B-3B43-AA18-94BA6F36B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048" y="2298693"/>
            <a:ext cx="4704588" cy="2119122"/>
          </a:xfrm>
        </p:spPr>
        <p:txBody>
          <a:bodyPr/>
          <a:lstStyle/>
          <a:p>
            <a:r>
              <a:rPr lang="en-US" dirty="0"/>
              <a:t>What type of follow up was allocated for each patient</a:t>
            </a:r>
          </a:p>
        </p:txBody>
      </p:sp>
      <p:pic>
        <p:nvPicPr>
          <p:cNvPr id="7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EB2712F5-F2B6-D54D-A482-8ECED06A1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39" y="1042854"/>
            <a:ext cx="3694009" cy="359315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F1ACD5-469D-0B4E-BF89-DF7D63053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868697"/>
              </p:ext>
            </p:extLst>
          </p:nvPr>
        </p:nvGraphicFramePr>
        <p:xfrm>
          <a:off x="3901641" y="2839431"/>
          <a:ext cx="4231707" cy="1376431"/>
        </p:xfrm>
        <a:graphic>
          <a:graphicData uri="http://schemas.openxmlformats.org/drawingml/2006/table">
            <a:tbl>
              <a:tblPr/>
              <a:tblGrid>
                <a:gridCol w="1940894">
                  <a:extLst>
                    <a:ext uri="{9D8B030D-6E8A-4147-A177-3AD203B41FA5}">
                      <a16:colId xmlns:a16="http://schemas.microsoft.com/office/drawing/2014/main" val="2597015574"/>
                    </a:ext>
                  </a:extLst>
                </a:gridCol>
                <a:gridCol w="880244">
                  <a:extLst>
                    <a:ext uri="{9D8B030D-6E8A-4147-A177-3AD203B41FA5}">
                      <a16:colId xmlns:a16="http://schemas.microsoft.com/office/drawing/2014/main" val="1458416618"/>
                    </a:ext>
                  </a:extLst>
                </a:gridCol>
                <a:gridCol w="1410569">
                  <a:extLst>
                    <a:ext uri="{9D8B030D-6E8A-4147-A177-3AD203B41FA5}">
                      <a16:colId xmlns:a16="http://schemas.microsoft.com/office/drawing/2014/main" val="3642090311"/>
                    </a:ext>
                  </a:extLst>
                </a:gridCol>
              </a:tblGrid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993803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Discharged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3890951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Face to Face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347773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(remote management)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370513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Telemedicine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526698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Video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8199972"/>
                  </a:ext>
                </a:extLst>
              </a:tr>
              <a:tr h="196633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(not recorded)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0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88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CAF01-7D93-1245-8527-D7B96C79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Follow Up II - Duration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DB583-6A50-9840-9194-05287DE8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soon patients were followed up</a:t>
            </a:r>
            <a:r>
              <a:rPr lang="en-US" baseline="30000" dirty="0"/>
              <a:t>1</a:t>
            </a:r>
            <a:endParaRPr lang="en-US" dirty="0"/>
          </a:p>
        </p:txBody>
      </p:sp>
      <p:pic>
        <p:nvPicPr>
          <p:cNvPr id="9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FEC4AE5F-59A9-E54D-AA95-D6ED000E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8" y="1164657"/>
            <a:ext cx="3354256" cy="34713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194A92-19F8-6748-8346-E544B09904EB}"/>
              </a:ext>
            </a:extLst>
          </p:cNvPr>
          <p:cNvSpPr txBox="1"/>
          <p:nvPr/>
        </p:nvSpPr>
        <p:spPr>
          <a:xfrm>
            <a:off x="294088" y="4847763"/>
            <a:ext cx="52505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aseline="30000" dirty="0"/>
              <a:t>1 </a:t>
            </a:r>
            <a:r>
              <a:rPr lang="en-US" sz="900" dirty="0"/>
              <a:t>Urgent follow up classified as &lt;1 month. ”Next available” has been excluded here</a:t>
            </a:r>
            <a:endParaRPr lang="en-US" sz="900" baseline="300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31C5AF-F0BF-F94E-B24C-AAA2BDEDE4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10183"/>
              </p:ext>
            </p:extLst>
          </p:nvPr>
        </p:nvGraphicFramePr>
        <p:xfrm>
          <a:off x="3890049" y="2911856"/>
          <a:ext cx="4416552" cy="1422400"/>
        </p:xfrm>
        <a:graphic>
          <a:graphicData uri="http://schemas.openxmlformats.org/drawingml/2006/table">
            <a:tbl>
              <a:tblPr/>
              <a:tblGrid>
                <a:gridCol w="1204315">
                  <a:extLst>
                    <a:ext uri="{9D8B030D-6E8A-4147-A177-3AD203B41FA5}">
                      <a16:colId xmlns:a16="http://schemas.microsoft.com/office/drawing/2014/main" val="2853985361"/>
                    </a:ext>
                  </a:extLst>
                </a:gridCol>
                <a:gridCol w="1345426">
                  <a:extLst>
                    <a:ext uri="{9D8B030D-6E8A-4147-A177-3AD203B41FA5}">
                      <a16:colId xmlns:a16="http://schemas.microsoft.com/office/drawing/2014/main" val="2239111856"/>
                    </a:ext>
                  </a:extLst>
                </a:gridCol>
                <a:gridCol w="1866811">
                  <a:extLst>
                    <a:ext uri="{9D8B030D-6E8A-4147-A177-3AD203B41FA5}">
                      <a16:colId xmlns:a16="http://schemas.microsoft.com/office/drawing/2014/main" val="230633701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649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&lt;1 month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4392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1-3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334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3-6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4962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6-12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02214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&gt;12 months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410918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146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91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482AA2-DA40-124D-926A-73BE285E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637B11-D42B-5D4C-9CB5-A634C136E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new patients seen were stared on treatment?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CE40ED-C05B-3042-99F7-460D6340D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764638"/>
              </p:ext>
            </p:extLst>
          </p:nvPr>
        </p:nvGraphicFramePr>
        <p:xfrm>
          <a:off x="459486" y="3099244"/>
          <a:ext cx="3733800" cy="954405"/>
        </p:xfrm>
        <a:graphic>
          <a:graphicData uri="http://schemas.openxmlformats.org/drawingml/2006/table">
            <a:tbl>
              <a:tblPr/>
              <a:tblGrid>
                <a:gridCol w="1662634">
                  <a:extLst>
                    <a:ext uri="{9D8B030D-6E8A-4147-A177-3AD203B41FA5}">
                      <a16:colId xmlns:a16="http://schemas.microsoft.com/office/drawing/2014/main" val="2607480017"/>
                    </a:ext>
                  </a:extLst>
                </a:gridCol>
                <a:gridCol w="826566">
                  <a:extLst>
                    <a:ext uri="{9D8B030D-6E8A-4147-A177-3AD203B41FA5}">
                      <a16:colId xmlns:a16="http://schemas.microsoft.com/office/drawing/2014/main" val="1941987557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3754160023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Started on Treatment?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r" fontAlgn="b"/>
                      <a:r>
                        <a:rPr lang="en-GB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6252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7397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26607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 (not recorded)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034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7F0887-B5E3-3A4E-BF8A-53CE0BDE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481" y="1765230"/>
            <a:ext cx="4337037" cy="16130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7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GRAPHS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80DE9D-10F0-5740-953D-EFBC9DD4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9724" y="3389192"/>
            <a:ext cx="2484551" cy="85638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</a:pPr>
            <a:endParaRPr lang="en-US" sz="1500" kern="1200">
              <a:solidFill>
                <a:srgbClr val="08080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8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1007C1F-772E-034A-8BE6-9A93C9EC70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94622" y="1370013"/>
            <a:ext cx="3354256" cy="3262312"/>
          </a:xfrm>
        </p:spPr>
      </p:pic>
      <p:pic>
        <p:nvPicPr>
          <p:cNvPr id="36" name="Content Placeholder 35" descr="Chart&#10;&#10;Description automatically generated">
            <a:extLst>
              <a:ext uri="{FF2B5EF4-FFF2-40B4-BE49-F238E27FC236}">
                <a16:creationId xmlns:a16="http://schemas.microsoft.com/office/drawing/2014/main" id="{165DEDCF-CC14-B84D-9001-14814E64CF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95122" y="1370013"/>
            <a:ext cx="3354256" cy="32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7078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00019_TF89213316_Win32" id="{45F241BC-223D-4F5F-AC9A-E0655C72715D}" vid="{EC004725-127C-4437-BBCB-7A248926F7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tf89213316_win32</Template>
  <TotalTime>7347</TotalTime>
  <Words>324</Words>
  <Application>Microsoft Macintosh PowerPoint</Application>
  <PresentationFormat>On-screen Show (16:9)</PresentationFormat>
  <Paragraphs>163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Avenir Next LT Pro</vt:lpstr>
      <vt:lpstr>Calibri</vt:lpstr>
      <vt:lpstr>AccentBoxVTI</vt:lpstr>
      <vt:lpstr>RH077 Form Analysis Results</vt:lpstr>
      <vt:lpstr>Overview</vt:lpstr>
      <vt:lpstr>‘Virtual’ vs Face-to-Face</vt:lpstr>
      <vt:lpstr>Number seen per month</vt:lpstr>
      <vt:lpstr>Follow Up I – Outcome</vt:lpstr>
      <vt:lpstr>Follow Up II - Duration</vt:lpstr>
      <vt:lpstr>Management</vt:lpstr>
      <vt:lpstr>GRAPHS</vt:lpstr>
      <vt:lpstr>PowerPoint Presentation</vt:lpstr>
      <vt:lpstr>PowerPoint Presentation</vt:lpstr>
      <vt:lpstr>MONTH</vt:lpstr>
      <vt:lpstr>FOLLOW UP</vt:lpstr>
      <vt:lpstr>FOLLOW UP CLINIC</vt:lpstr>
      <vt:lpstr>ENCOUNTERS – TYPE AND MODALITY</vt:lpstr>
      <vt:lpstr>Clinic type - ?avoid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RH077 Form Analysis Results</dc:title>
  <dc:creator>Kurzeja, Dominik (RTH) OUH</dc:creator>
  <cp:lastModifiedBy>Kurzeja, Dominik (RTH) OUH</cp:lastModifiedBy>
  <cp:revision>11</cp:revision>
  <dcterms:created xsi:type="dcterms:W3CDTF">2021-11-29T11:36:25Z</dcterms:created>
  <dcterms:modified xsi:type="dcterms:W3CDTF">2022-04-05T06:45:19Z</dcterms:modified>
</cp:coreProperties>
</file>