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afting" id="{3E49897E-6A09-B44D-BF80-5A027AB66985}">
          <p14:sldIdLst>
            <p14:sldId id="265"/>
            <p14:sldId id="266"/>
            <p14:sldId id="267"/>
            <p14:sldId id="268"/>
          </p14:sldIdLst>
        </p14:section>
        <p14:section name="Text/contents" id="{8BCCC0B5-1199-4340-B7E4-70AAA2DB56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0F0F0"/>
    <a:srgbClr val="EE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503"/>
  </p:normalViewPr>
  <p:slideViewPr>
    <p:cSldViewPr snapToGrid="0">
      <p:cViewPr varScale="1">
        <p:scale>
          <a:sx n="99" d="100"/>
          <a:sy n="99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A04-431D-D045-BFDF-AA55F2884D61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C2F60-834F-6F40-8B44-C52E1D13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Analyse the size and management of the outpatient backlog </a:t>
            </a:r>
            <a:r>
              <a:rPr lang="en-GB" dirty="0" err="1"/>
              <a:t>gernrated</a:t>
            </a:r>
            <a:r>
              <a:rPr lang="en-GB" dirty="0"/>
              <a:t> by covid 19</a:t>
            </a:r>
            <a:endParaRPr dirty="0"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E93-C629-5435-9E4E-ADD50A57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0F41-22B0-E2EC-012C-A8EA830C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0C92-5830-E4A4-0468-B3E0C9C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243B-8351-A736-CB71-076EEC3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26B7-702D-1D3F-E515-7FE0A398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033-A929-78AA-0ECE-7DCA438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61F1-ABC3-A904-B95F-0F9FD44F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EEEC-E2D0-45FF-2B21-B325781D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C590-13F8-D7B6-3CE8-2479C43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8FD2-EEEC-C72A-1A6F-F02F6DA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8EBB-4EBE-BC64-C26B-6DF2B439B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C48-1D8E-BE5C-2E59-9D738A89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98C0-5887-005A-51A9-091DAE3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BB42-923C-2E9C-14C9-638D260F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E1A0-6F4F-D86C-B913-8D9552C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924-CE08-95B3-3FEB-B5CA175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A741-253C-BE15-900A-2C7349FB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1562-3CF5-E6CC-2836-A370D61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475C-A137-2764-278A-7B5A455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5423-AAA6-3A5B-0497-AD1B0835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501-F0D0-BB88-CF20-4437B08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D274-F1AA-FCE4-DD2D-DF4CBDC6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F5BD-CF8A-6914-00CD-D9DE5A0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204E-EDFF-289B-B798-468B3D1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7F98-FBAC-C73A-289A-EA13F6C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8E9-1862-91B1-6FAF-AAE6096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43F6-24BA-1DBD-4A0F-36420A66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4A8C-C571-88FC-08CE-A00867F2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972A-496F-3534-3B35-B5777B9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3CB8-809B-3773-FE59-D99F745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4DD-5646-950B-4932-951053E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EC94-C9CB-C151-A672-61BCB69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4335-2B33-D071-D5A4-85548B97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B6A0-90E5-E852-3749-FD1171A4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847C-E244-6A18-4B17-6D0F0135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5EADC-3773-39EF-DE7C-49D0A52D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8B8B-C58C-F6D1-C393-499A102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AC32-8A7F-E6C6-4DF0-C898767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72A0D-B4F8-191A-551A-59F9CE5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7CF8-14A2-060D-41C2-FB0DEA6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EF91-03AE-0462-939E-3C6BE65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3685-7596-79F8-B587-BC4E49D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3E95-EFFA-EBA0-68F1-1B91399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8967-2FAC-4261-A499-873A9DF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CCA9-9790-DB39-F51A-975A12D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1CCE-11A9-BA7D-6522-C25F0AD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41C-DF3A-50AA-BBC2-0A52C097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DEFD-1A02-CFDA-3CC7-0785F93E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E31C-A2CB-20B2-4AD7-4A7DF4ED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0A3-AFD5-E3AD-EB74-277C7092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15A5-E8C2-1C10-D116-686D37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6FFB-DFAF-704E-CCC3-424186D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ED4-3DA7-D341-309A-CCAC8F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0E83-A28C-676A-86AD-E62A6E5A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41F2-AECC-450F-9C30-BB16118C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DBE5-47C2-2665-4EBC-D947398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B673-FDAD-954C-112B-7D8DC01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B204-C04F-EC5D-A9C2-6258CA29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2901-F2D5-0E66-9B95-A3F0466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0CD2-AD47-121C-FE2B-A4CB6F40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DFF5-A422-845D-1498-DABF3E8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0CF-43BA-A84A-849B-FD95215CECBA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ED9F-E898-595B-7538-15E0B1E5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DAD-B333-F184-83C4-04F44F91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audio" Target="../media/media2.m4a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microsoft.com/office/2007/relationships/media" Target="../media/media2.m4a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3.m4a"/><Relationship Id="rId7" Type="http://schemas.openxmlformats.org/officeDocument/2006/relationships/image" Target="../media/image13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7" Type="http://schemas.openxmlformats.org/officeDocument/2006/relationships/image" Target="../media/image5.png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0" y="0"/>
            <a:ext cx="12192000" cy="5544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800"/>
            </a:pPr>
            <a:r>
              <a:rPr lang="en-US" sz="28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</a:pPr>
            <a:endParaRPr dirty="0">
              <a:latin typeface="Raleway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E948C-A822-9820-1A1D-1431B6689154}"/>
              </a:ext>
            </a:extLst>
          </p:cNvPr>
          <p:cNvGrpSpPr/>
          <p:nvPr/>
        </p:nvGrpSpPr>
        <p:grpSpPr>
          <a:xfrm>
            <a:off x="185237" y="5734235"/>
            <a:ext cx="5456317" cy="725532"/>
            <a:chOff x="2291257" y="5855683"/>
            <a:chExt cx="6532263" cy="8304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B4AA86-F735-6FB6-3D43-D575F583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EB74A-6EA4-5287-07E3-68947D64D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690218-5CD9-6463-515C-4D1D50DF9B82}"/>
              </a:ext>
            </a:extLst>
          </p:cNvPr>
          <p:cNvSpPr txBox="1">
            <a:spLocks/>
          </p:cNvSpPr>
          <p:nvPr/>
        </p:nvSpPr>
        <p:spPr>
          <a:xfrm>
            <a:off x="6550447" y="5719507"/>
            <a:ext cx="2315579" cy="84233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b="1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Dr. Dominik Kurzeja</a:t>
            </a:r>
          </a:p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BA, BM </a:t>
            </a:r>
            <a:r>
              <a:rPr lang="en-US" sz="1600" dirty="0" err="1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BCh</a:t>
            </a:r>
            <a:endParaRPr lang="en-US" sz="1600" dirty="0">
              <a:solidFill>
                <a:srgbClr val="2F5597"/>
              </a:solidFill>
              <a:latin typeface="Raleway" pitchFamily="2" charset="77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7690B-87EA-E2B4-6182-324E95F407CF}"/>
              </a:ext>
            </a:extLst>
          </p:cNvPr>
          <p:cNvGrpSpPr/>
          <p:nvPr/>
        </p:nvGrpSpPr>
        <p:grpSpPr>
          <a:xfrm>
            <a:off x="8866026" y="5677423"/>
            <a:ext cx="3568700" cy="894772"/>
            <a:chOff x="37456481" y="28459748"/>
            <a:chExt cx="2944989" cy="751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F160E-2100-E988-5A0A-AD538B3468A0}"/>
                </a:ext>
              </a:extLst>
            </p:cNvPr>
            <p:cNvSpPr txBox="1"/>
            <p:nvPr/>
          </p:nvSpPr>
          <p:spPr>
            <a:xfrm>
              <a:off x="37770741" y="2845974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dominik.kurzeja@doctors.org.uk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C14EC-F42A-873A-4FD9-B7FB1E4BBBE4}"/>
                </a:ext>
              </a:extLst>
            </p:cNvPr>
            <p:cNvSpPr txBox="1"/>
            <p:nvPr/>
          </p:nvSpPr>
          <p:spPr>
            <a:xfrm>
              <a:off x="37770741" y="2887448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@domashwin</a:t>
              </a:r>
            </a:p>
          </p:txBody>
        </p:sp>
        <p:pic>
          <p:nvPicPr>
            <p:cNvPr id="12" name="Graphic 11" descr="Envelope outline">
              <a:extLst>
                <a:ext uri="{FF2B5EF4-FFF2-40B4-BE49-F238E27FC236}">
                  <a16:creationId xmlns:a16="http://schemas.microsoft.com/office/drawing/2014/main" id="{BF079C6F-A811-D032-F3BB-B66F8DEF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456481" y="28507485"/>
              <a:ext cx="235532" cy="241633"/>
            </a:xfrm>
            <a:prstGeom prst="rect">
              <a:avLst/>
            </a:prstGeom>
          </p:spPr>
        </p:pic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08E484FA-90C2-EAD1-EE1A-CBDA498C43AA}"/>
                </a:ext>
              </a:extLst>
            </p:cNvPr>
            <p:cNvSpPr/>
            <p:nvPr/>
          </p:nvSpPr>
          <p:spPr>
            <a:xfrm>
              <a:off x="37456779" y="28947724"/>
              <a:ext cx="234941" cy="190643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solidFill>
              <a:srgbClr val="2F5597"/>
            </a:solidFill>
            <a:ln w="222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140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endParaRP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FA086A4-A70F-6783-CB8F-7626F197F9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20"/>
    </mc:Choice>
    <mc:Fallback>
      <p:transition spd="slow" advTm="10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0" y="719999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2030CB8-7193-275A-1C86-D444D77DEBFF}"/>
              </a:ext>
            </a:extLst>
          </p:cNvPr>
          <p:cNvGrpSpPr/>
          <p:nvPr/>
        </p:nvGrpSpPr>
        <p:grpSpPr>
          <a:xfrm>
            <a:off x="403965" y="1313965"/>
            <a:ext cx="4725730" cy="4119922"/>
            <a:chOff x="403965" y="1313965"/>
            <a:chExt cx="4725730" cy="4439716"/>
          </a:xfrm>
        </p:grpSpPr>
        <p:sp>
          <p:nvSpPr>
            <p:cNvPr id="8" name="Google Shape;220;p13">
              <a:extLst>
                <a:ext uri="{FF2B5EF4-FFF2-40B4-BE49-F238E27FC236}">
                  <a16:creationId xmlns:a16="http://schemas.microsoft.com/office/drawing/2014/main" id="{0152A712-B30A-5549-1D18-C6F404039023}"/>
                </a:ext>
              </a:extLst>
            </p:cNvPr>
            <p:cNvSpPr/>
            <p:nvPr/>
          </p:nvSpPr>
          <p:spPr>
            <a:xfrm>
              <a:off x="415511" y="1641500"/>
              <a:ext cx="4436881" cy="411218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t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During the COVID-19 pandemic we were unable to provide regular outpatient services.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backlog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of 6812 patients without an allocated follow-up appointment</a:t>
              </a:r>
              <a:r>
                <a:rPr lang="en-GB" sz="1400" u="sng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accrued by September 2021. 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aimed to analyse attempts to deliver care remotely to patients on the backlog using: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Video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Telephone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Electronic remote management forms (RMFs).   </a:t>
              </a:r>
            </a:p>
          </p:txBody>
        </p:sp>
        <p:sp>
          <p:nvSpPr>
            <p:cNvPr id="7" name="Google Shape;219;p13">
              <a:extLst>
                <a:ext uri="{FF2B5EF4-FFF2-40B4-BE49-F238E27FC236}">
                  <a16:creationId xmlns:a16="http://schemas.microsoft.com/office/drawing/2014/main" id="{87CD58F7-33B5-8237-2F87-CBF23443678A}"/>
                </a:ext>
              </a:extLst>
            </p:cNvPr>
            <p:cNvSpPr/>
            <p:nvPr/>
          </p:nvSpPr>
          <p:spPr>
            <a:xfrm>
              <a:off x="403965" y="1615816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1600" b="0" i="0" u="none" strike="noStrike" cap="none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Google Shape;221;p13">
              <a:extLst>
                <a:ext uri="{FF2B5EF4-FFF2-40B4-BE49-F238E27FC236}">
                  <a16:creationId xmlns:a16="http://schemas.microsoft.com/office/drawing/2014/main" id="{52B88B00-1E25-0DC8-3774-852A22EA573B}"/>
                </a:ext>
              </a:extLst>
            </p:cNvPr>
            <p:cNvGrpSpPr/>
            <p:nvPr/>
          </p:nvGrpSpPr>
          <p:grpSpPr>
            <a:xfrm>
              <a:off x="4551997" y="1313965"/>
              <a:ext cx="577698" cy="603702"/>
              <a:chOff x="3542249" y="1486892"/>
              <a:chExt cx="720000" cy="720000"/>
            </a:xfrm>
            <a:solidFill>
              <a:srgbClr val="C00000"/>
            </a:solidFill>
          </p:grpSpPr>
          <p:sp>
            <p:nvSpPr>
              <p:cNvPr id="10" name="Google Shape;222;p13">
                <a:extLst>
                  <a:ext uri="{FF2B5EF4-FFF2-40B4-BE49-F238E27FC236}">
                    <a16:creationId xmlns:a16="http://schemas.microsoft.com/office/drawing/2014/main" id="{3BCF2C09-3B0F-367A-0DBA-4998149A6055}"/>
                  </a:ext>
                </a:extLst>
              </p:cNvPr>
              <p:cNvSpPr/>
              <p:nvPr/>
            </p:nvSpPr>
            <p:spPr>
              <a:xfrm>
                <a:off x="3542249" y="1486892"/>
                <a:ext cx="720000" cy="720000"/>
              </a:xfrm>
              <a:prstGeom prst="ellipse">
                <a:avLst/>
              </a:prstGeom>
              <a:grp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223;p13" descr="Magnifying glass outline">
                <a:extLst>
                  <a:ext uri="{FF2B5EF4-FFF2-40B4-BE49-F238E27FC236}">
                    <a16:creationId xmlns:a16="http://schemas.microsoft.com/office/drawing/2014/main" id="{33104BBF-ECB6-4FE5-02B5-F7E584326E79}"/>
                  </a:ext>
                </a:extLst>
              </p:cNvPr>
              <p:cNvSpPr/>
              <p:nvPr/>
            </p:nvSpPr>
            <p:spPr>
              <a:xfrm>
                <a:off x="3729055" y="1659423"/>
                <a:ext cx="375169" cy="374938"/>
              </a:xfrm>
              <a:custGeom>
                <a:avLst/>
                <a:gdLst/>
                <a:ahLst/>
                <a:cxnLst/>
                <a:rect l="l" t="t" r="r" b="b"/>
                <a:pathLst>
                  <a:path w="451611" h="451333" extrusionOk="0">
                    <a:moveTo>
                      <a:pt x="361229" y="303738"/>
                    </a:moveTo>
                    <a:cubicBezTo>
                      <a:pt x="348594" y="291103"/>
                      <a:pt x="327919" y="291678"/>
                      <a:pt x="312413" y="303738"/>
                    </a:cubicBezTo>
                    <a:lnTo>
                      <a:pt x="288293" y="279617"/>
                    </a:lnTo>
                    <a:cubicBezTo>
                      <a:pt x="350892" y="211850"/>
                      <a:pt x="346871" y="106753"/>
                      <a:pt x="279104" y="44154"/>
                    </a:cubicBezTo>
                    <a:cubicBezTo>
                      <a:pt x="211336" y="-18445"/>
                      <a:pt x="106814" y="-13850"/>
                      <a:pt x="44215" y="53917"/>
                    </a:cubicBezTo>
                    <a:cubicBezTo>
                      <a:pt x="-18384" y="121685"/>
                      <a:pt x="-13790" y="226782"/>
                      <a:pt x="53404" y="289381"/>
                    </a:cubicBezTo>
                    <a:cubicBezTo>
                      <a:pt x="117725" y="349108"/>
                      <a:pt x="217079" y="348534"/>
                      <a:pt x="280827" y="288232"/>
                    </a:cubicBezTo>
                    <a:lnTo>
                      <a:pt x="304947" y="312353"/>
                    </a:lnTo>
                    <a:cubicBezTo>
                      <a:pt x="299779" y="318670"/>
                      <a:pt x="296907" y="326710"/>
                      <a:pt x="295759" y="334750"/>
                    </a:cubicBezTo>
                    <a:cubicBezTo>
                      <a:pt x="294610" y="344513"/>
                      <a:pt x="298056" y="354277"/>
                      <a:pt x="304947" y="361168"/>
                    </a:cubicBezTo>
                    <a:lnTo>
                      <a:pt x="385924" y="442145"/>
                    </a:lnTo>
                    <a:cubicBezTo>
                      <a:pt x="392241" y="447888"/>
                      <a:pt x="400281" y="451333"/>
                      <a:pt x="408896" y="451333"/>
                    </a:cubicBezTo>
                    <a:cubicBezTo>
                      <a:pt x="420382" y="451333"/>
                      <a:pt x="430719" y="446739"/>
                      <a:pt x="438760" y="438699"/>
                    </a:cubicBezTo>
                    <a:cubicBezTo>
                      <a:pt x="446225" y="431807"/>
                      <a:pt x="450820" y="422044"/>
                      <a:pt x="451394" y="411707"/>
                    </a:cubicBezTo>
                    <a:cubicBezTo>
                      <a:pt x="452543" y="401944"/>
                      <a:pt x="449097" y="392180"/>
                      <a:pt x="442205" y="385289"/>
                    </a:cubicBezTo>
                    <a:lnTo>
                      <a:pt x="361229" y="303738"/>
                    </a:lnTo>
                    <a:close/>
                    <a:moveTo>
                      <a:pt x="57424" y="276172"/>
                    </a:moveTo>
                    <a:cubicBezTo>
                      <a:pt x="-2878" y="215870"/>
                      <a:pt x="-2878" y="117665"/>
                      <a:pt x="57424" y="56789"/>
                    </a:cubicBezTo>
                    <a:cubicBezTo>
                      <a:pt x="117725" y="-4087"/>
                      <a:pt x="215931" y="-3513"/>
                      <a:pt x="276807" y="56789"/>
                    </a:cubicBezTo>
                    <a:cubicBezTo>
                      <a:pt x="337683" y="117090"/>
                      <a:pt x="337108" y="215296"/>
                      <a:pt x="276807" y="276172"/>
                    </a:cubicBezTo>
                    <a:cubicBezTo>
                      <a:pt x="247517" y="305461"/>
                      <a:pt x="208465" y="321541"/>
                      <a:pt x="167115" y="321541"/>
                    </a:cubicBezTo>
                    <a:cubicBezTo>
                      <a:pt x="126340" y="321541"/>
                      <a:pt x="86713" y="305461"/>
                      <a:pt x="57424" y="276172"/>
                    </a:cubicBezTo>
                    <a:close/>
                    <a:moveTo>
                      <a:pt x="430145" y="429510"/>
                    </a:moveTo>
                    <a:cubicBezTo>
                      <a:pt x="419233" y="440422"/>
                      <a:pt x="402579" y="442145"/>
                      <a:pt x="393390" y="432956"/>
                    </a:cubicBezTo>
                    <a:lnTo>
                      <a:pt x="312988" y="352554"/>
                    </a:lnTo>
                    <a:cubicBezTo>
                      <a:pt x="308393" y="347959"/>
                      <a:pt x="306670" y="341642"/>
                      <a:pt x="307245" y="335325"/>
                    </a:cubicBezTo>
                    <a:cubicBezTo>
                      <a:pt x="307819" y="327859"/>
                      <a:pt x="311265" y="320967"/>
                      <a:pt x="317008" y="315798"/>
                    </a:cubicBezTo>
                    <a:cubicBezTo>
                      <a:pt x="322751" y="310055"/>
                      <a:pt x="330791" y="306610"/>
                      <a:pt x="338831" y="306035"/>
                    </a:cubicBezTo>
                    <a:cubicBezTo>
                      <a:pt x="344574" y="306035"/>
                      <a:pt x="349743" y="307758"/>
                      <a:pt x="353763" y="311778"/>
                    </a:cubicBezTo>
                    <a:lnTo>
                      <a:pt x="434165" y="392755"/>
                    </a:lnTo>
                    <a:cubicBezTo>
                      <a:pt x="438760" y="397349"/>
                      <a:pt x="440482" y="403666"/>
                      <a:pt x="439908" y="409984"/>
                    </a:cubicBezTo>
                    <a:cubicBezTo>
                      <a:pt x="438760" y="417450"/>
                      <a:pt x="435888" y="424341"/>
                      <a:pt x="430145" y="429510"/>
                    </a:cubicBezTo>
                    <a:cubicBezTo>
                      <a:pt x="430145" y="429510"/>
                      <a:pt x="430145" y="429510"/>
                      <a:pt x="430145" y="42951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F164645-9473-AF3C-F53C-837CF8A2F1AF}"/>
              </a:ext>
            </a:extLst>
          </p:cNvPr>
          <p:cNvGrpSpPr/>
          <p:nvPr/>
        </p:nvGrpSpPr>
        <p:grpSpPr>
          <a:xfrm>
            <a:off x="5279580" y="1373673"/>
            <a:ext cx="6675398" cy="4380008"/>
            <a:chOff x="5279580" y="1373673"/>
            <a:chExt cx="6675398" cy="43800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81845-1A02-198D-7B32-535AA69BAEBF}"/>
                </a:ext>
              </a:extLst>
            </p:cNvPr>
            <p:cNvSpPr/>
            <p:nvPr/>
          </p:nvSpPr>
          <p:spPr>
            <a:xfrm>
              <a:off x="5279580" y="1641501"/>
              <a:ext cx="6487847" cy="37923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726DCA-E840-C287-043A-12A83ACC94EF}"/>
                </a:ext>
              </a:extLst>
            </p:cNvPr>
            <p:cNvSpPr/>
            <p:nvPr/>
          </p:nvSpPr>
          <p:spPr>
            <a:xfrm>
              <a:off x="5279580" y="1641501"/>
              <a:ext cx="6487847" cy="41121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697F72-E91F-5688-3621-DB95E4AAFD25}"/>
                </a:ext>
              </a:extLst>
            </p:cNvPr>
            <p:cNvGrpSpPr/>
            <p:nvPr/>
          </p:nvGrpSpPr>
          <p:grpSpPr>
            <a:xfrm>
              <a:off x="5323049" y="1955308"/>
              <a:ext cx="6253555" cy="3798373"/>
              <a:chOff x="98951" y="520367"/>
              <a:chExt cx="14235243" cy="6298591"/>
            </a:xfrm>
            <a:solidFill>
              <a:srgbClr val="F2F2F2"/>
            </a:solidFill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5F8B5-F1C3-1B4B-0600-BEC292737D49}"/>
                  </a:ext>
                </a:extLst>
              </p:cNvPr>
              <p:cNvSpPr txBox="1"/>
              <p:nvPr/>
            </p:nvSpPr>
            <p:spPr>
              <a:xfrm>
                <a:off x="817798" y="520367"/>
                <a:ext cx="13239463" cy="23987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focussed on the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3259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patients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 whose last appointment was between May 2020 and May 2021.</a:t>
                </a: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re-looked at this portion of the backlog on four occasions between September ‘21 and September ’22 to assess how many still remained to be seen: at baseline, then at 1, 2, 6 and 12-months</a:t>
                </a:r>
                <a:endParaRPr lang="en-GB" sz="11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algn="ctr"/>
                <a:endParaRPr lang="en-GB" sz="10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A28F5E-FD62-E8F3-9EA7-E3C4D71A8F5A}"/>
                  </a:ext>
                </a:extLst>
              </p:cNvPr>
              <p:cNvSpPr/>
              <p:nvPr/>
            </p:nvSpPr>
            <p:spPr>
              <a:xfrm>
                <a:off x="1532594" y="5053051"/>
                <a:ext cx="12801600" cy="1919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70B94A-C56E-5E22-3D3C-FE48604B7EF7}"/>
                  </a:ext>
                </a:extLst>
              </p:cNvPr>
              <p:cNvGrpSpPr/>
              <p:nvPr/>
            </p:nvGrpSpPr>
            <p:grpSpPr>
              <a:xfrm>
                <a:off x="1478795" y="3800662"/>
                <a:ext cx="2211809" cy="1121477"/>
                <a:chOff x="731056" y="3767759"/>
                <a:chExt cx="2211809" cy="1121477"/>
              </a:xfrm>
              <a:grpFill/>
            </p:grpSpPr>
            <p:sp>
              <p:nvSpPr>
                <p:cNvPr id="56" name="Rectangle: Rounded Corners 189">
                  <a:extLst>
                    <a:ext uri="{FF2B5EF4-FFF2-40B4-BE49-F238E27FC236}">
                      <a16:creationId xmlns:a16="http://schemas.microsoft.com/office/drawing/2014/main" id="{6863AAB4-9230-B15D-E807-15EF67400E65}"/>
                    </a:ext>
                  </a:extLst>
                </p:cNvPr>
                <p:cNvSpPr/>
                <p:nvPr/>
              </p:nvSpPr>
              <p:spPr>
                <a:xfrm>
                  <a:off x="731056" y="3835717"/>
                  <a:ext cx="2211809" cy="1053519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7" name="Graphic 56" descr="Group of people with solid fill">
                  <a:extLst>
                    <a:ext uri="{FF2B5EF4-FFF2-40B4-BE49-F238E27FC236}">
                      <a16:creationId xmlns:a16="http://schemas.microsoft.com/office/drawing/2014/main" id="{2205F031-C081-8882-B4EB-BD9466996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77" y="3767759"/>
                  <a:ext cx="1480964" cy="1114486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1AF9CC-0178-CFED-8997-F550BF812EED}"/>
                  </a:ext>
                </a:extLst>
              </p:cNvPr>
              <p:cNvGrpSpPr/>
              <p:nvPr/>
            </p:nvGrpSpPr>
            <p:grpSpPr>
              <a:xfrm>
                <a:off x="1589880" y="5605404"/>
                <a:ext cx="827799" cy="1080766"/>
                <a:chOff x="2036677" y="5635580"/>
                <a:chExt cx="827799" cy="1080766"/>
              </a:xfrm>
              <a:grpFill/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E0510F-ECF6-AEAB-6191-0A98D5D06E5B}"/>
                    </a:ext>
                  </a:extLst>
                </p:cNvPr>
                <p:cNvSpPr txBox="1"/>
                <p:nvPr/>
              </p:nvSpPr>
              <p:spPr>
                <a:xfrm>
                  <a:off x="2036677" y="5950799"/>
                  <a:ext cx="827799" cy="7655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>
                      <a:latin typeface="Raleway" pitchFamily="2" charset="77"/>
                      <a:cs typeface="Helvetica" panose="020B0604020202020204" pitchFamily="34" charset="0"/>
                    </a:rPr>
                    <a:t>1</a:t>
                  </a:r>
                </a:p>
                <a:p>
                  <a:pPr algn="ctr"/>
                  <a:endParaRPr lang="en-GB" sz="1200" b="1" dirty="0">
                    <a:latin typeface="Raleway" pitchFamily="2" charset="77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A91F158-DB38-97FC-248E-03BC8C99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0577" y="5635580"/>
                  <a:ext cx="0" cy="355912"/>
                </a:xfrm>
                <a:prstGeom prst="straightConnector1">
                  <a:avLst/>
                </a:prstGeom>
                <a:solidFill>
                  <a:srgbClr val="C00000"/>
                </a:solidFill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1CCB92-0E45-8A71-1B00-AEF402007CC3}"/>
                  </a:ext>
                </a:extLst>
              </p:cNvPr>
              <p:cNvSpPr txBox="1"/>
              <p:nvPr/>
            </p:nvSpPr>
            <p:spPr>
              <a:xfrm>
                <a:off x="98951" y="6385147"/>
                <a:ext cx="5181567" cy="4338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latin typeface="Raleway" pitchFamily="2" charset="77"/>
                    <a:cs typeface="Helvetica" panose="020B0604020202020204" pitchFamily="34" charset="0"/>
                  </a:rPr>
                  <a:t>Audit Time Points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3F3E5-F922-16EE-0D93-3A2E11D2280E}"/>
                </a:ext>
              </a:extLst>
            </p:cNvPr>
            <p:cNvSpPr txBox="1"/>
            <p:nvPr/>
          </p:nvSpPr>
          <p:spPr>
            <a:xfrm>
              <a:off x="5793250" y="4766741"/>
              <a:ext cx="749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F3E04-7F49-0C7E-238D-C8A13DB6FF36}"/>
                </a:ext>
              </a:extLst>
            </p:cNvPr>
            <p:cNvSpPr txBox="1"/>
            <p:nvPr/>
          </p:nvSpPr>
          <p:spPr>
            <a:xfrm>
              <a:off x="6744855" y="4761377"/>
              <a:ext cx="816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Oct 2021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30AFD-A9B0-155A-40CE-840A8AC8B7E8}"/>
                </a:ext>
              </a:extLst>
            </p:cNvPr>
            <p:cNvSpPr txBox="1"/>
            <p:nvPr/>
          </p:nvSpPr>
          <p:spPr>
            <a:xfrm>
              <a:off x="7836030" y="4780099"/>
              <a:ext cx="807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Nov 2021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535C97-ECE9-CE69-4F44-89E911E9C54C}"/>
                </a:ext>
              </a:extLst>
            </p:cNvPr>
            <p:cNvSpPr txBox="1"/>
            <p:nvPr/>
          </p:nvSpPr>
          <p:spPr>
            <a:xfrm>
              <a:off x="9502284" y="4780099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Mar 2022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7383D-D840-2468-9343-6BC75B5DFB6D}"/>
                </a:ext>
              </a:extLst>
            </p:cNvPr>
            <p:cNvSpPr txBox="1"/>
            <p:nvPr/>
          </p:nvSpPr>
          <p:spPr>
            <a:xfrm>
              <a:off x="10974166" y="4804232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2022</a:t>
              </a:r>
            </a:p>
          </p:txBody>
        </p:sp>
        <p:grpSp>
          <p:nvGrpSpPr>
            <p:cNvPr id="15" name="Google Shape;470;p26">
              <a:extLst>
                <a:ext uri="{FF2B5EF4-FFF2-40B4-BE49-F238E27FC236}">
                  <a16:creationId xmlns:a16="http://schemas.microsoft.com/office/drawing/2014/main" id="{E8851465-4AE1-2B55-C148-5AF8F7812CA6}"/>
                </a:ext>
              </a:extLst>
            </p:cNvPr>
            <p:cNvGrpSpPr/>
            <p:nvPr/>
          </p:nvGrpSpPr>
          <p:grpSpPr>
            <a:xfrm>
              <a:off x="11234978" y="1373673"/>
              <a:ext cx="720000" cy="720000"/>
              <a:chOff x="7425735" y="2525911"/>
              <a:chExt cx="720000" cy="720000"/>
            </a:xfrm>
          </p:grpSpPr>
          <p:sp>
            <p:nvSpPr>
              <p:cNvPr id="16" name="Google Shape;471;p26">
                <a:extLst>
                  <a:ext uri="{FF2B5EF4-FFF2-40B4-BE49-F238E27FC236}">
                    <a16:creationId xmlns:a16="http://schemas.microsoft.com/office/drawing/2014/main" id="{56286C6E-4860-CBF3-27DF-849ED415545B}"/>
                  </a:ext>
                </a:extLst>
              </p:cNvPr>
              <p:cNvSpPr/>
              <p:nvPr/>
            </p:nvSpPr>
            <p:spPr>
              <a:xfrm>
                <a:off x="7425735" y="2525911"/>
                <a:ext cx="720000" cy="72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472;p26" descr="Workflow outline">
                <a:extLst>
                  <a:ext uri="{FF2B5EF4-FFF2-40B4-BE49-F238E27FC236}">
                    <a16:creationId xmlns:a16="http://schemas.microsoft.com/office/drawing/2014/main" id="{ADCC938F-21B1-8C94-1A45-2D2B199E2DF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511180" y="2570222"/>
                <a:ext cx="563984" cy="563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" name="Google Shape;219;p13">
              <a:extLst>
                <a:ext uri="{FF2B5EF4-FFF2-40B4-BE49-F238E27FC236}">
                  <a16:creationId xmlns:a16="http://schemas.microsoft.com/office/drawing/2014/main" id="{5BBF0ACD-1272-39C2-1A9A-493C9335B118}"/>
                </a:ext>
              </a:extLst>
            </p:cNvPr>
            <p:cNvSpPr/>
            <p:nvPr/>
          </p:nvSpPr>
          <p:spPr>
            <a:xfrm>
              <a:off x="5358147" y="1630245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METHODOLOGY</a:t>
              </a:r>
            </a:p>
          </p:txBody>
        </p:sp>
        <p:sp>
          <p:nvSpPr>
            <p:cNvPr id="63" name="Rectangle: Rounded Corners 189">
              <a:extLst>
                <a:ext uri="{FF2B5EF4-FFF2-40B4-BE49-F238E27FC236}">
                  <a16:creationId xmlns:a16="http://schemas.microsoft.com/office/drawing/2014/main" id="{2BEEE2A5-4065-51A9-5019-B70F4EB47242}"/>
                </a:ext>
              </a:extLst>
            </p:cNvPr>
            <p:cNvSpPr/>
            <p:nvPr/>
          </p:nvSpPr>
          <p:spPr>
            <a:xfrm>
              <a:off x="7905611" y="3944533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8" name="Graphic 127" descr="Group with solid fill">
              <a:extLst>
                <a:ext uri="{FF2B5EF4-FFF2-40B4-BE49-F238E27FC236}">
                  <a16:creationId xmlns:a16="http://schemas.microsoft.com/office/drawing/2014/main" id="{8982F322-78E1-A6D1-C498-857CFC663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30680" y="3929798"/>
              <a:ext cx="521513" cy="721888"/>
            </a:xfrm>
            <a:prstGeom prst="rect">
              <a:avLst/>
            </a:prstGeom>
          </p:spPr>
        </p:pic>
        <p:sp>
          <p:nvSpPr>
            <p:cNvPr id="129" name="Rectangle: Rounded Corners 189">
              <a:extLst>
                <a:ext uri="{FF2B5EF4-FFF2-40B4-BE49-F238E27FC236}">
                  <a16:creationId xmlns:a16="http://schemas.microsoft.com/office/drawing/2014/main" id="{CD38DD3A-4F7F-B5C2-2E57-0BA324BACEAE}"/>
                </a:ext>
              </a:extLst>
            </p:cNvPr>
            <p:cNvSpPr/>
            <p:nvPr/>
          </p:nvSpPr>
          <p:spPr>
            <a:xfrm>
              <a:off x="10581600" y="3990712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0" name="Graphic 129" descr="Group of men with solid fill">
              <a:extLst>
                <a:ext uri="{FF2B5EF4-FFF2-40B4-BE49-F238E27FC236}">
                  <a16:creationId xmlns:a16="http://schemas.microsoft.com/office/drawing/2014/main" id="{CA28E705-DA01-0D3C-1371-929C90C3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65160" y="4001825"/>
              <a:ext cx="404529" cy="555317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4ED750-B622-3107-F5D9-A14A96511F2C}"/>
                </a:ext>
              </a:extLst>
            </p:cNvPr>
            <p:cNvGrpSpPr/>
            <p:nvPr/>
          </p:nvGrpSpPr>
          <p:grpSpPr>
            <a:xfrm>
              <a:off x="6971342" y="5049958"/>
              <a:ext cx="363653" cy="651757"/>
              <a:chOff x="6130415" y="5174246"/>
              <a:chExt cx="363653" cy="65175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4E0EEC-A5AE-F58F-6CB9-8FBDA821913C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46166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2</a:t>
                </a:r>
              </a:p>
              <a:p>
                <a:pPr algn="ctr"/>
                <a:endParaRPr lang="en-GB" sz="12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C29D3D5-DA4A-EB4A-83FD-5FC83BD48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F5189A-E086-0D11-1208-517B97FCD8EA}"/>
                </a:ext>
              </a:extLst>
            </p:cNvPr>
            <p:cNvSpPr txBox="1"/>
            <p:nvPr/>
          </p:nvSpPr>
          <p:spPr>
            <a:xfrm>
              <a:off x="9668463" y="5227755"/>
              <a:ext cx="363653" cy="46166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4</a:t>
              </a:r>
            </a:p>
            <a:p>
              <a:pPr algn="ctr"/>
              <a:endParaRPr lang="en-GB" sz="1200" b="1" dirty="0">
                <a:latin typeface="Raleway" pitchFamily="2" charset="77"/>
                <a:cs typeface="Helvetica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8239776-9C3D-C14E-E47F-44B11D02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290" y="5037662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F2931F1-D1D0-AB01-F68D-C48C1F1F9A5E}"/>
                </a:ext>
              </a:extLst>
            </p:cNvPr>
            <p:cNvSpPr txBox="1"/>
            <p:nvPr/>
          </p:nvSpPr>
          <p:spPr>
            <a:xfrm>
              <a:off x="11084149" y="5234411"/>
              <a:ext cx="36365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5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B3ED08-2016-EA14-1CBD-FCDED8D4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5976" y="5044318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000FE4D-19D9-5A50-E51B-D3437A7F0FE4}"/>
                </a:ext>
              </a:extLst>
            </p:cNvPr>
            <p:cNvGrpSpPr/>
            <p:nvPr/>
          </p:nvGrpSpPr>
          <p:grpSpPr>
            <a:xfrm>
              <a:off x="8126567" y="5049958"/>
              <a:ext cx="363653" cy="467092"/>
              <a:chOff x="6130415" y="5174246"/>
              <a:chExt cx="363653" cy="46709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FE2B537-31B7-977E-1717-43AAFA2221FA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7B8C4BD-4061-1767-A614-E52FCC024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8E03041-65F0-BE7F-39A9-44D37EEB011A}"/>
              </a:ext>
            </a:extLst>
          </p:cNvPr>
          <p:cNvGrpSpPr/>
          <p:nvPr/>
        </p:nvGrpSpPr>
        <p:grpSpPr>
          <a:xfrm>
            <a:off x="8606795" y="6251898"/>
            <a:ext cx="3444654" cy="450000"/>
            <a:chOff x="2291257" y="5855683"/>
            <a:chExt cx="6532263" cy="83049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301A4EE-4DAF-5F59-8452-9AE2136B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78D82A96-97ED-17B6-693D-18822D85E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CF8C398-AB95-304A-14C6-13C0E29CFB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55436" y="-5558"/>
            <a:ext cx="731113" cy="7311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90E477-80D0-395F-8E4A-8552C7591699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12" name="Google Shape;191;p10">
              <a:extLst>
                <a:ext uri="{FF2B5EF4-FFF2-40B4-BE49-F238E27FC236}">
                  <a16:creationId xmlns:a16="http://schemas.microsoft.com/office/drawing/2014/main" id="{4DB6F6FC-9E7D-47A7-087C-F3E98A9EB7F6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AD45C25-0B2B-42D4-0812-C031CDA644A1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44CDF94-CAE1-5A0B-7838-C9F3D8AAD85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86"/>
    </mc:Choice>
    <mc:Fallback>
      <p:transition spd="slow" advTm="70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6618460" y="2023060"/>
            <a:ext cx="494761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1751511"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Remote Management Forms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1956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forms were completed between September 2021 &amp; March 2022.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Only 261 patients recorded prior appointment date.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154/261 (59%) were completed by patients on the backlog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between May ‘20 – May '21, indicating a </a:t>
            </a: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preferential use of RMFs targeting backlog patients.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5% of all backlog patients were managed with RMFs (based on available data).</a:t>
            </a:r>
          </a:p>
        </p:txBody>
      </p: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8D107678-AEFD-1E81-E8AE-266250AC2031}"/>
              </a:ext>
            </a:extLst>
          </p:cNvPr>
          <p:cNvSpPr txBox="1"/>
          <p:nvPr/>
        </p:nvSpPr>
        <p:spPr>
          <a:xfrm>
            <a:off x="0" y="716407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E5C8DB8C-9BEA-F35E-478B-3BB78B517834}"/>
              </a:ext>
            </a:extLst>
          </p:cNvPr>
          <p:cNvSpPr txBox="1"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aphicFrame>
        <p:nvGraphicFramePr>
          <p:cNvPr id="9" name="Table 43">
            <a:extLst>
              <a:ext uri="{FF2B5EF4-FFF2-40B4-BE49-F238E27FC236}">
                <a16:creationId xmlns:a16="http://schemas.microsoft.com/office/drawing/2014/main" id="{19DD0F30-C500-9165-D26A-CB6486CD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20484"/>
              </p:ext>
            </p:extLst>
          </p:nvPr>
        </p:nvGraphicFramePr>
        <p:xfrm>
          <a:off x="6618460" y="4526511"/>
          <a:ext cx="4947612" cy="2083757"/>
        </p:xfrm>
        <a:graphic>
          <a:graphicData uri="http://schemas.openxmlformats.org/drawingml/2006/table">
            <a:tbl>
              <a:tblPr firstRow="1" bandRow="1"/>
              <a:tblGrid>
                <a:gridCol w="1649204">
                  <a:extLst>
                    <a:ext uri="{9D8B030D-6E8A-4147-A177-3AD203B41FA5}">
                      <a16:colId xmlns:a16="http://schemas.microsoft.com/office/drawing/2014/main" val="2832273255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910319481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1992610987"/>
                    </a:ext>
                  </a:extLst>
                </a:gridCol>
              </a:tblGrid>
              <a:tr h="454498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Months from Baseline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pts seen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assessed by RMF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51184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626 (19)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17 (2.72)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66223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1124 (34)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60 (5.3)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96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+6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2299 (71)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(6.7)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025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2933 (90)</a:t>
                      </a:r>
                    </a:p>
                    <a:p>
                      <a:pPr marL="0" algn="r" defTabSz="4654747" rtl="0" eaLnBrk="1" latinLnBrk="0" hangingPunct="1"/>
                      <a:endParaRPr lang="en-US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(5.2)</a:t>
                      </a:r>
                    </a:p>
                    <a:p>
                      <a:pPr marL="0" algn="r" defTabSz="4654747" rtl="0" eaLnBrk="1" latinLnBrk="0" hangingPunct="1"/>
                      <a:endParaRPr lang="en-GB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638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B5F98-6A31-9947-B72F-0271A6EA5369}"/>
              </a:ext>
            </a:extLst>
          </p:cNvPr>
          <p:cNvGrpSpPr/>
          <p:nvPr/>
        </p:nvGrpSpPr>
        <p:grpSpPr>
          <a:xfrm>
            <a:off x="492705" y="2023060"/>
            <a:ext cx="5946195" cy="4493872"/>
            <a:chOff x="492705" y="2023060"/>
            <a:chExt cx="5946195" cy="4493872"/>
          </a:xfrm>
        </p:grpSpPr>
        <p:sp>
          <p:nvSpPr>
            <p:cNvPr id="169" name="Google Shape;169;p9"/>
            <p:cNvSpPr/>
            <p:nvPr/>
          </p:nvSpPr>
          <p:spPr>
            <a:xfrm>
              <a:off x="735543" y="5479484"/>
              <a:ext cx="5703357" cy="1037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demonstrate 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90% reduction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in patients awaiting follow-up since these dates (within 12 months (from 3259 to 326).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71% reduction was achieved by 6 months (March 2022).</a:t>
              </a: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This reduction was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statistically significant and progressive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(p&lt;0.001 - Chi-square test for trend).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30ACA9-CF93-94AA-AE63-D8BEF303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705" y="2023060"/>
              <a:ext cx="5946195" cy="3363624"/>
            </a:xfrm>
            <a:prstGeom prst="rect">
              <a:avLst/>
            </a:prstGeom>
          </p:spPr>
        </p:pic>
      </p:grp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A0FECC01-79B2-0550-DB04-E0C34F598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0887" y="-5557"/>
            <a:ext cx="731113" cy="7311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DE6D69-CF2D-54FA-9F3B-8B1A2B0E9202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8" name="Google Shape;191;p10">
              <a:extLst>
                <a:ext uri="{FF2B5EF4-FFF2-40B4-BE49-F238E27FC236}">
                  <a16:creationId xmlns:a16="http://schemas.microsoft.com/office/drawing/2014/main" id="{6EE1A7EB-21C7-CDEB-3563-08080EC92755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48E76F06-8665-9BBA-9CCF-322A3D8F4864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ECEC04B-91FD-3AD7-1C3E-2880A868FF6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99"/>
    </mc:Choice>
    <mc:Fallback>
      <p:transition spd="slow" advTm="71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881743"/>
            <a:ext cx="12192000" cy="5976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25929" y="2010658"/>
            <a:ext cx="10940142" cy="15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10000"/>
              </a:lnSpc>
            </a:pPr>
            <a:r>
              <a:rPr lang="en-GB" sz="2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We have significantly reduced the size of our backlog of outpatient follow-up due to COVID-19 over a 12-month period with a sizable contribution from remote management.</a:t>
            </a:r>
          </a:p>
        </p:txBody>
      </p:sp>
      <p:sp>
        <p:nvSpPr>
          <p:cNvPr id="185" name="Google Shape;185;p10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25929" y="6253554"/>
            <a:ext cx="452724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Raleway"/>
              <a:buNone/>
            </a:pPr>
            <a:r>
              <a:rPr lang="en-GB" sz="10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References: </a:t>
            </a:r>
          </a:p>
          <a:p>
            <a:pPr lvl="0">
              <a:lnSpc>
                <a:spcPct val="110000"/>
              </a:lnSpc>
              <a:buClr>
                <a:srgbClr val="7F7F7F"/>
              </a:buClr>
              <a:buSzPts val="800"/>
            </a:pPr>
            <a:r>
              <a:rPr lang="en-GB" sz="1000" dirty="0">
                <a:solidFill>
                  <a:srgbClr val="C00000"/>
                </a:solidFill>
                <a:latin typeface="Raleway" pitchFamily="2" charset="77"/>
              </a:rPr>
              <a:t>Annals of the Rheumatic Diseases 2021;80:289-290.</a:t>
            </a:r>
            <a:endParaRPr sz="1000" dirty="0">
              <a:solidFill>
                <a:srgbClr val="C00000"/>
              </a:solidFill>
              <a:latin typeface="Raleway" pitchFamily="2" charset="77"/>
            </a:endParaRPr>
          </a:p>
        </p:txBody>
      </p:sp>
      <p:grpSp>
        <p:nvGrpSpPr>
          <p:cNvPr id="187" name="Google Shape;187;p10"/>
          <p:cNvGrpSpPr/>
          <p:nvPr/>
        </p:nvGrpSpPr>
        <p:grpSpPr>
          <a:xfrm>
            <a:off x="625929" y="3535088"/>
            <a:ext cx="3379367" cy="2441169"/>
            <a:chOff x="625929" y="3535088"/>
            <a:chExt cx="3379367" cy="2441169"/>
          </a:xfrm>
        </p:grpSpPr>
        <p:sp>
          <p:nvSpPr>
            <p:cNvPr id="188" name="Google Shape;188;p10"/>
            <p:cNvSpPr/>
            <p:nvPr/>
          </p:nvSpPr>
          <p:spPr>
            <a:xfrm>
              <a:off x="625929" y="3805088"/>
              <a:ext cx="3379367" cy="2171169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demonstrate a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90% reduction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the number of patients with unallocated follow up since the pandemic period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within 12 months</a:t>
              </a: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045612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4343233" y="3535088"/>
            <a:ext cx="3379367" cy="2477156"/>
            <a:chOff x="4343233" y="3535088"/>
            <a:chExt cx="3379367" cy="2477156"/>
          </a:xfrm>
        </p:grpSpPr>
        <p:sp>
          <p:nvSpPr>
            <p:cNvPr id="191" name="Google Shape;191;p10"/>
            <p:cNvSpPr/>
            <p:nvPr/>
          </p:nvSpPr>
          <p:spPr>
            <a:xfrm>
              <a:off x="4343233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Remote management made a sizeable contribution, meaning some of this reduction was achieved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without clinician-patient encounters;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these results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underestimate the effect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of RMFs due to this dataset being incomplete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762916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0"/>
          <p:cNvGrpSpPr/>
          <p:nvPr/>
        </p:nvGrpSpPr>
        <p:grpSpPr>
          <a:xfrm>
            <a:off x="8060538" y="3535088"/>
            <a:ext cx="3379367" cy="2477156"/>
            <a:chOff x="8060538" y="3535088"/>
            <a:chExt cx="3379367" cy="2477156"/>
          </a:xfrm>
        </p:grpSpPr>
        <p:sp>
          <p:nvSpPr>
            <p:cNvPr id="194" name="Google Shape;194;p10"/>
            <p:cNvSpPr/>
            <p:nvPr/>
          </p:nvSpPr>
          <p:spPr>
            <a:xfrm>
              <a:off x="8060538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show robust integration of our RMFs into outpatient services, providing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evidence for remote management as a useful tool in outpatient care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e.g. 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areas such as patient-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nitiated follow-up pathways.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dirty="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9480221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13E0433B-5025-70AD-C269-FF6A21E804EA}"/>
              </a:ext>
            </a:extLst>
          </p:cNvPr>
          <p:cNvSpPr txBox="1"/>
          <p:nvPr/>
        </p:nvSpPr>
        <p:spPr>
          <a:xfrm>
            <a:off x="0" y="717825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B0A06E00-A2BC-7721-585C-6ED6E5BA5157}"/>
              </a:ext>
            </a:extLst>
          </p:cNvPr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1DA4779B-FF74-E3B5-CACC-DD88319F4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414" y="0"/>
            <a:ext cx="731113" cy="7311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5297B6F-29BE-5E8A-101B-E1B1DE38DB4F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7" name="Google Shape;191;p10">
              <a:extLst>
                <a:ext uri="{FF2B5EF4-FFF2-40B4-BE49-F238E27FC236}">
                  <a16:creationId xmlns:a16="http://schemas.microsoft.com/office/drawing/2014/main" id="{868DE7B7-52D2-65FB-DEAC-B3B629AB55C1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489D4F4-BE9E-56A0-84AC-499C2EB77C03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07A5298-BCCC-7AF3-906A-8B6782E680C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114">
        <p:fade/>
      </p:transition>
    </mc:Choice>
    <mc:Fallback>
      <p:transition spd="med" advTm="311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9.2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664</Words>
  <Application>Microsoft Macintosh PowerPoint</Application>
  <PresentationFormat>Widescreen</PresentationFormat>
  <Paragraphs>84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Poppins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Kurzeja, Dominik (RTH) OUH</dc:creator>
  <cp:lastModifiedBy>Kurzeja, Dominik (RTH) OUH</cp:lastModifiedBy>
  <cp:revision>42</cp:revision>
  <dcterms:created xsi:type="dcterms:W3CDTF">2023-02-09T09:21:53Z</dcterms:created>
  <dcterms:modified xsi:type="dcterms:W3CDTF">2023-04-01T17:05:37Z</dcterms:modified>
</cp:coreProperties>
</file>