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Usuaris Role EDITOR: jose, jordi, …</a:t>
            </a:r>
          </a:p>
          <a:p>
            <a:pPr/>
            <a:r>
              <a:t>Usuaris Role ADMIN: maria, josep, …</a:t>
            </a:r>
          </a:p>
          <a:p>
            <a:pPr/>
            <a:r>
              <a:t>Usuaris Role LECTOR: toni, angela, 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Image2 del carrusel (pàgina inicial: index.jsp)</a:t>
            </a:r>
          </a:p>
          <a:p>
            <a:pPr/>
            <a:r>
              <a:t>Click en un link del text demana login per controlar l’accés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Compositor pot ser null (Genere també)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Àlbums Intèrpret/Àlbums Compositor</a:t>
            </a:r>
          </a:p>
          <a:p>
            <a:pPr/>
            <a:r>
              <a:t>si 0 —&gt; no link</a:t>
            </a:r>
          </a:p>
          <a:p>
            <a:pPr/>
            <a:r>
              <a:t>si &gt;0 Intèrpret o &gt;0 Compositor —&gt; no Delete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Butó eliminar inactiu si té àlbums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ol i sub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del títol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del títol</a:t>
            </a:r>
          </a:p>
        </p:txBody>
      </p:sp>
      <p:sp>
        <p:nvSpPr>
          <p:cNvPr id="12" name="Nivell del cos u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rdi Martorell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–Jordi Martorell</a:t>
            </a:r>
          </a:p>
        </p:txBody>
      </p:sp>
      <p:sp>
        <p:nvSpPr>
          <p:cNvPr id="94" name="“Escriu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“Escriu una cita aquí” </a:t>
            </a:r>
          </a:p>
        </p:txBody>
      </p:sp>
      <p:sp>
        <p:nvSpPr>
          <p:cNvPr id="9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t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t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t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 del títol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del títol</a:t>
            </a:r>
          </a:p>
        </p:txBody>
      </p:sp>
      <p:sp>
        <p:nvSpPr>
          <p:cNvPr id="22" name="Nivell del cos u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2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del títol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3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t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 del títol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 del títol</a:t>
            </a:r>
          </a:p>
        </p:txBody>
      </p:sp>
      <p:sp>
        <p:nvSpPr>
          <p:cNvPr id="40" name="Nivell del cos u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49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57" name="Nivell del cos 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58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, vinyetes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t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67" name="Nivell del cos u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68" name="Número de la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l del cos u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76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t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t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t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del títol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del títol</a:t>
            </a:r>
          </a:p>
        </p:txBody>
      </p:sp>
      <p:sp>
        <p:nvSpPr>
          <p:cNvPr id="3" name="Nivell del cos u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" name="Número de la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e Final…"/>
          <p:cNvSpPr txBox="1"/>
          <p:nvPr/>
        </p:nvSpPr>
        <p:spPr>
          <a:xfrm>
            <a:off x="2761642" y="1435099"/>
            <a:ext cx="7481516" cy="6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Projecte Final</a:t>
            </a:r>
          </a:p>
          <a:p>
            <a:pPr>
              <a:defRPr b="0" sz="16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Curs Desenvolupament JAVA</a:t>
            </a:r>
          </a:p>
          <a:p>
            <a:pPr>
              <a:defRPr b="0" sz="34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Arxiu Musical</a:t>
            </a: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30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Domènec Farré</a:t>
            </a:r>
          </a:p>
          <a:p>
            <a:pPr>
              <a:defRPr b="0" sz="2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20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18/12/2019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69" name="Localitzacions / Format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Localitzacions / Formats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       </a:t>
            </a:r>
          </a:p>
        </p:txBody>
      </p:sp>
      <p:pic>
        <p:nvPicPr>
          <p:cNvPr id="170" name="img9.png" descr="img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1038092"/>
            <a:ext cx="12348375" cy="48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g10.png" descr="img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653" y="6073715"/>
            <a:ext cx="12380183" cy="4820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74" name="Seleccion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Seleccions       </a:t>
            </a:r>
          </a:p>
        </p:txBody>
      </p:sp>
      <p:pic>
        <p:nvPicPr>
          <p:cNvPr id="175" name="img11.png" descr="img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65695"/>
            <a:ext cx="13004800" cy="4523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g12.png" descr="img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90064"/>
            <a:ext cx="13004800" cy="4561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79" name="Usuari Rol ADMIN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Usuari Rol ADMIN       </a:t>
            </a:r>
          </a:p>
        </p:txBody>
      </p:sp>
      <p:pic>
        <p:nvPicPr>
          <p:cNvPr id="180" name="img13.png" descr="img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50273"/>
            <a:ext cx="13004800" cy="4300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g14.png" descr="img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125733"/>
            <a:ext cx="13004800" cy="4455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84" name="MVC + ORM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MVC + ORM       </a:t>
            </a:r>
          </a:p>
        </p:txBody>
      </p:sp>
      <p:grpSp>
        <p:nvGrpSpPr>
          <p:cNvPr id="194" name="Grup"/>
          <p:cNvGrpSpPr/>
          <p:nvPr/>
        </p:nvGrpSpPr>
        <p:grpSpPr>
          <a:xfrm>
            <a:off x="166113" y="1085693"/>
            <a:ext cx="6502012" cy="8356601"/>
            <a:chOff x="0" y="0"/>
            <a:chExt cx="6502010" cy="8356600"/>
          </a:xfrm>
        </p:grpSpPr>
        <p:pic>
          <p:nvPicPr>
            <p:cNvPr id="185" name="img13.png" descr="img1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12610" y="0"/>
              <a:ext cx="4089401" cy="835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Model"/>
            <p:cNvSpPr txBox="1"/>
            <p:nvPr/>
          </p:nvSpPr>
          <p:spPr>
            <a:xfrm>
              <a:off x="1380529" y="3954685"/>
              <a:ext cx="99476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</a:t>
              </a:r>
            </a:p>
          </p:txBody>
        </p:sp>
        <p:sp>
          <p:nvSpPr>
            <p:cNvPr id="187" name="4 Controladors…"/>
            <p:cNvSpPr txBox="1"/>
            <p:nvPr/>
          </p:nvSpPr>
          <p:spPr>
            <a:xfrm>
              <a:off x="0" y="2281358"/>
              <a:ext cx="2375297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4 Controladors</a:t>
              </a:r>
            </a:p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(3 roles + login)</a:t>
              </a:r>
            </a:p>
          </p:txBody>
        </p:sp>
        <p:sp>
          <p:nvSpPr>
            <p:cNvPr id="188" name="Línia"/>
            <p:cNvSpPr/>
            <p:nvPr/>
          </p:nvSpPr>
          <p:spPr>
            <a:xfrm>
              <a:off x="2416265" y="2375764"/>
              <a:ext cx="1" cy="8028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Línia"/>
            <p:cNvSpPr/>
            <p:nvPr/>
          </p:nvSpPr>
          <p:spPr>
            <a:xfrm flipH="1">
              <a:off x="2416265" y="3671164"/>
              <a:ext cx="1" cy="165263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" name="DAOs…"/>
            <p:cNvSpPr txBox="1"/>
            <p:nvPr/>
          </p:nvSpPr>
          <p:spPr>
            <a:xfrm>
              <a:off x="325034" y="6227049"/>
              <a:ext cx="1368475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DAOs</a:t>
              </a:r>
            </a:p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Services</a:t>
              </a:r>
            </a:p>
          </p:txBody>
        </p:sp>
        <p:sp>
          <p:nvSpPr>
            <p:cNvPr id="191" name="*"/>
            <p:cNvSpPr txBox="1"/>
            <p:nvPr/>
          </p:nvSpPr>
          <p:spPr>
            <a:xfrm>
              <a:off x="5292182" y="3010250"/>
              <a:ext cx="262571" cy="52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2" name="*"/>
            <p:cNvSpPr txBox="1"/>
            <p:nvPr/>
          </p:nvSpPr>
          <p:spPr>
            <a:xfrm>
              <a:off x="5603560" y="5128533"/>
              <a:ext cx="262571" cy="52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3" name="*"/>
            <p:cNvSpPr txBox="1"/>
            <p:nvPr/>
          </p:nvSpPr>
          <p:spPr>
            <a:xfrm>
              <a:off x="877986" y="5884027"/>
              <a:ext cx="262571" cy="52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200" name="Grup"/>
          <p:cNvGrpSpPr/>
          <p:nvPr/>
        </p:nvGrpSpPr>
        <p:grpSpPr>
          <a:xfrm>
            <a:off x="6368387" y="2672269"/>
            <a:ext cx="6260647" cy="6769101"/>
            <a:chOff x="0" y="0"/>
            <a:chExt cx="6260646" cy="6769100"/>
          </a:xfrm>
        </p:grpSpPr>
        <p:pic>
          <p:nvPicPr>
            <p:cNvPr id="195" name="img14.png" descr="img1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96646" y="0"/>
              <a:ext cx="4064001" cy="6769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Pàgina inici"/>
            <p:cNvSpPr txBox="1"/>
            <p:nvPr/>
          </p:nvSpPr>
          <p:spPr>
            <a:xfrm>
              <a:off x="0" y="5861426"/>
              <a:ext cx="216202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Pàgina inici</a:t>
              </a:r>
            </a:p>
          </p:txBody>
        </p:sp>
        <p:sp>
          <p:nvSpPr>
            <p:cNvPr id="197" name="Línia"/>
            <p:cNvSpPr/>
            <p:nvPr/>
          </p:nvSpPr>
          <p:spPr>
            <a:xfrm>
              <a:off x="2171246" y="6084584"/>
              <a:ext cx="99476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6 vistes consulta…"/>
            <p:cNvSpPr txBox="1"/>
            <p:nvPr/>
          </p:nvSpPr>
          <p:spPr>
            <a:xfrm>
              <a:off x="359755" y="3043313"/>
              <a:ext cx="1738773" cy="2734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r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6 vistes consulta</a:t>
              </a:r>
            </a:p>
            <a:p>
              <a:pPr algn="r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+ 6 vistes modificació + 2 vistes login</a:t>
              </a:r>
            </a:p>
            <a:p>
              <a:pPr algn="r">
                <a:defRPr sz="2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Línia"/>
            <p:cNvSpPr/>
            <p:nvPr/>
          </p:nvSpPr>
          <p:spPr>
            <a:xfrm flipH="1">
              <a:off x="2190296" y="2976107"/>
              <a:ext cx="1" cy="28628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03" name="View: aut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View: autors      </a:t>
            </a:r>
          </a:p>
        </p:txBody>
      </p:sp>
      <p:grpSp>
        <p:nvGrpSpPr>
          <p:cNvPr id="211" name="Grup"/>
          <p:cNvGrpSpPr/>
          <p:nvPr/>
        </p:nvGrpSpPr>
        <p:grpSpPr>
          <a:xfrm>
            <a:off x="101600" y="1289050"/>
            <a:ext cx="12779325" cy="8115300"/>
            <a:chOff x="0" y="0"/>
            <a:chExt cx="12779324" cy="8115300"/>
          </a:xfrm>
        </p:grpSpPr>
        <p:pic>
          <p:nvPicPr>
            <p:cNvPr id="204" name="img15.png" descr="img1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91600" cy="8115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Àlbums com Intèrpret…"/>
            <p:cNvSpPr txBox="1"/>
            <p:nvPr/>
          </p:nvSpPr>
          <p:spPr>
            <a:xfrm>
              <a:off x="9062293" y="1035815"/>
              <a:ext cx="3079515" cy="7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Àlbums com Intèrpret</a:t>
              </a:r>
            </a:p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(si 0 no href)</a:t>
              </a:r>
            </a:p>
          </p:txBody>
        </p:sp>
        <p:sp>
          <p:nvSpPr>
            <p:cNvPr id="206" name="Línia"/>
            <p:cNvSpPr/>
            <p:nvPr/>
          </p:nvSpPr>
          <p:spPr>
            <a:xfrm>
              <a:off x="8984427" y="852920"/>
              <a:ext cx="1" cy="11186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Àlbums com Compositor…"/>
            <p:cNvSpPr txBox="1"/>
            <p:nvPr/>
          </p:nvSpPr>
          <p:spPr>
            <a:xfrm>
              <a:off x="9074993" y="2775715"/>
              <a:ext cx="3513895" cy="7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Àlbums com Compositor</a:t>
              </a:r>
            </a:p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(si 0 no href)</a:t>
              </a:r>
            </a:p>
          </p:txBody>
        </p:sp>
        <p:sp>
          <p:nvSpPr>
            <p:cNvPr id="208" name="Línia"/>
            <p:cNvSpPr/>
            <p:nvPr/>
          </p:nvSpPr>
          <p:spPr>
            <a:xfrm>
              <a:off x="8997127" y="2592820"/>
              <a:ext cx="1" cy="11186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Si hi ha àlbums de l’autor (com Intèrpret i/o Coompositor) el botó Delete no s’activa"/>
            <p:cNvSpPr txBox="1"/>
            <p:nvPr/>
          </p:nvSpPr>
          <p:spPr>
            <a:xfrm>
              <a:off x="9074993" y="4883915"/>
              <a:ext cx="3704332" cy="141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Si hi ha àlbums de l’autor (com Intèrpret i/o Coompositor) el botó Delete no s’activa</a:t>
              </a:r>
            </a:p>
          </p:txBody>
        </p:sp>
        <p:sp>
          <p:nvSpPr>
            <p:cNvPr id="210" name="Línia"/>
            <p:cNvSpPr/>
            <p:nvPr/>
          </p:nvSpPr>
          <p:spPr>
            <a:xfrm>
              <a:off x="8997127" y="4878821"/>
              <a:ext cx="1" cy="16060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14" name="Control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Controls       </a:t>
            </a:r>
          </a:p>
        </p:txBody>
      </p:sp>
      <p:grpSp>
        <p:nvGrpSpPr>
          <p:cNvPr id="217" name="Grup"/>
          <p:cNvGrpSpPr/>
          <p:nvPr/>
        </p:nvGrpSpPr>
        <p:grpSpPr>
          <a:xfrm>
            <a:off x="2357804" y="1197505"/>
            <a:ext cx="10398828" cy="1689111"/>
            <a:chOff x="0" y="0"/>
            <a:chExt cx="10398827" cy="1689110"/>
          </a:xfrm>
        </p:grpSpPr>
        <p:pic>
          <p:nvPicPr>
            <p:cNvPr id="215" name="img18.png" descr="img1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93588" y="0"/>
              <a:ext cx="5705240" cy="1689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Delete: Try / Catch exceptions…"/>
            <p:cNvSpPr txBox="1"/>
            <p:nvPr/>
          </p:nvSpPr>
          <p:spPr>
            <a:xfrm>
              <a:off x="0" y="398059"/>
              <a:ext cx="4535389" cy="80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Delete: Try / Catch exceptions</a:t>
              </a:r>
            </a:p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(a més de desactivar el botó) </a:t>
              </a:r>
            </a:p>
          </p:txBody>
        </p:sp>
      </p:grpSp>
      <p:grpSp>
        <p:nvGrpSpPr>
          <p:cNvPr id="225" name="Grup"/>
          <p:cNvGrpSpPr/>
          <p:nvPr/>
        </p:nvGrpSpPr>
        <p:grpSpPr>
          <a:xfrm>
            <a:off x="328241" y="3004693"/>
            <a:ext cx="12527360" cy="6555715"/>
            <a:chOff x="0" y="0"/>
            <a:chExt cx="12527359" cy="6555713"/>
          </a:xfrm>
        </p:grpSpPr>
        <p:pic>
          <p:nvPicPr>
            <p:cNvPr id="218" name="img19.png" descr="img1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067722" cy="65557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Save: Try / Catch exceptions…"/>
            <p:cNvSpPr txBox="1"/>
            <p:nvPr/>
          </p:nvSpPr>
          <p:spPr>
            <a:xfrm>
              <a:off x="8194972" y="5154407"/>
              <a:ext cx="4332388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Save: Try / Catch exceptions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(atributs UNIQUE, …)</a:t>
              </a:r>
            </a:p>
          </p:txBody>
        </p:sp>
        <p:sp>
          <p:nvSpPr>
            <p:cNvPr id="220" name="Solució problema Compositor i/o Genere amb valor null"/>
            <p:cNvSpPr txBox="1"/>
            <p:nvPr/>
          </p:nvSpPr>
          <p:spPr>
            <a:xfrm>
              <a:off x="8194972" y="3073534"/>
              <a:ext cx="3566865" cy="115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Solució problema Compositor i/o Genere amb valor null</a:t>
              </a:r>
            </a:p>
          </p:txBody>
        </p:sp>
        <p:sp>
          <p:nvSpPr>
            <p:cNvPr id="221" name="Control Intèrpret obligatori"/>
            <p:cNvSpPr txBox="1"/>
            <p:nvPr/>
          </p:nvSpPr>
          <p:spPr>
            <a:xfrm>
              <a:off x="8194972" y="2294551"/>
              <a:ext cx="3991869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Control Intèrpret obligatori</a:t>
              </a:r>
            </a:p>
          </p:txBody>
        </p:sp>
        <p:sp>
          <p:nvSpPr>
            <p:cNvPr id="222" name="Línia"/>
            <p:cNvSpPr/>
            <p:nvPr/>
          </p:nvSpPr>
          <p:spPr>
            <a:xfrm>
              <a:off x="8067700" y="1903371"/>
              <a:ext cx="1" cy="965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Línia"/>
            <p:cNvSpPr/>
            <p:nvPr/>
          </p:nvSpPr>
          <p:spPr>
            <a:xfrm>
              <a:off x="8067700" y="3114534"/>
              <a:ext cx="1" cy="14440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Línia"/>
            <p:cNvSpPr/>
            <p:nvPr/>
          </p:nvSpPr>
          <p:spPr>
            <a:xfrm>
              <a:off x="8067700" y="4766400"/>
              <a:ext cx="1" cy="127202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28" name="Missatges Err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Missatges Errors       </a:t>
            </a:r>
          </a:p>
        </p:txBody>
      </p:sp>
      <p:grpSp>
        <p:nvGrpSpPr>
          <p:cNvPr id="242" name="Grup"/>
          <p:cNvGrpSpPr/>
          <p:nvPr/>
        </p:nvGrpSpPr>
        <p:grpSpPr>
          <a:xfrm>
            <a:off x="192712" y="1288962"/>
            <a:ext cx="12676435" cy="7861075"/>
            <a:chOff x="0" y="0"/>
            <a:chExt cx="12676434" cy="7861074"/>
          </a:xfrm>
        </p:grpSpPr>
        <p:pic>
          <p:nvPicPr>
            <p:cNvPr id="229" name="img20.png" descr="img2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244366" cy="7805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Rectangle"/>
            <p:cNvSpPr/>
            <p:nvPr/>
          </p:nvSpPr>
          <p:spPr>
            <a:xfrm>
              <a:off x="2116039" y="2209666"/>
              <a:ext cx="3373458" cy="254560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Rectangle"/>
            <p:cNvSpPr/>
            <p:nvPr/>
          </p:nvSpPr>
          <p:spPr>
            <a:xfrm>
              <a:off x="2116039" y="4191411"/>
              <a:ext cx="3764248" cy="254560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Rectangle"/>
            <p:cNvSpPr/>
            <p:nvPr/>
          </p:nvSpPr>
          <p:spPr>
            <a:xfrm>
              <a:off x="2141439" y="7332381"/>
              <a:ext cx="3941779" cy="254560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ínia"/>
            <p:cNvSpPr/>
            <p:nvPr/>
          </p:nvSpPr>
          <p:spPr>
            <a:xfrm>
              <a:off x="5474602" y="2337917"/>
              <a:ext cx="4165069" cy="1"/>
            </a:xfrm>
            <a:prstGeom prst="line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Línia"/>
            <p:cNvSpPr/>
            <p:nvPr/>
          </p:nvSpPr>
          <p:spPr>
            <a:xfrm>
              <a:off x="5868642" y="4318691"/>
              <a:ext cx="3811009" cy="1"/>
            </a:xfrm>
            <a:prstGeom prst="line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Línia"/>
            <p:cNvSpPr/>
            <p:nvPr/>
          </p:nvSpPr>
          <p:spPr>
            <a:xfrm>
              <a:off x="6081393" y="7459660"/>
              <a:ext cx="3588322" cy="1"/>
            </a:xfrm>
            <a:prstGeom prst="line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@NotNull @Size…"/>
            <p:cNvSpPr txBox="1"/>
            <p:nvPr/>
          </p:nvSpPr>
          <p:spPr>
            <a:xfrm>
              <a:off x="9796198" y="7058246"/>
              <a:ext cx="2656137" cy="80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@NotNull @Size 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(Model)</a:t>
              </a:r>
            </a:p>
          </p:txBody>
        </p:sp>
        <p:sp>
          <p:nvSpPr>
            <p:cNvPr id="237" name="Intèrpret obligatori…"/>
            <p:cNvSpPr txBox="1"/>
            <p:nvPr/>
          </p:nvSpPr>
          <p:spPr>
            <a:xfrm>
              <a:off x="9773969" y="3917276"/>
              <a:ext cx="2902466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Intèrpret obligatori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(Controller)</a:t>
              </a:r>
            </a:p>
          </p:txBody>
        </p:sp>
        <p:sp>
          <p:nvSpPr>
            <p:cNvPr id="238" name="Exception in Save…"/>
            <p:cNvSpPr txBox="1"/>
            <p:nvPr/>
          </p:nvSpPr>
          <p:spPr>
            <a:xfrm>
              <a:off x="9753410" y="1935531"/>
              <a:ext cx="2807644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Exception in Save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(Controller)</a:t>
              </a:r>
            </a:p>
          </p:txBody>
        </p:sp>
        <p:sp>
          <p:nvSpPr>
            <p:cNvPr id="239" name="1"/>
            <p:cNvSpPr/>
            <p:nvPr/>
          </p:nvSpPr>
          <p:spPr>
            <a:xfrm>
              <a:off x="9805006" y="1452203"/>
              <a:ext cx="489285" cy="48928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0" name="2"/>
            <p:cNvSpPr/>
            <p:nvPr/>
          </p:nvSpPr>
          <p:spPr>
            <a:xfrm>
              <a:off x="9805006" y="3455532"/>
              <a:ext cx="489285" cy="48928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1" name="3"/>
            <p:cNvSpPr/>
            <p:nvPr/>
          </p:nvSpPr>
          <p:spPr>
            <a:xfrm>
              <a:off x="9805006" y="6540925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45" name="Missatges Err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Missatges Errors       </a:t>
            </a:r>
          </a:p>
        </p:txBody>
      </p:sp>
      <p:grpSp>
        <p:nvGrpSpPr>
          <p:cNvPr id="252" name="Grup"/>
          <p:cNvGrpSpPr/>
          <p:nvPr/>
        </p:nvGrpSpPr>
        <p:grpSpPr>
          <a:xfrm>
            <a:off x="1622746" y="1176703"/>
            <a:ext cx="10359826" cy="8154883"/>
            <a:chOff x="0" y="0"/>
            <a:chExt cx="10359823" cy="8154881"/>
          </a:xfrm>
        </p:grpSpPr>
        <p:sp>
          <p:nvSpPr>
            <p:cNvPr id="246" name="1"/>
            <p:cNvSpPr/>
            <p:nvPr/>
          </p:nvSpPr>
          <p:spPr>
            <a:xfrm>
              <a:off x="0" y="778414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7" name="2"/>
            <p:cNvSpPr/>
            <p:nvPr/>
          </p:nvSpPr>
          <p:spPr>
            <a:xfrm>
              <a:off x="0" y="2781743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8" name="3"/>
            <p:cNvSpPr/>
            <p:nvPr/>
          </p:nvSpPr>
          <p:spPr>
            <a:xfrm>
              <a:off x="0" y="5867138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pic>
          <p:nvPicPr>
            <p:cNvPr id="249" name="img21.png" descr="img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9642" y="0"/>
              <a:ext cx="9690697" cy="2638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img22.png" descr="img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4248" y="2721945"/>
              <a:ext cx="9541486" cy="2391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1" name="img23.png" descr="img2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0158" y="5298306"/>
              <a:ext cx="9729666" cy="28565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55" name="Problema Hibernate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Problema Hibernate       </a:t>
            </a:r>
          </a:p>
        </p:txBody>
      </p:sp>
      <p:pic>
        <p:nvPicPr>
          <p:cNvPr id="256" name="img24.png" descr="img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566" y="1530125"/>
            <a:ext cx="9471994" cy="1648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g25.png" descr="img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259" y="3458284"/>
            <a:ext cx="951230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g26.png" descr="img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7265" y="5986315"/>
            <a:ext cx="10261601" cy="259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61" name="Problema Accent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Problema Accents       </a:t>
            </a:r>
          </a:p>
        </p:txBody>
      </p:sp>
      <p:grpSp>
        <p:nvGrpSpPr>
          <p:cNvPr id="266" name="Grup"/>
          <p:cNvGrpSpPr/>
          <p:nvPr/>
        </p:nvGrpSpPr>
        <p:grpSpPr>
          <a:xfrm>
            <a:off x="840543" y="1380959"/>
            <a:ext cx="11194130" cy="7910258"/>
            <a:chOff x="0" y="0"/>
            <a:chExt cx="11194129" cy="7910257"/>
          </a:xfrm>
        </p:grpSpPr>
        <p:sp>
          <p:nvSpPr>
            <p:cNvPr id="262" name="Problema:…"/>
            <p:cNvSpPr txBox="1"/>
            <p:nvPr/>
          </p:nvSpPr>
          <p:spPr>
            <a:xfrm>
              <a:off x="0" y="0"/>
              <a:ext cx="11194130" cy="115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Problema: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Al crear o modificar un registre, si el valor introduït en un camp del formulari té accents, quan el guarda ho canvia per caràcter extranys.</a:t>
              </a:r>
            </a:p>
          </p:txBody>
        </p:sp>
        <p:sp>
          <p:nvSpPr>
            <p:cNvPr id="263" name="Sol·lució:"/>
            <p:cNvSpPr txBox="1"/>
            <p:nvPr/>
          </p:nvSpPr>
          <p:spPr>
            <a:xfrm>
              <a:off x="0" y="5376819"/>
              <a:ext cx="198811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Sol·lució:</a:t>
              </a:r>
            </a:p>
          </p:txBody>
        </p:sp>
        <p:pic>
          <p:nvPicPr>
            <p:cNvPr id="264" name="img27.png" descr="img2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97895" y="1340850"/>
              <a:ext cx="8452294" cy="6569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ínia"/>
            <p:cNvSpPr/>
            <p:nvPr/>
          </p:nvSpPr>
          <p:spPr>
            <a:xfrm>
              <a:off x="2128610" y="5197790"/>
              <a:ext cx="1" cy="805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g1.png" descr="img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34" y="1524500"/>
            <a:ext cx="12156532" cy="714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23" name="Definició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Definició    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lenguatge Java…"/>
          <p:cNvSpPr txBox="1"/>
          <p:nvPr/>
        </p:nvSpPr>
        <p:spPr>
          <a:xfrm>
            <a:off x="649758" y="2108138"/>
            <a:ext cx="11355116" cy="532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Llenguatge Java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Principis SOLID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Maven (gestió de llibreries)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Tomcat (servlets, JSP)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Spring MVC amb vistes JSP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Bootstrap (millorar disseny i controls de vistes)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Spring Security (control de permisos d’accés)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MySQL (base de dades, accés via JDBC driver)</a:t>
            </a:r>
          </a:p>
          <a:p>
            <a:pPr marL="333374" indent="-333374" algn="l">
              <a:lnSpc>
                <a:spcPct val="15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Hibernate (ORM, mapeig d’objectes del model  a taules de la BD)</a:t>
            </a:r>
          </a:p>
        </p:txBody>
      </p:sp>
      <p:sp>
        <p:nvSpPr>
          <p:cNvPr id="126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27" name="Tecnologia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Tecnologia    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Arxiu_Musical.png" descr="Arxiu_Music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919256"/>
            <a:ext cx="13004800" cy="431488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ols Usuaris: EDITOR, ADMIN, LECTOR"/>
          <p:cNvSpPr txBox="1"/>
          <p:nvPr/>
        </p:nvSpPr>
        <p:spPr>
          <a:xfrm>
            <a:off x="677383" y="7557379"/>
            <a:ext cx="58933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Rols Usuaris: EDITOR, ADMIN, LECTOR</a:t>
            </a:r>
          </a:p>
        </p:txBody>
      </p:sp>
      <p:sp>
        <p:nvSpPr>
          <p:cNvPr id="131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32" name="Esquema Base Dade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Esquema Base Dades    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37" name="Login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Login       </a:t>
            </a:r>
          </a:p>
        </p:txBody>
      </p:sp>
      <p:pic>
        <p:nvPicPr>
          <p:cNvPr id="138" name="img3.png" descr="img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700" y="1268779"/>
            <a:ext cx="9190424" cy="5404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g4.png" descr="img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4005" y="7272979"/>
            <a:ext cx="8543814" cy="1774251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</p:pic>
      <p:sp>
        <p:nvSpPr>
          <p:cNvPr id="140" name="Oval"/>
          <p:cNvSpPr/>
          <p:nvPr/>
        </p:nvSpPr>
        <p:spPr>
          <a:xfrm>
            <a:off x="6117431" y="1572703"/>
            <a:ext cx="1109514" cy="501651"/>
          </a:xfrm>
          <a:prstGeom prst="ellips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Línia de connexió"/>
          <p:cNvSpPr/>
          <p:nvPr/>
        </p:nvSpPr>
        <p:spPr>
          <a:xfrm>
            <a:off x="7179116" y="1264132"/>
            <a:ext cx="4978767" cy="600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76" h="18727" fill="norm" stroke="1" extrusionOk="0">
                <a:moveTo>
                  <a:pt x="0" y="1318"/>
                </a:moveTo>
                <a:cubicBezTo>
                  <a:pt x="17795" y="-2873"/>
                  <a:pt x="21600" y="2930"/>
                  <a:pt x="11414" y="18727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47" name="Gravacion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Gravacions       </a:t>
            </a:r>
          </a:p>
        </p:txBody>
      </p:sp>
      <p:pic>
        <p:nvPicPr>
          <p:cNvPr id="148" name="img5.png" descr="img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82893"/>
            <a:ext cx="13004800" cy="8276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53" name="Aut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Autors       </a:t>
            </a:r>
          </a:p>
        </p:txBody>
      </p:sp>
      <p:pic>
        <p:nvPicPr>
          <p:cNvPr id="154" name="img6.png" descr="img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33800"/>
            <a:ext cx="13004800" cy="837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59" name="Gènere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Gèneres       </a:t>
            </a:r>
          </a:p>
        </p:txBody>
      </p:sp>
      <p:pic>
        <p:nvPicPr>
          <p:cNvPr id="160" name="img7.png" descr="img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31112"/>
            <a:ext cx="13004800" cy="843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65" name="Loc. Gravacion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Loc. Gravacions       </a:t>
            </a:r>
          </a:p>
        </p:txBody>
      </p:sp>
      <p:pic>
        <p:nvPicPr>
          <p:cNvPr id="166" name="img8.png" descr="img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26224"/>
            <a:ext cx="13004800" cy="8415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