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2"/>
  </p:notesMasterIdLst>
  <p:handoutMasterIdLst>
    <p:handoutMasterId r:id="rId23"/>
  </p:handoutMasterIdLst>
  <p:sldIdLst>
    <p:sldId id="257" r:id="rId3"/>
    <p:sldId id="268" r:id="rId4"/>
    <p:sldId id="289" r:id="rId5"/>
    <p:sldId id="272" r:id="rId6"/>
    <p:sldId id="293" r:id="rId7"/>
    <p:sldId id="259" r:id="rId8"/>
    <p:sldId id="273" r:id="rId9"/>
    <p:sldId id="294" r:id="rId10"/>
    <p:sldId id="295" r:id="rId11"/>
    <p:sldId id="290" r:id="rId12"/>
    <p:sldId id="297" r:id="rId13"/>
    <p:sldId id="292" r:id="rId14"/>
    <p:sldId id="296" r:id="rId15"/>
    <p:sldId id="298" r:id="rId16"/>
    <p:sldId id="299" r:id="rId17"/>
    <p:sldId id="278" r:id="rId18"/>
    <p:sldId id="287" r:id="rId19"/>
    <p:sldId id="274" r:id="rId20"/>
    <p:sldId id="288" r:id="rId2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72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68">
          <p15:clr>
            <a:srgbClr val="A4A3A4"/>
          </p15:clr>
        </p15:guide>
        <p15:guide id="5" pos="3839">
          <p15:clr>
            <a:srgbClr val="A4A3A4"/>
          </p15:clr>
        </p15:guide>
        <p15:guide id="6" pos="768">
          <p15:clr>
            <a:srgbClr val="A4A3A4"/>
          </p15:clr>
        </p15:guide>
        <p15:guide id="7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62" autoAdjust="0"/>
    <p:restoredTop sz="94660"/>
  </p:normalViewPr>
  <p:slideViewPr>
    <p:cSldViewPr>
      <p:cViewPr varScale="1">
        <p:scale>
          <a:sx n="90" d="100"/>
          <a:sy n="90" d="100"/>
        </p:scale>
        <p:origin x="684" y="90"/>
      </p:cViewPr>
      <p:guideLst>
        <p:guide orient="horz" pos="2160"/>
        <p:guide orient="horz" pos="1072"/>
        <p:guide orient="horz" pos="3888"/>
        <p:guide orient="horz" pos="368"/>
        <p:guide pos="3839"/>
        <p:guide pos="768"/>
        <p:guide pos="729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1410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de-DE"/>
              <a:t>15.12.2016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de-DE"/>
              <a:t>15.12.2016</a:t>
            </a:fld>
            <a:endParaRPr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Textmasterformat bearbeiten</a:t>
            </a:r>
          </a:p>
          <a:p>
            <a:pPr lvl="1"/>
            <a:r>
              <a:rPr/>
              <a:t>Zweite Ebene</a:t>
            </a:r>
          </a:p>
          <a:p>
            <a:pPr lvl="2"/>
            <a:r>
              <a:rPr/>
              <a:t>Dritte Ebene</a:t>
            </a:r>
          </a:p>
          <a:p>
            <a:pPr lvl="3"/>
            <a:r>
              <a:rPr/>
              <a:t>Vierte Ebene</a:t>
            </a:r>
          </a:p>
          <a:p>
            <a:pPr lvl="4"/>
            <a:r>
              <a:rPr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Gerader Verbinde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ihand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de-DE" noProof="0" dirty="0"/>
            </a:p>
          </p:txBody>
        </p:sp>
        <p:sp>
          <p:nvSpPr>
            <p:cNvPr id="10" name="Freihand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de-DE" noProof="0" dirty="0"/>
            </a:p>
          </p:txBody>
        </p:sp>
        <p:sp>
          <p:nvSpPr>
            <p:cNvPr id="11" name="Freihand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de-DE" noProof="0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/>
              <a:t>Formatvorlage des Untertitelmasters durch Klicken bearbeiten</a:t>
            </a:r>
            <a:endParaRPr lang="de-DE" noProof="0" dirty="0"/>
          </a:p>
        </p:txBody>
      </p:sp>
      <p:sp>
        <p:nvSpPr>
          <p:cNvPr id="22" name="Datumsplatzhalt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15.12.2016</a:t>
            </a:fld>
            <a:endParaRPr lang="de-DE" noProof="0" dirty="0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24" name="Foliennummernplatzhalt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15.12.2016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15.12.2016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15.12.2016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15.12.2016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Gerader Verbinde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Gerader Verbinde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Gerader Verbinde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15.12.2016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de-DE" noProof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de-DE" noProof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15.12.2016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15.12.2016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15.12.2016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de-DE" noProof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15.12.2016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de-DE" noProof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15.12.2016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ihand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  <p:sp>
          <p:nvSpPr>
            <p:cNvPr id="14" name="Freihand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de-DE" noProof="0" smtClean="0"/>
              <a:pPr/>
              <a:t>15.12.2016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esktop-9mvmfj3/svn/Test_Repository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2" Type="http://schemas.openxmlformats.org/officeDocument/2006/relationships/hyperlink" Target="https://subversion.apache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elp.github.com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1218987">
              <a:spcBef>
                <a:spcPct val="0"/>
              </a:spcBef>
              <a:buNone/>
            </a:pPr>
            <a:r>
              <a:rPr lang="de-DE" sz="5400" b="0" i="0" dirty="0">
                <a:solidFill>
                  <a:schemeClr val="tx1"/>
                </a:solidFill>
                <a:latin typeface="Calibri"/>
              </a:rPr>
              <a:t>Versionsmanagement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1627238" y="2924944"/>
            <a:ext cx="9579742" cy="1752600"/>
          </a:xfrm>
        </p:spPr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de-DE" sz="2800" b="0" i="0" spc="200" baseline="0" dirty="0">
                <a:solidFill>
                  <a:schemeClr val="tx1"/>
                </a:solidFill>
              </a:rPr>
              <a:t>Ein Vergleich zwischen </a:t>
            </a:r>
            <a:r>
              <a:rPr lang="de-DE" sz="2800" b="0" i="0" spc="200" baseline="0" dirty="0" err="1">
                <a:solidFill>
                  <a:schemeClr val="tx1"/>
                </a:solidFill>
              </a:rPr>
              <a:t>git</a:t>
            </a:r>
            <a:r>
              <a:rPr lang="de-DE" sz="2800" b="0" i="0" spc="200" baseline="0" dirty="0">
                <a:solidFill>
                  <a:schemeClr val="tx1"/>
                </a:solidFill>
              </a:rPr>
              <a:t> 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de-DE" sz="2800" b="0" i="0" spc="200" baseline="0" dirty="0">
                <a:solidFill>
                  <a:schemeClr val="tx1"/>
                </a:solidFill>
              </a:rPr>
              <a:t>und Subversion (SVN)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0054852" y="6093296"/>
            <a:ext cx="2133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Domenic Behrens</a:t>
            </a:r>
          </a:p>
          <a:p>
            <a:r>
              <a:rPr lang="de-DE" sz="1400" dirty="0"/>
              <a:t>Patrick </a:t>
            </a:r>
            <a:r>
              <a:rPr lang="de-DE" sz="1400" dirty="0" err="1"/>
              <a:t>Sawadski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7200" dirty="0"/>
              <a:t>GitHub - Beispiel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828" y="406897"/>
            <a:ext cx="1802904" cy="1802904"/>
          </a:xfrm>
          <a:prstGeom prst="rect">
            <a:avLst/>
          </a:prstGeom>
        </p:spPr>
      </p:pic>
      <p:sp>
        <p:nvSpPr>
          <p:cNvPr id="6" name="Textplatzhalter 4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>
            <a:normAutofit lnSpcReduction="10000"/>
          </a:bodyPr>
          <a:lstStyle/>
          <a:p>
            <a:r>
              <a:rPr lang="de-DE" dirty="0"/>
              <a:t>Allgemeine </a:t>
            </a:r>
            <a:r>
              <a:rPr lang="de-DE" dirty="0" err="1"/>
              <a:t>möglichkeiten</a:t>
            </a:r>
            <a:endParaRPr lang="de-DE" dirty="0"/>
          </a:p>
          <a:p>
            <a:endParaRPr lang="de-DE" dirty="0"/>
          </a:p>
          <a:p>
            <a:r>
              <a:rPr lang="de-DE" dirty="0"/>
              <a:t>Beispiel mit </a:t>
            </a:r>
            <a:r>
              <a:rPr lang="de-DE" dirty="0" err="1"/>
              <a:t>android</a:t>
            </a:r>
            <a:r>
              <a:rPr lang="de-DE" dirty="0"/>
              <a:t>-studio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830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Kurzeinführung SVN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556" y="400277"/>
            <a:ext cx="4114286" cy="361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33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Kurzeinführung SVN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18882" y="1844824"/>
            <a:ext cx="10360501" cy="4462272"/>
          </a:xfrm>
        </p:spPr>
        <p:txBody>
          <a:bodyPr>
            <a:normAutofit fontScale="92500" lnSpcReduction="10000"/>
          </a:bodyPr>
          <a:lstStyle/>
          <a:p>
            <a:endParaRPr lang="de-DE" dirty="0"/>
          </a:p>
          <a:p>
            <a:r>
              <a:rPr lang="de-DE" dirty="0"/>
              <a:t>SVN: Apache Subversion</a:t>
            </a:r>
          </a:p>
          <a:p>
            <a:endParaRPr lang="de-DE" dirty="0"/>
          </a:p>
          <a:p>
            <a:r>
              <a:rPr lang="de-DE" dirty="0"/>
              <a:t>Online per URL</a:t>
            </a:r>
          </a:p>
          <a:p>
            <a:r>
              <a:rPr lang="de-DE" dirty="0"/>
              <a:t>Per Verzeichnisse auf Computer</a:t>
            </a:r>
          </a:p>
          <a:p>
            <a:endParaRPr lang="de-DE" dirty="0"/>
          </a:p>
          <a:p>
            <a:r>
              <a:rPr lang="de-DE" dirty="0"/>
              <a:t>Client-Server-Struktur</a:t>
            </a:r>
          </a:p>
          <a:p>
            <a:pPr lvl="1"/>
            <a:r>
              <a:rPr lang="de-DE" dirty="0"/>
              <a:t>Aufbau eines Servers mit </a:t>
            </a:r>
            <a:r>
              <a:rPr lang="de-DE" dirty="0" err="1"/>
              <a:t>VisualSVN</a:t>
            </a:r>
            <a:r>
              <a:rPr lang="de-DE" dirty="0"/>
              <a:t> Server </a:t>
            </a:r>
          </a:p>
          <a:p>
            <a:pPr lvl="1"/>
            <a:r>
              <a:rPr lang="de-DE" dirty="0"/>
              <a:t>URL-Erzeugung z.B. </a:t>
            </a:r>
            <a:r>
              <a:rPr lang="de-DE" sz="1800" u="sng" dirty="0">
                <a:hlinkClick r:id="rId2"/>
              </a:rPr>
              <a:t>https://DESKTOP-9MVMFJ3/svn/Test_Repository</a:t>
            </a:r>
            <a:endParaRPr lang="de-DE" sz="1800" u="sng" dirty="0"/>
          </a:p>
          <a:p>
            <a:pPr marL="377886" lvl="1" indent="0">
              <a:buNone/>
            </a:pPr>
            <a:endParaRPr lang="de-DE" sz="1800" u="sng" dirty="0"/>
          </a:p>
        </p:txBody>
      </p:sp>
    </p:spTree>
    <p:extLst>
      <p:ext uri="{BB962C8B-B14F-4D97-AF65-F5344CB8AC3E}">
        <p14:creationId xmlns:p14="http://schemas.microsoft.com/office/powerpoint/2010/main" val="224362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7828" y="301033"/>
            <a:ext cx="10360501" cy="733896"/>
          </a:xfrm>
        </p:spPr>
        <p:txBody>
          <a:bodyPr/>
          <a:lstStyle/>
          <a:p>
            <a:r>
              <a:rPr lang="de-DE" dirty="0"/>
              <a:t>Kurzeinführung SVN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284" y="1124744"/>
            <a:ext cx="7139808" cy="450380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96" y="4077072"/>
            <a:ext cx="6544588" cy="259116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917948" y="1720585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Checkout-Box</a:t>
            </a:r>
          </a:p>
        </p:txBody>
      </p:sp>
      <p:cxnSp>
        <p:nvCxnSpPr>
          <p:cNvPr id="9" name="Gerade Verbindung mit Pfeil 8"/>
          <p:cNvCxnSpPr/>
          <p:nvPr/>
        </p:nvCxnSpPr>
        <p:spPr>
          <a:xfrm>
            <a:off x="4222204" y="1982195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>
            <a:off x="7318548" y="6165304"/>
            <a:ext cx="6161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7934686" y="5903694"/>
            <a:ext cx="3992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VisualSVN</a:t>
            </a:r>
            <a:r>
              <a:rPr lang="de-DE" sz="2800" dirty="0"/>
              <a:t> – Server</a:t>
            </a:r>
          </a:p>
        </p:txBody>
      </p:sp>
    </p:spTree>
    <p:extLst>
      <p:ext uri="{BB962C8B-B14F-4D97-AF65-F5344CB8AC3E}">
        <p14:creationId xmlns:p14="http://schemas.microsoft.com/office/powerpoint/2010/main" val="113702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7828" y="301033"/>
            <a:ext cx="10360501" cy="733896"/>
          </a:xfrm>
        </p:spPr>
        <p:txBody>
          <a:bodyPr/>
          <a:lstStyle/>
          <a:p>
            <a:r>
              <a:rPr lang="de-DE" dirty="0"/>
              <a:t>Kurzeinführung SVN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32" y="1196752"/>
            <a:ext cx="9268881" cy="477802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924064" y="3585762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User-Erstellung</a:t>
            </a:r>
          </a:p>
        </p:txBody>
      </p:sp>
      <p:cxnSp>
        <p:nvCxnSpPr>
          <p:cNvPr id="9" name="Gerade Verbindung mit Pfeil 8"/>
          <p:cNvCxnSpPr/>
          <p:nvPr/>
        </p:nvCxnSpPr>
        <p:spPr>
          <a:xfrm flipV="1">
            <a:off x="3184549" y="2972756"/>
            <a:ext cx="0" cy="613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2932176" y="4407659"/>
            <a:ext cx="16198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Gruppen-Erstellung</a:t>
            </a:r>
          </a:p>
        </p:txBody>
      </p:sp>
      <p:cxnSp>
        <p:nvCxnSpPr>
          <p:cNvPr id="10" name="Gerade Verbindung mit Pfeil 9"/>
          <p:cNvCxnSpPr/>
          <p:nvPr/>
        </p:nvCxnSpPr>
        <p:spPr>
          <a:xfrm flipV="1">
            <a:off x="4552011" y="4628939"/>
            <a:ext cx="2268597" cy="2557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2277988" y="6165304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- Login per URL und user-profile</a:t>
            </a:r>
          </a:p>
        </p:txBody>
      </p:sp>
    </p:spTree>
    <p:extLst>
      <p:ext uri="{BB962C8B-B14F-4D97-AF65-F5344CB8AC3E}">
        <p14:creationId xmlns:p14="http://schemas.microsoft.com/office/powerpoint/2010/main" val="88825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7828" y="301033"/>
            <a:ext cx="10360501" cy="733896"/>
          </a:xfrm>
        </p:spPr>
        <p:txBody>
          <a:bodyPr/>
          <a:lstStyle/>
          <a:p>
            <a:r>
              <a:rPr lang="de-DE" dirty="0"/>
              <a:t>Kurzeinführung SVN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7361380" y="1062977"/>
            <a:ext cx="4637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Login per URL und user-profile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250"/>
          <a:stretch/>
        </p:blipFill>
        <p:spPr>
          <a:xfrm>
            <a:off x="981844" y="1062977"/>
            <a:ext cx="6379536" cy="3068960"/>
          </a:xfrm>
          <a:prstGeom prst="rect">
            <a:avLst/>
          </a:prstGeom>
        </p:spPr>
      </p:pic>
      <p:cxnSp>
        <p:nvCxnSpPr>
          <p:cNvPr id="5" name="Verbinder: gewinkelt 4"/>
          <p:cNvCxnSpPr/>
          <p:nvPr/>
        </p:nvCxnSpPr>
        <p:spPr>
          <a:xfrm rot="10800000" flipV="1">
            <a:off x="7462564" y="1614244"/>
            <a:ext cx="1296144" cy="1166683"/>
          </a:xfrm>
          <a:prstGeom prst="bentConnector3">
            <a:avLst>
              <a:gd name="adj1" fmla="val 160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Grafik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300" y="3933056"/>
            <a:ext cx="8241683" cy="279432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6" name="Textfeld 15"/>
          <p:cNvSpPr txBox="1"/>
          <p:nvPr/>
        </p:nvSpPr>
        <p:spPr>
          <a:xfrm>
            <a:off x="29678" y="5084178"/>
            <a:ext cx="3312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Datei in Repository </a:t>
            </a:r>
          </a:p>
          <a:p>
            <a:r>
              <a:rPr lang="de-DE" sz="2000" dirty="0"/>
              <a:t>-abgerufen über Login</a:t>
            </a:r>
          </a:p>
        </p:txBody>
      </p:sp>
      <p:cxnSp>
        <p:nvCxnSpPr>
          <p:cNvPr id="18" name="Gerade Verbindung mit Pfeil 17"/>
          <p:cNvCxnSpPr/>
          <p:nvPr/>
        </p:nvCxnSpPr>
        <p:spPr>
          <a:xfrm>
            <a:off x="2982006" y="5520389"/>
            <a:ext cx="7200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97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Unterschiede der Tools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DE" dirty="0"/>
              <a:t>GitHub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de-DE" dirty="0"/>
              <a:t>SVN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82740" cy="3454400"/>
          </a:xfrm>
        </p:spPr>
        <p:txBody>
          <a:bodyPr/>
          <a:lstStyle/>
          <a:p>
            <a:r>
              <a:rPr lang="de-DE" sz="1800" dirty="0"/>
              <a:t>Online, Kommandobox, Desktop Anwendung</a:t>
            </a:r>
          </a:p>
          <a:p>
            <a:r>
              <a:rPr lang="de-DE" sz="1800" dirty="0"/>
              <a:t>Hauptsächlich Online-Server</a:t>
            </a:r>
          </a:p>
          <a:p>
            <a:r>
              <a:rPr lang="de-DE" sz="1800" dirty="0"/>
              <a:t>User einladen in </a:t>
            </a:r>
            <a:r>
              <a:rPr lang="de-DE" sz="1800" dirty="0" err="1"/>
              <a:t>GitHub</a:t>
            </a:r>
            <a:r>
              <a:rPr lang="de-DE" sz="1800" dirty="0"/>
              <a:t>-Online</a:t>
            </a:r>
          </a:p>
          <a:p>
            <a:endParaRPr lang="de-DE" sz="1800" dirty="0"/>
          </a:p>
          <a:p>
            <a:endParaRPr lang="de-DE" sz="1800" dirty="0"/>
          </a:p>
          <a:p>
            <a:r>
              <a:rPr lang="de-DE" sz="1800" dirty="0"/>
              <a:t>Bedienung: Recht Intuitiv und einfach</a:t>
            </a:r>
          </a:p>
          <a:p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/>
          <a:lstStyle/>
          <a:p>
            <a:r>
              <a:rPr lang="de-DE" sz="1800" dirty="0"/>
              <a:t>Per Verzeichnisstruktur</a:t>
            </a:r>
          </a:p>
          <a:p>
            <a:r>
              <a:rPr lang="de-DE" sz="1800" dirty="0"/>
              <a:t>Hauptsächlich Server auf eigenem PC</a:t>
            </a:r>
          </a:p>
          <a:p>
            <a:r>
              <a:rPr lang="de-DE" sz="1800" dirty="0"/>
              <a:t>Per URL-Erzeugung </a:t>
            </a:r>
          </a:p>
          <a:p>
            <a:r>
              <a:rPr lang="de-DE" sz="1800" dirty="0"/>
              <a:t>User Erstellung in </a:t>
            </a:r>
            <a:r>
              <a:rPr lang="de-DE" sz="1800" dirty="0" err="1"/>
              <a:t>VisualSVN</a:t>
            </a:r>
            <a:r>
              <a:rPr lang="de-DE" sz="1800" dirty="0"/>
              <a:t> Server</a:t>
            </a:r>
          </a:p>
          <a:p>
            <a:endParaRPr lang="de-DE" sz="1800" dirty="0"/>
          </a:p>
          <a:p>
            <a:endParaRPr lang="de-DE" sz="1800" dirty="0"/>
          </a:p>
          <a:p>
            <a:r>
              <a:rPr lang="de-DE" sz="1800" dirty="0"/>
              <a:t>Bedienung: nicht ganz so intuitiv, eher komplex</a:t>
            </a:r>
          </a:p>
        </p:txBody>
      </p:sp>
    </p:spTree>
    <p:extLst>
      <p:ext uri="{BB962C8B-B14F-4D97-AF65-F5344CB8AC3E}">
        <p14:creationId xmlns:p14="http://schemas.microsoft.com/office/powerpoint/2010/main" val="149137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Welches </a:t>
            </a:r>
            <a:r>
              <a:rPr lang="de-DE" dirty="0" err="1"/>
              <a:t>tool</a:t>
            </a:r>
            <a:r>
              <a:rPr lang="de-DE" dirty="0"/>
              <a:t> ist besser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7174532" y="38809"/>
            <a:ext cx="2664296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5000">
                <a:latin typeface="Century Schoolbook" panose="020406040505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4243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u="sng" dirty="0">
                <a:hlinkClick r:id="rId2"/>
              </a:rPr>
              <a:t>https://subversion.apache.org/</a:t>
            </a:r>
            <a:endParaRPr lang="de-DE" sz="2000" u="sng" dirty="0"/>
          </a:p>
          <a:p>
            <a:r>
              <a:rPr lang="de-DE" sz="2000" u="sng" dirty="0">
                <a:hlinkClick r:id="rId3"/>
              </a:rPr>
              <a:t>https://git-scm.com/</a:t>
            </a:r>
            <a:endParaRPr lang="de-DE" sz="2000" u="sng" dirty="0"/>
          </a:p>
          <a:p>
            <a:r>
              <a:rPr lang="de-DE" sz="2000" u="sng" dirty="0">
                <a:hlinkClick r:id="rId4"/>
              </a:rPr>
              <a:t>https://help.github.com/</a:t>
            </a:r>
            <a:endParaRPr lang="de-DE" sz="2000" u="sng" dirty="0"/>
          </a:p>
          <a:p>
            <a:endParaRPr lang="de-DE" sz="2000" u="sng" dirty="0"/>
          </a:p>
          <a:p>
            <a:endParaRPr lang="de-DE" sz="2000" u="sng" dirty="0"/>
          </a:p>
          <a:p>
            <a:endParaRPr lang="de-DE" sz="2000" u="sng" dirty="0"/>
          </a:p>
        </p:txBody>
      </p:sp>
    </p:spTree>
    <p:extLst>
      <p:ext uri="{BB962C8B-B14F-4D97-AF65-F5344CB8AC3E}">
        <p14:creationId xmlns:p14="http://schemas.microsoft.com/office/powerpoint/2010/main" val="286037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Ihre Aufmerksamkeit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1625177" y="4974136"/>
            <a:ext cx="5189315" cy="1479200"/>
          </a:xfrm>
        </p:spPr>
        <p:txBody>
          <a:bodyPr>
            <a:normAutofit fontScale="70000" lnSpcReduction="20000"/>
          </a:bodyPr>
          <a:lstStyle/>
          <a:p>
            <a:r>
              <a:rPr lang="de-DE" dirty="0"/>
              <a:t>Domenic </a:t>
            </a:r>
            <a:r>
              <a:rPr lang="de-DE" dirty="0" err="1"/>
              <a:t>behrens</a:t>
            </a:r>
            <a:r>
              <a:rPr lang="de-DE" dirty="0"/>
              <a:t>       (1295429)</a:t>
            </a:r>
          </a:p>
          <a:p>
            <a:endParaRPr lang="de-DE" dirty="0"/>
          </a:p>
          <a:p>
            <a:r>
              <a:rPr lang="de-DE" dirty="0"/>
              <a:t>Patrick </a:t>
            </a:r>
            <a:r>
              <a:rPr lang="de-DE" dirty="0" err="1"/>
              <a:t>Sawadski</a:t>
            </a:r>
            <a:r>
              <a:rPr lang="de-DE" dirty="0"/>
              <a:t>        </a:t>
            </a:r>
            <a:r>
              <a:rPr lang="de-DE"/>
              <a:t>(1296017)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Hs</a:t>
            </a:r>
            <a:r>
              <a:rPr lang="de-DE" dirty="0"/>
              <a:t> </a:t>
            </a:r>
            <a:r>
              <a:rPr lang="de-DE" dirty="0" err="1"/>
              <a:t>hannover</a:t>
            </a:r>
            <a:r>
              <a:rPr lang="de-DE" dirty="0"/>
              <a:t> – </a:t>
            </a:r>
            <a:r>
              <a:rPr lang="de-DE" dirty="0" err="1"/>
              <a:t>fakultät</a:t>
            </a:r>
            <a:r>
              <a:rPr lang="de-DE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96409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1218987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600" b="0" i="0" dirty="0">
                <a:solidFill>
                  <a:schemeClr val="tx1"/>
                </a:solidFill>
                <a:latin typeface="Calibri"/>
              </a:rPr>
              <a:t>Inhalt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>
          <a:xfrm>
            <a:off x="1218883" y="1701796"/>
            <a:ext cx="10360501" cy="4967563"/>
          </a:xfrm>
        </p:spPr>
        <p:txBody>
          <a:bodyPr>
            <a:normAutofit/>
          </a:bodyPr>
          <a:lstStyle/>
          <a:p>
            <a:pPr marL="304770" indent="-304770" algn="l" defTabSz="1218987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sz="2800" b="0" i="0" dirty="0">
                <a:solidFill>
                  <a:schemeClr val="tx1"/>
                </a:solidFill>
                <a:latin typeface="Calibri"/>
              </a:rPr>
              <a:t>Versionsmanagement allgemein</a:t>
            </a:r>
          </a:p>
          <a:p>
            <a:pPr marL="609516" lvl="1" indent="-304770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sz="2400" dirty="0">
                <a:latin typeface="Calibri"/>
              </a:rPr>
              <a:t>Was ist Versionsmanagement</a:t>
            </a:r>
          </a:p>
          <a:p>
            <a:pPr marL="609516" lvl="1" indent="-304770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sz="2400" dirty="0">
                <a:latin typeface="Calibri"/>
              </a:rPr>
              <a:t>Gründe für Versionsmanagement</a:t>
            </a:r>
            <a:endParaRPr lang="de-DE" dirty="0">
              <a:latin typeface="Calibri"/>
            </a:endParaRPr>
          </a:p>
          <a:p>
            <a:pPr marL="304770" indent="-304770" algn="l" defTabSz="1218987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sz="2800" b="0" i="0" dirty="0">
                <a:solidFill>
                  <a:schemeClr val="tx1"/>
                </a:solidFill>
                <a:latin typeface="Calibri"/>
              </a:rPr>
              <a:t>Kurzeinführung GIT</a:t>
            </a:r>
            <a:endParaRPr lang="de-DE" dirty="0">
              <a:latin typeface="Calibri"/>
            </a:endParaRPr>
          </a:p>
          <a:p>
            <a:pPr marL="609516" lvl="1" indent="-304770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sz="2000" dirty="0">
                <a:latin typeface="Calibri"/>
              </a:rPr>
              <a:t>Beispiel mit GIT</a:t>
            </a:r>
            <a:endParaRPr lang="de-DE" sz="2000" b="0" i="0" dirty="0">
              <a:solidFill>
                <a:schemeClr val="tx1"/>
              </a:solidFill>
              <a:latin typeface="Calibri"/>
            </a:endParaRPr>
          </a:p>
          <a:p>
            <a:pPr marL="304770" indent="-304770" algn="l" defTabSz="1218987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sz="2800" b="0" i="0" dirty="0">
                <a:solidFill>
                  <a:schemeClr val="tx1"/>
                </a:solidFill>
                <a:latin typeface="Calibri"/>
              </a:rPr>
              <a:t>Kurzeinführung SVN</a:t>
            </a:r>
            <a:endParaRPr lang="de-DE" dirty="0">
              <a:latin typeface="Calibri"/>
            </a:endParaRPr>
          </a:p>
          <a:p>
            <a:pPr marL="304770" indent="-304770" algn="l" defTabSz="1218987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sz="2800" b="0" i="0" dirty="0">
                <a:solidFill>
                  <a:schemeClr val="tx1"/>
                </a:solidFill>
                <a:latin typeface="Calibri"/>
              </a:rPr>
              <a:t>Unterschiede der Tools</a:t>
            </a:r>
          </a:p>
          <a:p>
            <a:pPr marL="304770" indent="-304770" algn="l" defTabSz="1218987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sz="2800" b="0" i="0" dirty="0">
                <a:solidFill>
                  <a:schemeClr val="tx1"/>
                </a:solidFill>
                <a:latin typeface="Calibri"/>
              </a:rPr>
              <a:t>Fazit: Bevorzugtes System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Versionsmanagement allgemein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Was ist </a:t>
            </a:r>
            <a:r>
              <a:rPr lang="de-DE" dirty="0" err="1"/>
              <a:t>versionsmanagement</a:t>
            </a:r>
            <a:endParaRPr lang="de-DE" dirty="0"/>
          </a:p>
          <a:p>
            <a:endParaRPr lang="de-DE" dirty="0"/>
          </a:p>
          <a:p>
            <a:r>
              <a:rPr lang="de-DE" dirty="0"/>
              <a:t>Gründe für </a:t>
            </a:r>
            <a:r>
              <a:rPr lang="de-DE" dirty="0" err="1"/>
              <a:t>versionsmanagement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374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Versionsmanagement?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18883" y="1701796"/>
            <a:ext cx="10360501" cy="4823547"/>
          </a:xfrm>
        </p:spPr>
        <p:txBody>
          <a:bodyPr>
            <a:normAutofit/>
          </a:bodyPr>
          <a:lstStyle/>
          <a:p>
            <a:endParaRPr lang="de-DE" dirty="0"/>
          </a:p>
          <a:p>
            <a:r>
              <a:rPr lang="de-DE" dirty="0"/>
              <a:t>Werkzeug zum Verwalten von Dokumenten, Codes o.ä.</a:t>
            </a:r>
          </a:p>
          <a:p>
            <a:pPr lvl="1"/>
            <a:r>
              <a:rPr lang="de-DE" dirty="0"/>
              <a:t>Beispiel: datei_finale_version_5_2.doc</a:t>
            </a:r>
          </a:p>
          <a:p>
            <a:r>
              <a:rPr lang="de-DE" dirty="0"/>
              <a:t>Aufgaben</a:t>
            </a:r>
          </a:p>
          <a:p>
            <a:pPr lvl="1"/>
            <a:r>
              <a:rPr lang="de-DE" dirty="0"/>
              <a:t>Protokollieren von Änderungen</a:t>
            </a:r>
          </a:p>
          <a:p>
            <a:pPr lvl="1"/>
            <a:r>
              <a:rPr lang="de-DE" dirty="0"/>
              <a:t>Archivierung von </a:t>
            </a:r>
            <a:r>
              <a:rPr lang="de-DE" dirty="0" err="1"/>
              <a:t>Momentanzuständen</a:t>
            </a:r>
            <a:r>
              <a:rPr lang="de-DE" dirty="0"/>
              <a:t> eines Projekts</a:t>
            </a:r>
          </a:p>
          <a:p>
            <a:pPr lvl="1"/>
            <a:r>
              <a:rPr lang="de-DE" dirty="0"/>
              <a:t>Widerherstellung alter Stände einzelner Dateien</a:t>
            </a:r>
          </a:p>
          <a:p>
            <a:pPr lvl="1"/>
            <a:r>
              <a:rPr lang="de-DE" dirty="0"/>
              <a:t>Koordination mehrerer Teammitglieder auf ein Projekt</a:t>
            </a:r>
          </a:p>
        </p:txBody>
      </p:sp>
    </p:spTree>
    <p:extLst>
      <p:ext uri="{BB962C8B-B14F-4D97-AF65-F5344CB8AC3E}">
        <p14:creationId xmlns:p14="http://schemas.microsoft.com/office/powerpoint/2010/main" val="349100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Gründe für Versionsmanagement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18883" y="1701796"/>
            <a:ext cx="10360501" cy="4823547"/>
          </a:xfrm>
        </p:spPr>
        <p:txBody>
          <a:bodyPr>
            <a:normAutofit/>
          </a:bodyPr>
          <a:lstStyle/>
          <a:p>
            <a:endParaRPr lang="de-DE" dirty="0"/>
          </a:p>
          <a:p>
            <a:r>
              <a:rPr lang="de-DE" dirty="0"/>
              <a:t>Geeignet für Arbeiten mit mehreren Entwicklern</a:t>
            </a:r>
          </a:p>
          <a:p>
            <a:pPr lvl="1"/>
            <a:r>
              <a:rPr lang="de-DE" dirty="0"/>
              <a:t>Zuteilen von Rechten (Lese-, Schreibe-, </a:t>
            </a:r>
            <a:r>
              <a:rPr lang="de-DE" dirty="0" err="1"/>
              <a:t>Adminrechte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Arbeiten an Quelltexten und Programmcodes</a:t>
            </a:r>
          </a:p>
          <a:p>
            <a:pPr lvl="1"/>
            <a:r>
              <a:rPr lang="de-DE" dirty="0"/>
              <a:t>Änderungen durch Admin rücksetzbar</a:t>
            </a:r>
          </a:p>
          <a:p>
            <a:pPr lvl="1"/>
            <a:endParaRPr lang="de-DE" dirty="0"/>
          </a:p>
          <a:p>
            <a:r>
              <a:rPr lang="de-DE" dirty="0"/>
              <a:t>Private Versionsverwaltung mit mehreren Systemen</a:t>
            </a:r>
          </a:p>
          <a:p>
            <a:pPr lvl="1"/>
            <a:r>
              <a:rPr lang="de-DE" dirty="0"/>
              <a:t>Z.B. bei Gebrauch von Desktop-PC (zu hause) – Laptop (unterwegs)</a:t>
            </a:r>
          </a:p>
        </p:txBody>
      </p:sp>
    </p:spTree>
    <p:extLst>
      <p:ext uri="{BB962C8B-B14F-4D97-AF65-F5344CB8AC3E}">
        <p14:creationId xmlns:p14="http://schemas.microsoft.com/office/powerpoint/2010/main" val="114910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Kurzeinführung GIT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620" y="471667"/>
            <a:ext cx="3315072" cy="331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Kurzeinführung GIT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18882" y="1844824"/>
            <a:ext cx="8547937" cy="4462272"/>
          </a:xfrm>
        </p:spPr>
        <p:txBody>
          <a:bodyPr>
            <a:normAutofit lnSpcReduction="10000"/>
          </a:bodyPr>
          <a:lstStyle/>
          <a:p>
            <a:r>
              <a:rPr lang="de-DE" dirty="0"/>
              <a:t>Mächtiges Werkzeug zur Verwaltung von Dateien</a:t>
            </a:r>
          </a:p>
          <a:p>
            <a:endParaRPr lang="de-DE" dirty="0"/>
          </a:p>
          <a:p>
            <a:r>
              <a:rPr lang="de-DE" dirty="0"/>
              <a:t>3 Systeme</a:t>
            </a:r>
          </a:p>
          <a:p>
            <a:pPr lvl="1"/>
            <a:r>
              <a:rPr lang="de-DE" dirty="0"/>
              <a:t>Kommandobox</a:t>
            </a:r>
          </a:p>
          <a:p>
            <a:pPr lvl="1"/>
            <a:r>
              <a:rPr lang="de-DE" dirty="0"/>
              <a:t>Onlinezugang</a:t>
            </a:r>
          </a:p>
          <a:p>
            <a:pPr lvl="1"/>
            <a:r>
              <a:rPr lang="de-DE" dirty="0"/>
              <a:t>GitHub Desktop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Team &amp; Organisationsverwaltung online möglich</a:t>
            </a:r>
          </a:p>
          <a:p>
            <a:pPr lvl="1"/>
            <a:r>
              <a:rPr lang="de-DE" dirty="0"/>
              <a:t>Rechtezuteilung</a:t>
            </a:r>
          </a:p>
        </p:txBody>
      </p:sp>
    </p:spTree>
    <p:extLst>
      <p:ext uri="{BB962C8B-B14F-4D97-AF65-F5344CB8AC3E}">
        <p14:creationId xmlns:p14="http://schemas.microsoft.com/office/powerpoint/2010/main" val="68892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Kurzeinführung GIT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96" b="53150"/>
          <a:stretch/>
        </p:blipFill>
        <p:spPr>
          <a:xfrm>
            <a:off x="7174532" y="620688"/>
            <a:ext cx="4610999" cy="321297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83" b="14300"/>
          <a:stretch/>
        </p:blipFill>
        <p:spPr>
          <a:xfrm>
            <a:off x="1218883" y="1772816"/>
            <a:ext cx="5333098" cy="4546996"/>
          </a:xfrm>
          <a:prstGeom prst="rect">
            <a:avLst/>
          </a:prstGeom>
        </p:spPr>
      </p:pic>
      <p:cxnSp>
        <p:nvCxnSpPr>
          <p:cNvPr id="9" name="Gerade Verbindung mit Pfeil 8"/>
          <p:cNvCxnSpPr/>
          <p:nvPr/>
        </p:nvCxnSpPr>
        <p:spPr>
          <a:xfrm flipH="1">
            <a:off x="6814492" y="5589240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7484243" y="5327630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GitHub - Online</a:t>
            </a:r>
          </a:p>
        </p:txBody>
      </p:sp>
      <p:cxnSp>
        <p:nvCxnSpPr>
          <p:cNvPr id="14" name="Gerade Verbindung mit Pfeil 13"/>
          <p:cNvCxnSpPr/>
          <p:nvPr/>
        </p:nvCxnSpPr>
        <p:spPr>
          <a:xfrm flipV="1">
            <a:off x="9190756" y="3893522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8471919" y="4303380"/>
            <a:ext cx="2663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GIT - Konsole</a:t>
            </a:r>
          </a:p>
        </p:txBody>
      </p:sp>
    </p:spTree>
    <p:extLst>
      <p:ext uri="{BB962C8B-B14F-4D97-AF65-F5344CB8AC3E}">
        <p14:creationId xmlns:p14="http://schemas.microsoft.com/office/powerpoint/2010/main" val="226955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Kurzeinführung GIT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1125860" y="4869160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GitHub - Desktop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358" y="2060848"/>
            <a:ext cx="7325758" cy="4375106"/>
          </a:xfrm>
          <a:prstGeom prst="rect">
            <a:avLst/>
          </a:prstGeom>
        </p:spPr>
      </p:pic>
      <p:cxnSp>
        <p:nvCxnSpPr>
          <p:cNvPr id="6" name="Verbinder: gewinkelt 5"/>
          <p:cNvCxnSpPr/>
          <p:nvPr/>
        </p:nvCxnSpPr>
        <p:spPr>
          <a:xfrm>
            <a:off x="2355461" y="5390246"/>
            <a:ext cx="1794735" cy="487026"/>
          </a:xfrm>
          <a:prstGeom prst="bentConnector3">
            <a:avLst>
              <a:gd name="adj1" fmla="val 9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39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_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E416271-9DCF-4A61-ADD2-B684F8737A9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Drei Stromleitungen (Breitbild)</Template>
  <TotalTime>0</TotalTime>
  <Words>345</Words>
  <Application>Microsoft Office PowerPoint</Application>
  <PresentationFormat>Benutzerdefiniert</PresentationFormat>
  <Paragraphs>110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Century Schoolbook</vt:lpstr>
      <vt:lpstr>Tech_16x9</vt:lpstr>
      <vt:lpstr>Versionsmanagement</vt:lpstr>
      <vt:lpstr>Inhalt</vt:lpstr>
      <vt:lpstr>Versionsmanagement allgemein</vt:lpstr>
      <vt:lpstr>Was ist Versionsmanagement?</vt:lpstr>
      <vt:lpstr>Gründe für Versionsmanagement</vt:lpstr>
      <vt:lpstr>Kurzeinführung GIT</vt:lpstr>
      <vt:lpstr>Kurzeinführung GIT</vt:lpstr>
      <vt:lpstr>Kurzeinführung GIT</vt:lpstr>
      <vt:lpstr>Kurzeinführung GIT</vt:lpstr>
      <vt:lpstr>GitHub - Beispiel</vt:lpstr>
      <vt:lpstr>Kurzeinführung SVN</vt:lpstr>
      <vt:lpstr>Kurzeinführung SVN</vt:lpstr>
      <vt:lpstr>Kurzeinführung SVN</vt:lpstr>
      <vt:lpstr>Kurzeinführung SVN</vt:lpstr>
      <vt:lpstr>Kurzeinführung SVN</vt:lpstr>
      <vt:lpstr>Unterschiede der Tools</vt:lpstr>
      <vt:lpstr>FAZIT</vt:lpstr>
      <vt:lpstr>Quellen</vt:lpstr>
      <vt:lpstr>Vielen Dank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2016-11-21T15:18:36Z</dcterms:created>
  <dcterms:modified xsi:type="dcterms:W3CDTF">2016-12-15T09:10:40Z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