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59"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A53DAB-4E49-4EF6-B4A4-5CC799ABB60E}"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33BD58-1BF0-429E-B290-B0FC8B3B06C3}" type="slidenum">
              <a:rPr lang="en-GB" smtClean="0"/>
              <a:t>‹#›</a:t>
            </a:fld>
            <a:endParaRPr lang="en-GB"/>
          </a:p>
        </p:txBody>
      </p:sp>
    </p:spTree>
    <p:extLst>
      <p:ext uri="{BB962C8B-B14F-4D97-AF65-F5344CB8AC3E}">
        <p14:creationId xmlns:p14="http://schemas.microsoft.com/office/powerpoint/2010/main" val="81113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A53DAB-4E49-4EF6-B4A4-5CC799ABB60E}"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33BD58-1BF0-429E-B290-B0FC8B3B06C3}" type="slidenum">
              <a:rPr lang="en-GB" smtClean="0"/>
              <a:t>‹#›</a:t>
            </a:fld>
            <a:endParaRPr lang="en-GB"/>
          </a:p>
        </p:txBody>
      </p:sp>
    </p:spTree>
    <p:extLst>
      <p:ext uri="{BB962C8B-B14F-4D97-AF65-F5344CB8AC3E}">
        <p14:creationId xmlns:p14="http://schemas.microsoft.com/office/powerpoint/2010/main" val="2177769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A53DAB-4E49-4EF6-B4A4-5CC799ABB60E}"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33BD58-1BF0-429E-B290-B0FC8B3B06C3}" type="slidenum">
              <a:rPr lang="en-GB" smtClean="0"/>
              <a:t>‹#›</a:t>
            </a:fld>
            <a:endParaRPr lang="en-GB"/>
          </a:p>
        </p:txBody>
      </p:sp>
    </p:spTree>
    <p:extLst>
      <p:ext uri="{BB962C8B-B14F-4D97-AF65-F5344CB8AC3E}">
        <p14:creationId xmlns:p14="http://schemas.microsoft.com/office/powerpoint/2010/main" val="308067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A53DAB-4E49-4EF6-B4A4-5CC799ABB60E}"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33BD58-1BF0-429E-B290-B0FC8B3B06C3}"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70769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A53DAB-4E49-4EF6-B4A4-5CC799ABB60E}"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33BD58-1BF0-429E-B290-B0FC8B3B06C3}" type="slidenum">
              <a:rPr lang="en-GB" smtClean="0"/>
              <a:t>‹#›</a:t>
            </a:fld>
            <a:endParaRPr lang="en-GB"/>
          </a:p>
        </p:txBody>
      </p:sp>
    </p:spTree>
    <p:extLst>
      <p:ext uri="{BB962C8B-B14F-4D97-AF65-F5344CB8AC3E}">
        <p14:creationId xmlns:p14="http://schemas.microsoft.com/office/powerpoint/2010/main" val="182148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A53DAB-4E49-4EF6-B4A4-5CC799ABB60E}" type="datetimeFigureOut">
              <a:rPr lang="en-GB" smtClean="0"/>
              <a:t>20/04/2022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33BD58-1BF0-429E-B290-B0FC8B3B06C3}" type="slidenum">
              <a:rPr lang="en-GB" smtClean="0"/>
              <a:t>‹#›</a:t>
            </a:fld>
            <a:endParaRPr lang="en-GB"/>
          </a:p>
        </p:txBody>
      </p:sp>
    </p:spTree>
    <p:extLst>
      <p:ext uri="{BB962C8B-B14F-4D97-AF65-F5344CB8AC3E}">
        <p14:creationId xmlns:p14="http://schemas.microsoft.com/office/powerpoint/2010/main" val="1864087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A53DAB-4E49-4EF6-B4A4-5CC799ABB60E}" type="datetimeFigureOut">
              <a:rPr lang="en-GB" smtClean="0"/>
              <a:t>20/04/2022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33BD58-1BF0-429E-B290-B0FC8B3B06C3}" type="slidenum">
              <a:rPr lang="en-GB" smtClean="0"/>
              <a:t>‹#›</a:t>
            </a:fld>
            <a:endParaRPr lang="en-GB"/>
          </a:p>
        </p:txBody>
      </p:sp>
    </p:spTree>
    <p:extLst>
      <p:ext uri="{BB962C8B-B14F-4D97-AF65-F5344CB8AC3E}">
        <p14:creationId xmlns:p14="http://schemas.microsoft.com/office/powerpoint/2010/main" val="2579868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A53DAB-4E49-4EF6-B4A4-5CC799ABB60E}"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33BD58-1BF0-429E-B290-B0FC8B3B06C3}" type="slidenum">
              <a:rPr lang="en-GB" smtClean="0"/>
              <a:t>‹#›</a:t>
            </a:fld>
            <a:endParaRPr lang="en-GB"/>
          </a:p>
        </p:txBody>
      </p:sp>
    </p:spTree>
    <p:extLst>
      <p:ext uri="{BB962C8B-B14F-4D97-AF65-F5344CB8AC3E}">
        <p14:creationId xmlns:p14="http://schemas.microsoft.com/office/powerpoint/2010/main" val="3266827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A53DAB-4E49-4EF6-B4A4-5CC799ABB60E}"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33BD58-1BF0-429E-B290-B0FC8B3B06C3}" type="slidenum">
              <a:rPr lang="en-GB" smtClean="0"/>
              <a:t>‹#›</a:t>
            </a:fld>
            <a:endParaRPr lang="en-GB"/>
          </a:p>
        </p:txBody>
      </p:sp>
    </p:spTree>
    <p:extLst>
      <p:ext uri="{BB962C8B-B14F-4D97-AF65-F5344CB8AC3E}">
        <p14:creationId xmlns:p14="http://schemas.microsoft.com/office/powerpoint/2010/main" val="3580262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CA53DAB-4E49-4EF6-B4A4-5CC799ABB60E}"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33BD58-1BF0-429E-B290-B0FC8B3B06C3}" type="slidenum">
              <a:rPr lang="en-GB" smtClean="0"/>
              <a:t>‹#›</a:t>
            </a:fld>
            <a:endParaRPr lang="en-GB"/>
          </a:p>
        </p:txBody>
      </p:sp>
    </p:spTree>
    <p:extLst>
      <p:ext uri="{BB962C8B-B14F-4D97-AF65-F5344CB8AC3E}">
        <p14:creationId xmlns:p14="http://schemas.microsoft.com/office/powerpoint/2010/main" val="2318895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A53DAB-4E49-4EF6-B4A4-5CC799ABB60E}"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33BD58-1BF0-429E-B290-B0FC8B3B06C3}" type="slidenum">
              <a:rPr lang="en-GB" smtClean="0"/>
              <a:t>‹#›</a:t>
            </a:fld>
            <a:endParaRPr lang="en-GB"/>
          </a:p>
        </p:txBody>
      </p:sp>
    </p:spTree>
    <p:extLst>
      <p:ext uri="{BB962C8B-B14F-4D97-AF65-F5344CB8AC3E}">
        <p14:creationId xmlns:p14="http://schemas.microsoft.com/office/powerpoint/2010/main" val="1916703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A53DAB-4E49-4EF6-B4A4-5CC799ABB60E}"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33BD58-1BF0-429E-B290-B0FC8B3B06C3}" type="slidenum">
              <a:rPr lang="en-GB" smtClean="0"/>
              <a:t>‹#›</a:t>
            </a:fld>
            <a:endParaRPr lang="en-GB"/>
          </a:p>
        </p:txBody>
      </p:sp>
    </p:spTree>
    <p:extLst>
      <p:ext uri="{BB962C8B-B14F-4D97-AF65-F5344CB8AC3E}">
        <p14:creationId xmlns:p14="http://schemas.microsoft.com/office/powerpoint/2010/main" val="339521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A53DAB-4E49-4EF6-B4A4-5CC799ABB60E}" type="datetimeFigureOut">
              <a:rPr lang="en-GB" smtClean="0"/>
              <a:t>20/04/2022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533BD58-1BF0-429E-B290-B0FC8B3B06C3}" type="slidenum">
              <a:rPr lang="en-GB" smtClean="0"/>
              <a:t>‹#›</a:t>
            </a:fld>
            <a:endParaRPr lang="en-GB"/>
          </a:p>
        </p:txBody>
      </p:sp>
    </p:spTree>
    <p:extLst>
      <p:ext uri="{BB962C8B-B14F-4D97-AF65-F5344CB8AC3E}">
        <p14:creationId xmlns:p14="http://schemas.microsoft.com/office/powerpoint/2010/main" val="215447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CA53DAB-4E49-4EF6-B4A4-5CC799ABB60E}" type="datetimeFigureOut">
              <a:rPr lang="en-GB" smtClean="0"/>
              <a:t>20/04/2022</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1533BD58-1BF0-429E-B290-B0FC8B3B06C3}" type="slidenum">
              <a:rPr lang="en-GB" smtClean="0"/>
              <a:t>‹#›</a:t>
            </a:fld>
            <a:endParaRPr lang="en-GB"/>
          </a:p>
        </p:txBody>
      </p:sp>
    </p:spTree>
    <p:extLst>
      <p:ext uri="{BB962C8B-B14F-4D97-AF65-F5344CB8AC3E}">
        <p14:creationId xmlns:p14="http://schemas.microsoft.com/office/powerpoint/2010/main" val="145305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A53DAB-4E49-4EF6-B4A4-5CC799ABB60E}" type="datetimeFigureOut">
              <a:rPr lang="en-GB" smtClean="0"/>
              <a:t>20/04/2022</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1533BD58-1BF0-429E-B290-B0FC8B3B06C3}" type="slidenum">
              <a:rPr lang="en-GB" smtClean="0"/>
              <a:t>‹#›</a:t>
            </a:fld>
            <a:endParaRPr lang="en-GB"/>
          </a:p>
        </p:txBody>
      </p:sp>
    </p:spTree>
    <p:extLst>
      <p:ext uri="{BB962C8B-B14F-4D97-AF65-F5344CB8AC3E}">
        <p14:creationId xmlns:p14="http://schemas.microsoft.com/office/powerpoint/2010/main" val="120312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CA53DAB-4E49-4EF6-B4A4-5CC799ABB60E}" type="datetimeFigureOut">
              <a:rPr lang="en-GB" smtClean="0"/>
              <a:t>20/04/2022</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1533BD58-1BF0-429E-B290-B0FC8B3B06C3}" type="slidenum">
              <a:rPr lang="en-GB" smtClean="0"/>
              <a:t>‹#›</a:t>
            </a:fld>
            <a:endParaRPr lang="en-GB"/>
          </a:p>
        </p:txBody>
      </p:sp>
    </p:spTree>
    <p:extLst>
      <p:ext uri="{BB962C8B-B14F-4D97-AF65-F5344CB8AC3E}">
        <p14:creationId xmlns:p14="http://schemas.microsoft.com/office/powerpoint/2010/main" val="266101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A53DAB-4E49-4EF6-B4A4-5CC799ABB60E}"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33BD58-1BF0-429E-B290-B0FC8B3B06C3}" type="slidenum">
              <a:rPr lang="en-GB" smtClean="0"/>
              <a:t>‹#›</a:t>
            </a:fld>
            <a:endParaRPr lang="en-GB"/>
          </a:p>
        </p:txBody>
      </p:sp>
    </p:spTree>
    <p:extLst>
      <p:ext uri="{BB962C8B-B14F-4D97-AF65-F5344CB8AC3E}">
        <p14:creationId xmlns:p14="http://schemas.microsoft.com/office/powerpoint/2010/main" val="158592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A53DAB-4E49-4EF6-B4A4-5CC799ABB60E}" type="datetimeFigureOut">
              <a:rPr lang="en-GB" smtClean="0"/>
              <a:t>20/04/2022</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533BD58-1BF0-429E-B290-B0FC8B3B06C3}" type="slidenum">
              <a:rPr lang="en-GB" smtClean="0"/>
              <a:t>‹#›</a:t>
            </a:fld>
            <a:endParaRPr lang="en-GB"/>
          </a:p>
        </p:txBody>
      </p:sp>
    </p:spTree>
    <p:extLst>
      <p:ext uri="{BB962C8B-B14F-4D97-AF65-F5344CB8AC3E}">
        <p14:creationId xmlns:p14="http://schemas.microsoft.com/office/powerpoint/2010/main" val="4990249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DB36-F105-4350-BA1D-CE1B4022BD0D}"/>
              </a:ext>
            </a:extLst>
          </p:cNvPr>
          <p:cNvSpPr>
            <a:spLocks noGrp="1"/>
          </p:cNvSpPr>
          <p:nvPr>
            <p:ph type="ctrTitle"/>
          </p:nvPr>
        </p:nvSpPr>
        <p:spPr/>
        <p:txBody>
          <a:bodyPr>
            <a:noAutofit/>
          </a:bodyPr>
          <a:lstStyle/>
          <a:p>
            <a:r>
              <a:rPr lang="en-US" sz="4800" dirty="0"/>
              <a:t>“A Picture is Worth a Thousand Words”: Automatic Illustration of Text via Multimodal Interaction</a:t>
            </a:r>
            <a:endParaRPr lang="en-GB" sz="4800" dirty="0"/>
          </a:p>
        </p:txBody>
      </p:sp>
      <p:sp>
        <p:nvSpPr>
          <p:cNvPr id="3" name="Subtitle 2">
            <a:extLst>
              <a:ext uri="{FF2B5EF4-FFF2-40B4-BE49-F238E27FC236}">
                <a16:creationId xmlns:a16="http://schemas.microsoft.com/office/drawing/2014/main" id="{1126798D-3814-46A2-9976-7969CC7929BA}"/>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56627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1C241-B67C-4C4D-A3B1-3255396424EC}"/>
              </a:ext>
            </a:extLst>
          </p:cNvPr>
          <p:cNvSpPr>
            <a:spLocks noGrp="1"/>
          </p:cNvSpPr>
          <p:nvPr>
            <p:ph type="title"/>
          </p:nvPr>
        </p:nvSpPr>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1B327141-BE40-4D49-A409-6F1EC08F7B0B}"/>
              </a:ext>
            </a:extLst>
          </p:cNvPr>
          <p:cNvSpPr>
            <a:spLocks noGrp="1"/>
          </p:cNvSpPr>
          <p:nvPr>
            <p:ph idx="1"/>
          </p:nvPr>
        </p:nvSpPr>
        <p:spPr/>
        <p:txBody>
          <a:bodyPr>
            <a:normAutofit fontScale="92500" lnSpcReduction="10000"/>
          </a:bodyPr>
          <a:lstStyle/>
          <a:p>
            <a:r>
              <a:rPr lang="en-US" dirty="0"/>
              <a:t>Motivation</a:t>
            </a:r>
          </a:p>
          <a:p>
            <a:r>
              <a:rPr lang="en-US" dirty="0"/>
              <a:t>Problem statement</a:t>
            </a:r>
          </a:p>
          <a:p>
            <a:pPr lvl="1"/>
            <a:r>
              <a:rPr lang="en-US" dirty="0"/>
              <a:t>Build the index</a:t>
            </a:r>
          </a:p>
          <a:p>
            <a:pPr lvl="1"/>
            <a:r>
              <a:rPr lang="en-US" dirty="0"/>
              <a:t>Select query terms</a:t>
            </a:r>
          </a:p>
          <a:p>
            <a:pPr lvl="1"/>
            <a:r>
              <a:rPr lang="en-US" dirty="0"/>
              <a:t>Obtain relevant results</a:t>
            </a:r>
          </a:p>
          <a:p>
            <a:pPr lvl="1"/>
            <a:r>
              <a:rPr lang="en-US" dirty="0"/>
              <a:t>Evaluate model</a:t>
            </a:r>
          </a:p>
          <a:p>
            <a:r>
              <a:rPr lang="en-US" dirty="0"/>
              <a:t>Contributions</a:t>
            </a:r>
          </a:p>
          <a:p>
            <a:r>
              <a:rPr lang="en-GB" dirty="0"/>
              <a:t>Research questions</a:t>
            </a:r>
          </a:p>
          <a:p>
            <a:pPr lvl="1"/>
            <a:r>
              <a:rPr lang="en-US" dirty="0"/>
              <a:t>Given some context, how effectively can we extract the information need from that context? </a:t>
            </a:r>
            <a:endParaRPr lang="en-GB" dirty="0"/>
          </a:p>
          <a:p>
            <a:pPr lvl="1"/>
            <a:r>
              <a:rPr lang="en-US" dirty="0"/>
              <a:t>Given the information need, how effectively can we retrieve the content of different modalities?</a:t>
            </a:r>
          </a:p>
        </p:txBody>
      </p:sp>
    </p:spTree>
    <p:extLst>
      <p:ext uri="{BB962C8B-B14F-4D97-AF65-F5344CB8AC3E}">
        <p14:creationId xmlns:p14="http://schemas.microsoft.com/office/powerpoint/2010/main" val="339961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77CB-355F-4995-9DC3-5539593E5F0C}"/>
              </a:ext>
            </a:extLst>
          </p:cNvPr>
          <p:cNvSpPr>
            <a:spLocks noGrp="1"/>
          </p:cNvSpPr>
          <p:nvPr>
            <p:ph type="title"/>
          </p:nvPr>
        </p:nvSpPr>
        <p:spPr/>
        <p:txBody>
          <a:bodyPr/>
          <a:lstStyle/>
          <a:p>
            <a:r>
              <a:rPr lang="en-US" dirty="0"/>
              <a:t>Methodology</a:t>
            </a:r>
            <a:endParaRPr lang="en-GB" dirty="0"/>
          </a:p>
        </p:txBody>
      </p:sp>
      <p:pic>
        <p:nvPicPr>
          <p:cNvPr id="5" name="Content Placeholder 4" descr="Diagram&#10;&#10;Description automatically generated">
            <a:extLst>
              <a:ext uri="{FF2B5EF4-FFF2-40B4-BE49-F238E27FC236}">
                <a16:creationId xmlns:a16="http://schemas.microsoft.com/office/drawing/2014/main" id="{A8BE19CF-5888-4768-AA24-3CCF4A457B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7600" y="1715307"/>
            <a:ext cx="10576800" cy="4689975"/>
          </a:xfrm>
        </p:spPr>
      </p:pic>
    </p:spTree>
    <p:extLst>
      <p:ext uri="{BB962C8B-B14F-4D97-AF65-F5344CB8AC3E}">
        <p14:creationId xmlns:p14="http://schemas.microsoft.com/office/powerpoint/2010/main" val="1225897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95E5-1B91-4B73-9A21-3B2EFB482F86}"/>
              </a:ext>
            </a:extLst>
          </p:cNvPr>
          <p:cNvSpPr>
            <a:spLocks noGrp="1"/>
          </p:cNvSpPr>
          <p:nvPr>
            <p:ph type="title"/>
          </p:nvPr>
        </p:nvSpPr>
        <p:spPr/>
        <p:txBody>
          <a:bodyPr/>
          <a:lstStyle/>
          <a:p>
            <a:r>
              <a:rPr lang="en-US" dirty="0"/>
              <a:t>Experiments</a:t>
            </a:r>
            <a:endParaRPr lang="en-GB" dirty="0"/>
          </a:p>
        </p:txBody>
      </p:sp>
      <p:pic>
        <p:nvPicPr>
          <p:cNvPr id="5" name="Content Placeholder 4">
            <a:extLst>
              <a:ext uri="{FF2B5EF4-FFF2-40B4-BE49-F238E27FC236}">
                <a16:creationId xmlns:a16="http://schemas.microsoft.com/office/drawing/2014/main" id="{54C5206C-3C82-499D-B476-C346A1207152}"/>
              </a:ext>
            </a:extLst>
          </p:cNvPr>
          <p:cNvPicPr>
            <a:picLocks noGrp="1" noChangeAspect="1"/>
          </p:cNvPicPr>
          <p:nvPr>
            <p:ph idx="1"/>
          </p:nvPr>
        </p:nvPicPr>
        <p:blipFill>
          <a:blip r:embed="rId2"/>
          <a:stretch>
            <a:fillRect/>
          </a:stretch>
        </p:blipFill>
        <p:spPr>
          <a:xfrm>
            <a:off x="7493508" y="1931615"/>
            <a:ext cx="1752845" cy="895474"/>
          </a:xfrm>
        </p:spPr>
      </p:pic>
      <p:sp>
        <p:nvSpPr>
          <p:cNvPr id="7" name="TextBox 6">
            <a:extLst>
              <a:ext uri="{FF2B5EF4-FFF2-40B4-BE49-F238E27FC236}">
                <a16:creationId xmlns:a16="http://schemas.microsoft.com/office/drawing/2014/main" id="{0190D074-404C-4F7A-BE0B-1425740ED9DE}"/>
              </a:ext>
            </a:extLst>
          </p:cNvPr>
          <p:cNvSpPr txBox="1"/>
          <p:nvPr/>
        </p:nvSpPr>
        <p:spPr>
          <a:xfrm>
            <a:off x="838200" y="1811428"/>
            <a:ext cx="6094602" cy="2862322"/>
          </a:xfrm>
          <a:prstGeom prst="rect">
            <a:avLst/>
          </a:prstGeom>
          <a:noFill/>
        </p:spPr>
        <p:txBody>
          <a:bodyPr wrap="square">
            <a:spAutoFit/>
          </a:bodyPr>
          <a:lstStyle/>
          <a:p>
            <a:r>
              <a:rPr lang="en-US" dirty="0"/>
              <a:t>A stairway, staircase, stairwell, flight of stairs, or simply stairs, is a construction designed to bridge a large vertical distance by dividing it into smaller vertical distances, called steps. Stairs may be straight, round, or may consist of two or more straight pieces connected at angles. Special types of stairs include escalators and ladders. Some alternatives to stairs are elevators, stairlifts and inclined moving walkways.</a:t>
            </a:r>
          </a:p>
          <a:p>
            <a:endParaRPr lang="en-US" dirty="0"/>
          </a:p>
          <a:p>
            <a:r>
              <a:rPr lang="en-GB" dirty="0"/>
              <a:t>stair, straight, stairlift, vertic, distanc, stairwel, escal, stairwai, inclin, ladder</a:t>
            </a:r>
          </a:p>
        </p:txBody>
      </p:sp>
      <p:pic>
        <p:nvPicPr>
          <p:cNvPr id="9" name="Picture 8">
            <a:extLst>
              <a:ext uri="{FF2B5EF4-FFF2-40B4-BE49-F238E27FC236}">
                <a16:creationId xmlns:a16="http://schemas.microsoft.com/office/drawing/2014/main" id="{9577D6A2-E7E1-44EF-A4BF-D1641F07DA86}"/>
              </a:ext>
            </a:extLst>
          </p:cNvPr>
          <p:cNvPicPr>
            <a:picLocks noChangeAspect="1"/>
          </p:cNvPicPr>
          <p:nvPr/>
        </p:nvPicPr>
        <p:blipFill>
          <a:blip r:embed="rId3"/>
          <a:stretch>
            <a:fillRect/>
          </a:stretch>
        </p:blipFill>
        <p:spPr>
          <a:xfrm>
            <a:off x="9543796" y="1931614"/>
            <a:ext cx="1810003" cy="895475"/>
          </a:xfrm>
          <a:prstGeom prst="rect">
            <a:avLst/>
          </a:prstGeom>
        </p:spPr>
      </p:pic>
      <p:pic>
        <p:nvPicPr>
          <p:cNvPr id="11" name="Picture 10">
            <a:extLst>
              <a:ext uri="{FF2B5EF4-FFF2-40B4-BE49-F238E27FC236}">
                <a16:creationId xmlns:a16="http://schemas.microsoft.com/office/drawing/2014/main" id="{F70269C0-9CFE-43C2-B7A5-EE5C3C85D43B}"/>
              </a:ext>
            </a:extLst>
          </p:cNvPr>
          <p:cNvPicPr>
            <a:picLocks noChangeAspect="1"/>
          </p:cNvPicPr>
          <p:nvPr/>
        </p:nvPicPr>
        <p:blipFill>
          <a:blip r:embed="rId4"/>
          <a:stretch>
            <a:fillRect/>
          </a:stretch>
        </p:blipFill>
        <p:spPr>
          <a:xfrm>
            <a:off x="7493508" y="2936915"/>
            <a:ext cx="1752845" cy="1066949"/>
          </a:xfrm>
          <a:prstGeom prst="rect">
            <a:avLst/>
          </a:prstGeom>
        </p:spPr>
      </p:pic>
      <p:pic>
        <p:nvPicPr>
          <p:cNvPr id="13" name="Picture 12">
            <a:extLst>
              <a:ext uri="{FF2B5EF4-FFF2-40B4-BE49-F238E27FC236}">
                <a16:creationId xmlns:a16="http://schemas.microsoft.com/office/drawing/2014/main" id="{CEA077A0-DBE7-4C17-9DCD-F1AFFBAE3F4E}"/>
              </a:ext>
            </a:extLst>
          </p:cNvPr>
          <p:cNvPicPr>
            <a:picLocks noChangeAspect="1"/>
          </p:cNvPicPr>
          <p:nvPr/>
        </p:nvPicPr>
        <p:blipFill>
          <a:blip r:embed="rId5"/>
          <a:stretch>
            <a:fillRect/>
          </a:stretch>
        </p:blipFill>
        <p:spPr>
          <a:xfrm>
            <a:off x="9543797" y="2936914"/>
            <a:ext cx="1810003" cy="1066949"/>
          </a:xfrm>
          <a:prstGeom prst="rect">
            <a:avLst/>
          </a:prstGeom>
        </p:spPr>
      </p:pic>
    </p:spTree>
    <p:extLst>
      <p:ext uri="{BB962C8B-B14F-4D97-AF65-F5344CB8AC3E}">
        <p14:creationId xmlns:p14="http://schemas.microsoft.com/office/powerpoint/2010/main" val="234870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7636-D4B6-4C14-8B72-61D0D84F31D9}"/>
              </a:ext>
            </a:extLst>
          </p:cNvPr>
          <p:cNvSpPr>
            <a:spLocks noGrp="1"/>
          </p:cNvSpPr>
          <p:nvPr>
            <p:ph type="title"/>
          </p:nvPr>
        </p:nvSpPr>
        <p:spPr/>
        <p:txBody>
          <a:bodyPr/>
          <a:lstStyle/>
          <a:p>
            <a:r>
              <a:rPr lang="en-US" dirty="0"/>
              <a:t>Experiments</a:t>
            </a:r>
            <a:endParaRPr lang="en-GB" dirty="0"/>
          </a:p>
        </p:txBody>
      </p:sp>
      <p:pic>
        <p:nvPicPr>
          <p:cNvPr id="7" name="Content Placeholder 6">
            <a:extLst>
              <a:ext uri="{FF2B5EF4-FFF2-40B4-BE49-F238E27FC236}">
                <a16:creationId xmlns:a16="http://schemas.microsoft.com/office/drawing/2014/main" id="{F4ABFE7F-A05A-430A-BDF5-41C9D69CA718}"/>
              </a:ext>
            </a:extLst>
          </p:cNvPr>
          <p:cNvPicPr>
            <a:picLocks noGrp="1" noChangeAspect="1"/>
          </p:cNvPicPr>
          <p:nvPr>
            <p:ph idx="1"/>
          </p:nvPr>
        </p:nvPicPr>
        <p:blipFill>
          <a:blip r:embed="rId2"/>
          <a:stretch>
            <a:fillRect/>
          </a:stretch>
        </p:blipFill>
        <p:spPr>
          <a:xfrm>
            <a:off x="6569597" y="2091904"/>
            <a:ext cx="4219924" cy="3665083"/>
          </a:xfrm>
        </p:spPr>
      </p:pic>
      <p:pic>
        <p:nvPicPr>
          <p:cNvPr id="5" name="Picture 4">
            <a:extLst>
              <a:ext uri="{FF2B5EF4-FFF2-40B4-BE49-F238E27FC236}">
                <a16:creationId xmlns:a16="http://schemas.microsoft.com/office/drawing/2014/main" id="{D09F98DA-B501-4BFF-B8C2-6205055BAB4D}"/>
              </a:ext>
            </a:extLst>
          </p:cNvPr>
          <p:cNvPicPr>
            <a:picLocks noChangeAspect="1"/>
          </p:cNvPicPr>
          <p:nvPr/>
        </p:nvPicPr>
        <p:blipFill>
          <a:blip r:embed="rId3"/>
          <a:stretch>
            <a:fillRect/>
          </a:stretch>
        </p:blipFill>
        <p:spPr>
          <a:xfrm>
            <a:off x="1285917" y="2091904"/>
            <a:ext cx="4336488" cy="3665083"/>
          </a:xfrm>
          <a:prstGeom prst="rect">
            <a:avLst/>
          </a:prstGeom>
        </p:spPr>
      </p:pic>
    </p:spTree>
    <p:extLst>
      <p:ext uri="{BB962C8B-B14F-4D97-AF65-F5344CB8AC3E}">
        <p14:creationId xmlns:p14="http://schemas.microsoft.com/office/powerpoint/2010/main" val="189946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5763-5779-4F08-A194-56FF22098DDF}"/>
              </a:ext>
            </a:extLst>
          </p:cNvPr>
          <p:cNvSpPr>
            <a:spLocks noGrp="1"/>
          </p:cNvSpPr>
          <p:nvPr>
            <p:ph type="title"/>
          </p:nvPr>
        </p:nvSpPr>
        <p:spPr/>
        <p:txBody>
          <a:bodyPr/>
          <a:lstStyle/>
          <a:p>
            <a:r>
              <a:rPr lang="en-US" dirty="0"/>
              <a:t>Experiments</a:t>
            </a:r>
            <a:endParaRPr lang="en-GB" dirty="0"/>
          </a:p>
        </p:txBody>
      </p:sp>
      <p:pic>
        <p:nvPicPr>
          <p:cNvPr id="5" name="Content Placeholder 4">
            <a:extLst>
              <a:ext uri="{FF2B5EF4-FFF2-40B4-BE49-F238E27FC236}">
                <a16:creationId xmlns:a16="http://schemas.microsoft.com/office/drawing/2014/main" id="{139B21F9-8780-4280-A561-488C8CEFA430}"/>
              </a:ext>
            </a:extLst>
          </p:cNvPr>
          <p:cNvPicPr>
            <a:picLocks noGrp="1" noChangeAspect="1"/>
          </p:cNvPicPr>
          <p:nvPr>
            <p:ph idx="1"/>
          </p:nvPr>
        </p:nvPicPr>
        <p:blipFill>
          <a:blip r:embed="rId2"/>
          <a:stretch>
            <a:fillRect/>
          </a:stretch>
        </p:blipFill>
        <p:spPr>
          <a:xfrm>
            <a:off x="3666402" y="1853248"/>
            <a:ext cx="4859195" cy="4195762"/>
          </a:xfrm>
        </p:spPr>
      </p:pic>
    </p:spTree>
    <p:extLst>
      <p:ext uri="{BB962C8B-B14F-4D97-AF65-F5344CB8AC3E}">
        <p14:creationId xmlns:p14="http://schemas.microsoft.com/office/powerpoint/2010/main" val="359613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66003-8CD5-46C3-99BF-28E3294257A1}"/>
              </a:ext>
            </a:extLst>
          </p:cNvPr>
          <p:cNvSpPr>
            <a:spLocks noGrp="1"/>
          </p:cNvSpPr>
          <p:nvPr>
            <p:ph type="title"/>
          </p:nvPr>
        </p:nvSpPr>
        <p:spPr/>
        <p:txBody>
          <a:bodyPr/>
          <a:lstStyle/>
          <a:p>
            <a:r>
              <a:rPr lang="en-US" dirty="0"/>
              <a:t>Experiments</a:t>
            </a:r>
            <a:endParaRPr lang="en-GB" dirty="0"/>
          </a:p>
        </p:txBody>
      </p:sp>
      <p:sp>
        <p:nvSpPr>
          <p:cNvPr id="3" name="Content Placeholder 2">
            <a:extLst>
              <a:ext uri="{FF2B5EF4-FFF2-40B4-BE49-F238E27FC236}">
                <a16:creationId xmlns:a16="http://schemas.microsoft.com/office/drawing/2014/main" id="{C40A608E-DF75-4EA6-A761-44523237E783}"/>
              </a:ext>
            </a:extLst>
          </p:cNvPr>
          <p:cNvSpPr>
            <a:spLocks noGrp="1"/>
          </p:cNvSpPr>
          <p:nvPr>
            <p:ph idx="1"/>
          </p:nvPr>
        </p:nvSpPr>
        <p:spPr>
          <a:xfrm>
            <a:off x="838200" y="1825625"/>
            <a:ext cx="5189376" cy="4351338"/>
          </a:xfrm>
        </p:spPr>
        <p:txBody>
          <a:bodyPr/>
          <a:lstStyle/>
          <a:p>
            <a:r>
              <a:rPr lang="en-US" dirty="0"/>
              <a:t>BM25 parameters</a:t>
            </a:r>
          </a:p>
          <a:p>
            <a:pPr lvl="1"/>
            <a:r>
              <a:rPr lang="en-US" dirty="0"/>
              <a:t>k – document term frequency scaling</a:t>
            </a:r>
          </a:p>
          <a:p>
            <a:pPr lvl="1"/>
            <a:r>
              <a:rPr lang="en-US" dirty="0"/>
              <a:t>b – term weights’ scaling by document length</a:t>
            </a:r>
          </a:p>
          <a:p>
            <a:r>
              <a:rPr lang="en-US" dirty="0"/>
              <a:t>Percentage of Query Words</a:t>
            </a:r>
            <a:endParaRPr lang="en-GB" dirty="0"/>
          </a:p>
        </p:txBody>
      </p:sp>
      <p:pic>
        <p:nvPicPr>
          <p:cNvPr id="5" name="Picture 4">
            <a:extLst>
              <a:ext uri="{FF2B5EF4-FFF2-40B4-BE49-F238E27FC236}">
                <a16:creationId xmlns:a16="http://schemas.microsoft.com/office/drawing/2014/main" id="{435A3D26-B3B5-4DE8-88E7-F6294C1ACD15}"/>
              </a:ext>
            </a:extLst>
          </p:cNvPr>
          <p:cNvPicPr>
            <a:picLocks noChangeAspect="1"/>
          </p:cNvPicPr>
          <p:nvPr/>
        </p:nvPicPr>
        <p:blipFill>
          <a:blip r:embed="rId2"/>
          <a:stretch>
            <a:fillRect/>
          </a:stretch>
        </p:blipFill>
        <p:spPr>
          <a:xfrm>
            <a:off x="5952774" y="1195686"/>
            <a:ext cx="6043484" cy="4848069"/>
          </a:xfrm>
          <a:prstGeom prst="rect">
            <a:avLst/>
          </a:prstGeom>
        </p:spPr>
      </p:pic>
      <p:pic>
        <p:nvPicPr>
          <p:cNvPr id="7" name="Picture 6">
            <a:extLst>
              <a:ext uri="{FF2B5EF4-FFF2-40B4-BE49-F238E27FC236}">
                <a16:creationId xmlns:a16="http://schemas.microsoft.com/office/drawing/2014/main" id="{F4480AE0-442E-49C4-B430-7A1694DD989E}"/>
              </a:ext>
            </a:extLst>
          </p:cNvPr>
          <p:cNvPicPr>
            <a:picLocks noChangeAspect="1"/>
          </p:cNvPicPr>
          <p:nvPr/>
        </p:nvPicPr>
        <p:blipFill>
          <a:blip r:embed="rId3"/>
          <a:stretch>
            <a:fillRect/>
          </a:stretch>
        </p:blipFill>
        <p:spPr>
          <a:xfrm>
            <a:off x="3586101" y="5148280"/>
            <a:ext cx="1762371" cy="895475"/>
          </a:xfrm>
          <a:prstGeom prst="rect">
            <a:avLst/>
          </a:prstGeom>
        </p:spPr>
      </p:pic>
    </p:spTree>
    <p:extLst>
      <p:ext uri="{BB962C8B-B14F-4D97-AF65-F5344CB8AC3E}">
        <p14:creationId xmlns:p14="http://schemas.microsoft.com/office/powerpoint/2010/main" val="514680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F69F1-87EF-458E-B844-0FD265CA9016}"/>
              </a:ext>
            </a:extLst>
          </p:cNvPr>
          <p:cNvSpPr>
            <a:spLocks noGrp="1"/>
          </p:cNvSpPr>
          <p:nvPr>
            <p:ph type="title"/>
          </p:nvPr>
        </p:nvSpPr>
        <p:spPr/>
        <p:txBody>
          <a:bodyPr/>
          <a:lstStyle/>
          <a:p>
            <a:r>
              <a:rPr lang="en-US" dirty="0"/>
              <a:t>Experiments</a:t>
            </a:r>
            <a:endParaRPr lang="en-GB" dirty="0"/>
          </a:p>
        </p:txBody>
      </p:sp>
      <p:sp>
        <p:nvSpPr>
          <p:cNvPr id="3" name="Content Placeholder 2">
            <a:extLst>
              <a:ext uri="{FF2B5EF4-FFF2-40B4-BE49-F238E27FC236}">
                <a16:creationId xmlns:a16="http://schemas.microsoft.com/office/drawing/2014/main" id="{A965058B-7B36-4790-AEE0-2D34BAA92F17}"/>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DA66ACA3-9F74-43C2-9A84-40B97E88F5FA}"/>
              </a:ext>
            </a:extLst>
          </p:cNvPr>
          <p:cNvPicPr>
            <a:picLocks noChangeAspect="1"/>
          </p:cNvPicPr>
          <p:nvPr/>
        </p:nvPicPr>
        <p:blipFill>
          <a:blip r:embed="rId2"/>
          <a:stretch>
            <a:fillRect/>
          </a:stretch>
        </p:blipFill>
        <p:spPr>
          <a:xfrm>
            <a:off x="6287357" y="1797926"/>
            <a:ext cx="5363323" cy="4134427"/>
          </a:xfrm>
          <a:prstGeom prst="rect">
            <a:avLst/>
          </a:prstGeom>
        </p:spPr>
      </p:pic>
      <p:pic>
        <p:nvPicPr>
          <p:cNvPr id="9" name="Picture 8">
            <a:extLst>
              <a:ext uri="{FF2B5EF4-FFF2-40B4-BE49-F238E27FC236}">
                <a16:creationId xmlns:a16="http://schemas.microsoft.com/office/drawing/2014/main" id="{6394EB3D-7FAD-4A68-8259-65BEFDB17E97}"/>
              </a:ext>
            </a:extLst>
          </p:cNvPr>
          <p:cNvPicPr>
            <a:picLocks noChangeAspect="1"/>
          </p:cNvPicPr>
          <p:nvPr/>
        </p:nvPicPr>
        <p:blipFill>
          <a:blip r:embed="rId3"/>
          <a:stretch>
            <a:fillRect/>
          </a:stretch>
        </p:blipFill>
        <p:spPr>
          <a:xfrm>
            <a:off x="646111" y="1797926"/>
            <a:ext cx="5258534" cy="4134426"/>
          </a:xfrm>
          <a:prstGeom prst="rect">
            <a:avLst/>
          </a:prstGeom>
        </p:spPr>
      </p:pic>
      <p:pic>
        <p:nvPicPr>
          <p:cNvPr id="11" name="Picture 10">
            <a:extLst>
              <a:ext uri="{FF2B5EF4-FFF2-40B4-BE49-F238E27FC236}">
                <a16:creationId xmlns:a16="http://schemas.microsoft.com/office/drawing/2014/main" id="{FD48D55B-8A9D-489F-AE5B-3543A709F1E2}"/>
              </a:ext>
            </a:extLst>
          </p:cNvPr>
          <p:cNvPicPr>
            <a:picLocks noChangeAspect="1"/>
          </p:cNvPicPr>
          <p:nvPr/>
        </p:nvPicPr>
        <p:blipFill>
          <a:blip r:embed="rId4"/>
          <a:stretch>
            <a:fillRect/>
          </a:stretch>
        </p:blipFill>
        <p:spPr>
          <a:xfrm>
            <a:off x="8442137" y="630138"/>
            <a:ext cx="1762371" cy="895475"/>
          </a:xfrm>
          <a:prstGeom prst="rect">
            <a:avLst/>
          </a:prstGeom>
        </p:spPr>
      </p:pic>
    </p:spTree>
    <p:extLst>
      <p:ext uri="{BB962C8B-B14F-4D97-AF65-F5344CB8AC3E}">
        <p14:creationId xmlns:p14="http://schemas.microsoft.com/office/powerpoint/2010/main" val="240552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AC7C-8B51-437F-ADFA-7AD74637C2F1}"/>
              </a:ext>
            </a:extLst>
          </p:cNvPr>
          <p:cNvSpPr>
            <a:spLocks noGrp="1"/>
          </p:cNvSpPr>
          <p:nvPr>
            <p:ph type="title"/>
          </p:nvPr>
        </p:nvSpPr>
        <p:spPr/>
        <p:txBody>
          <a:bodyPr/>
          <a:lstStyle/>
          <a:p>
            <a:r>
              <a:rPr lang="en-US" dirty="0"/>
              <a:t>Summary</a:t>
            </a:r>
            <a:endParaRPr lang="en-GB" dirty="0"/>
          </a:p>
        </p:txBody>
      </p:sp>
      <p:sp>
        <p:nvSpPr>
          <p:cNvPr id="3" name="Content Placeholder 2">
            <a:extLst>
              <a:ext uri="{FF2B5EF4-FFF2-40B4-BE49-F238E27FC236}">
                <a16:creationId xmlns:a16="http://schemas.microsoft.com/office/drawing/2014/main" id="{F96378C3-FDE0-4929-ABCB-A52E7671D628}"/>
              </a:ext>
            </a:extLst>
          </p:cNvPr>
          <p:cNvSpPr>
            <a:spLocks noGrp="1"/>
          </p:cNvSpPr>
          <p:nvPr>
            <p:ph idx="1"/>
          </p:nvPr>
        </p:nvSpPr>
        <p:spPr/>
        <p:txBody>
          <a:bodyPr/>
          <a:lstStyle/>
          <a:p>
            <a:r>
              <a:rPr lang="en-GB" dirty="0"/>
              <a:t>Research questions</a:t>
            </a:r>
          </a:p>
          <a:p>
            <a:pPr lvl="1"/>
            <a:r>
              <a:rPr lang="en-US" dirty="0"/>
              <a:t>Given some context, how effectively can we extract the information need from that context? </a:t>
            </a:r>
            <a:endParaRPr lang="en-GB" dirty="0"/>
          </a:p>
          <a:p>
            <a:pPr lvl="1"/>
            <a:r>
              <a:rPr lang="en-US" dirty="0"/>
              <a:t>Given the information need, how effectively can we retrieve the content of different modalities?</a:t>
            </a:r>
          </a:p>
          <a:p>
            <a:r>
              <a:rPr lang="en-GB" dirty="0"/>
              <a:t>Future work</a:t>
            </a:r>
          </a:p>
          <a:p>
            <a:pPr lvl="1"/>
            <a:r>
              <a:rPr lang="en-GB" dirty="0"/>
              <a:t>Multiple language implementation</a:t>
            </a:r>
          </a:p>
          <a:p>
            <a:pPr lvl="1"/>
            <a:r>
              <a:rPr lang="en-GB" dirty="0"/>
              <a:t>Query window size</a:t>
            </a:r>
          </a:p>
          <a:p>
            <a:pPr lvl="1"/>
            <a:r>
              <a:rPr lang="en-GB" dirty="0"/>
              <a:t>GUI</a:t>
            </a:r>
          </a:p>
          <a:p>
            <a:pPr lvl="1"/>
            <a:r>
              <a:rPr lang="en-GB" dirty="0"/>
              <a:t>Multimodal embedding space</a:t>
            </a:r>
          </a:p>
        </p:txBody>
      </p:sp>
    </p:spTree>
    <p:extLst>
      <p:ext uri="{BB962C8B-B14F-4D97-AF65-F5344CB8AC3E}">
        <p14:creationId xmlns:p14="http://schemas.microsoft.com/office/powerpoint/2010/main" val="270822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106</TotalTime>
  <Words>237</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“A Picture is Worth a Thousand Words”: Automatic Illustration of Text via Multimodal Interaction</vt:lpstr>
      <vt:lpstr>Introduction</vt:lpstr>
      <vt:lpstr>Methodology</vt:lpstr>
      <vt:lpstr>Experiments</vt:lpstr>
      <vt:lpstr>Experiments</vt:lpstr>
      <vt:lpstr>Experiments</vt:lpstr>
      <vt:lpstr>Experiments</vt:lpstr>
      <vt:lpstr>Experiments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Picture is Worth a Thousand Words”: Automatic Illustration of Text via Multimodal Interaction</dc:title>
  <dc:creator>Dominykas Meištas (student)</dc:creator>
  <cp:lastModifiedBy>Dominykas Meištas (student)</cp:lastModifiedBy>
  <cp:revision>2</cp:revision>
  <dcterms:created xsi:type="dcterms:W3CDTF">2022-04-01T11:31:02Z</dcterms:created>
  <dcterms:modified xsi:type="dcterms:W3CDTF">2022-04-20T00:40:08Z</dcterms:modified>
</cp:coreProperties>
</file>