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31"/>
  </p:notesMasterIdLst>
  <p:sldIdLst>
    <p:sldId id="27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Organisationen:</a:t>
            </a:r>
            <a:r>
              <a:rPr lang="de-DE" baseline="0" dirty="0" smtClean="0"/>
              <a:t> ihr Entstehen, ihr Bestehen und ihre Funktionsweise</a:t>
            </a:r>
          </a:p>
          <a:p>
            <a:r>
              <a:rPr lang="de-DE" baseline="0" dirty="0" smtClean="0"/>
              <a:t>immanent: </a:t>
            </a:r>
            <a:r>
              <a:rPr lang="de-DE" dirty="0" smtClean="0"/>
              <a:t>im Innern eines Gegenstandes, einer Erscheinung vorhanden seiend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2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Grundsatz Einhei</a:t>
            </a:r>
            <a:r>
              <a:rPr lang="de-DE" baseline="0" dirty="0" smtClean="0"/>
              <a:t>t Aufgabenerteilung: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in der Hierarchie nachgeordnete Stelle jeweils nur von einer übergeordneten Instanz Weisungen erhalten</a:t>
            </a:r>
            <a:endParaRPr lang="de-DE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6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0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5000" dirty="0" smtClean="0"/>
              <a:t>Organisationstheoretische Ansätze und die Berücksichtigung der Motivation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Mittwoch, 1.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Administrations- und Managementlehre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Fragen der Aufgaben- und Abteilungsbildung und der Koordination im </a:t>
            </a:r>
            <a:r>
              <a:rPr lang="de-DE" dirty="0" smtClean="0"/>
              <a:t>Mittelpunkt</a:t>
            </a:r>
          </a:p>
          <a:p>
            <a:pPr marL="342900" lvl="2" indent="-342900"/>
            <a:r>
              <a:rPr lang="de-DE" dirty="0"/>
              <a:t>Fragen der Verwaltung und Probleme der Unternehmensführung</a:t>
            </a:r>
            <a:endParaRPr lang="de-DE" sz="2400" dirty="0"/>
          </a:p>
          <a:p>
            <a:r>
              <a:rPr lang="de-DE" dirty="0"/>
              <a:t>Grundsatz der Einheit der Auftragserteilung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Betriebswirtschaftliche Organisationslehre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Aufbau- und Ablauforganisation</a:t>
            </a:r>
            <a:endParaRPr lang="de-DE" sz="2400" dirty="0"/>
          </a:p>
          <a:p>
            <a:r>
              <a:rPr lang="de-DE" dirty="0" smtClean="0"/>
              <a:t>Aufgaben im Mittelpunkt der Betrachtung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Arbeitswissenschaftliche Ansätze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=&gt; Arbeitsprozesse werden analysiert und effizienter 	gestaltet</a:t>
            </a:r>
          </a:p>
          <a:p>
            <a:r>
              <a:rPr lang="de-DE" dirty="0" smtClean="0"/>
              <a:t>Mensch als Maschine</a:t>
            </a:r>
          </a:p>
          <a:p>
            <a:r>
              <a:rPr lang="de-DE" dirty="0" smtClean="0"/>
              <a:t>Verlust der Beziehung zum Produkt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sz="2400" dirty="0"/>
          </a:p>
          <a:p>
            <a:pPr marL="342900" lvl="1" indent="-342900"/>
            <a:r>
              <a:rPr lang="de-DE" dirty="0"/>
              <a:t>Human Relations Ansatz</a:t>
            </a:r>
            <a:endParaRPr lang="de-DE" sz="2400" dirty="0"/>
          </a:p>
          <a:p>
            <a:pPr marL="342900" lvl="1" indent="-342900"/>
            <a:r>
              <a:rPr lang="de-DE" dirty="0"/>
              <a:t>Organisationsentwicklung</a:t>
            </a:r>
            <a:endParaRPr lang="de-DE" sz="2400" dirty="0"/>
          </a:p>
          <a:p>
            <a:pPr marL="342900" lvl="1" indent="-342900"/>
            <a:r>
              <a:rPr lang="de-DE" dirty="0"/>
              <a:t>Motivationsorientierte Ansätze</a:t>
            </a:r>
            <a:endParaRPr lang="de-DE" sz="2400" dirty="0"/>
          </a:p>
          <a:p>
            <a:pPr marL="342900" lvl="1" indent="-342900"/>
            <a:r>
              <a:rPr lang="de-DE" dirty="0"/>
              <a:t>Der ästhetische Ansatz der Organisationsforschung</a:t>
            </a:r>
            <a:endParaRPr lang="de-DE" sz="2400" dirty="0"/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Verhaltensorientierte Ansätze - </a:t>
            </a:r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Leitende Fragestellung: Wie verhalten sich Menschen als Individuen </a:t>
            </a:r>
            <a:r>
              <a:rPr lang="de-DE" dirty="0"/>
              <a:t>, in Gruppen, in Organisationseinheiten und in ganzen Organisationen aufgrund ihres Wahrnehmens, Denkens und </a:t>
            </a:r>
            <a:r>
              <a:rPr lang="de-DE" dirty="0" smtClean="0"/>
              <a:t>Fühlens</a:t>
            </a:r>
          </a:p>
          <a:p>
            <a:r>
              <a:rPr lang="de-DE" dirty="0" smtClean="0"/>
              <a:t>Insbesondere </a:t>
            </a:r>
            <a:r>
              <a:rPr lang="de-DE" dirty="0"/>
              <a:t>Gestaltung und Sicherung von sozialen Regeln, Prozessen, Funktionen und </a:t>
            </a:r>
            <a:r>
              <a:rPr lang="de-DE" dirty="0" smtClean="0"/>
              <a:t>Strukturen ist von Interesse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 </a:t>
            </a:r>
            <a:r>
              <a:rPr lang="de-DE" dirty="0"/>
              <a:t>- </a:t>
            </a:r>
            <a:r>
              <a:rPr lang="de-DE" dirty="0" smtClean="0"/>
              <a:t>Human </a:t>
            </a:r>
            <a:r>
              <a:rPr lang="de-DE" dirty="0"/>
              <a:t>Relations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000" dirty="0" smtClean="0"/>
              <a:t>Untersuchung der </a:t>
            </a:r>
            <a:r>
              <a:rPr lang="de-DE" sz="3000" dirty="0"/>
              <a:t>Wirkungen der Arbeitsbedingungen auf die Arbeitsleistung </a:t>
            </a:r>
            <a:endParaRPr lang="de-DE" sz="3000" dirty="0" smtClean="0"/>
          </a:p>
          <a:p>
            <a:r>
              <a:rPr lang="de-DE" sz="3000" dirty="0" smtClean="0"/>
              <a:t>Kernaussage: Mensch ist ein soziales Wesen und funktioniert nach eigenen Gesetzen</a:t>
            </a:r>
          </a:p>
          <a:p>
            <a:r>
              <a:rPr lang="de-DE" sz="3000" dirty="0" smtClean="0"/>
              <a:t>Folgerung: </a:t>
            </a:r>
            <a:r>
              <a:rPr lang="de-DE" sz="3000" dirty="0"/>
              <a:t>eine positive Einstellung gegenüber der Arbeit </a:t>
            </a:r>
            <a:r>
              <a:rPr lang="de-DE" sz="3000" dirty="0" smtClean="0"/>
              <a:t>führt bei </a:t>
            </a:r>
            <a:r>
              <a:rPr lang="de-DE" sz="3000" dirty="0"/>
              <a:t>den Mitgliedern der Organisation und den Vorgesetzten zu einer hohen Zufriedenheit </a:t>
            </a:r>
            <a:endParaRPr lang="de-DE" sz="3000" dirty="0" smtClean="0"/>
          </a:p>
          <a:p>
            <a:pPr marL="342900" lvl="2" indent="-342900"/>
            <a:r>
              <a:rPr lang="de-DE" sz="3000" dirty="0"/>
              <a:t>Zufriedenheit </a:t>
            </a:r>
            <a:r>
              <a:rPr lang="de-DE" sz="3000" dirty="0" smtClean="0"/>
              <a:t>wiederum bewirkt eine </a:t>
            </a:r>
            <a:r>
              <a:rPr lang="de-DE" sz="3000" dirty="0"/>
              <a:t>hohe Arbeitsleistung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</a:t>
            </a:r>
            <a:r>
              <a:rPr lang="de-DE" dirty="0"/>
              <a:t>Ansätze </a:t>
            </a:r>
            <a:r>
              <a:rPr lang="de-DE" dirty="0" smtClean="0"/>
              <a:t>-Organisationsentwicklung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gründet auf Erkenntnissen aus der gruppendynamischen </a:t>
            </a:r>
            <a:r>
              <a:rPr lang="de-DE" dirty="0" err="1" smtClean="0"/>
              <a:t>Laboratoriumsmethode</a:t>
            </a:r>
            <a:r>
              <a:rPr lang="de-DE" dirty="0" smtClean="0"/>
              <a:t> </a:t>
            </a:r>
            <a:r>
              <a:rPr lang="de-DE" dirty="0"/>
              <a:t>und dem </a:t>
            </a:r>
            <a:r>
              <a:rPr lang="de-DE" dirty="0" smtClean="0"/>
              <a:t>Survey-Feedback</a:t>
            </a:r>
          </a:p>
          <a:p>
            <a:r>
              <a:rPr lang="de-DE" dirty="0" smtClean="0"/>
              <a:t>Kernkonzept: „Betroffene zu Beteiligten machen“</a:t>
            </a:r>
          </a:p>
          <a:p>
            <a:r>
              <a:rPr lang="de-DE" dirty="0"/>
              <a:t>Durch "geplanten sozialen Wandel" werden die Fähigkeiten aller Beteiligten und der Organisation als Ganzes für Entwicklung und Veränderung </a:t>
            </a:r>
            <a:r>
              <a:rPr lang="de-DE" dirty="0" err="1"/>
              <a:t>genutz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5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-Organisationsentwicklung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Gesetzmäßigkeiten sozialer Gemeinschaften </a:t>
            </a:r>
            <a:r>
              <a:rPr lang="de-DE" dirty="0" smtClean="0"/>
              <a:t>werden genutzt</a:t>
            </a:r>
            <a:endParaRPr lang="de-DE" sz="2400" dirty="0"/>
          </a:p>
          <a:p>
            <a:pPr marL="342900" lvl="2" indent="-342900"/>
            <a:r>
              <a:rPr lang="de-DE" dirty="0"/>
              <a:t>Interessen der Mitarbeiter berücksichtigt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4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Motivationsorientierte </a:t>
            </a:r>
            <a:r>
              <a:rPr lang="de-DE" dirty="0" err="1" smtClean="0"/>
              <a:t>Ansätz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Haben menschliches Verhalten als Gegenstand</a:t>
            </a:r>
          </a:p>
          <a:p>
            <a:r>
              <a:rPr lang="de-DE" dirty="0"/>
              <a:t>Zusammenhang zwischen Motivation bzw. Frustration, Zufriedenheit und Leistung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8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</a:p>
          <a:p>
            <a:r>
              <a:rPr lang="de-DE" dirty="0" smtClean="0"/>
              <a:t>Klassische Ansätze</a:t>
            </a:r>
            <a:endParaRPr lang="de-DE" dirty="0"/>
          </a:p>
          <a:p>
            <a:r>
              <a:rPr lang="de-DE" dirty="0" smtClean="0"/>
              <a:t>Verhaltensorientierte Ansätze</a:t>
            </a:r>
          </a:p>
          <a:p>
            <a:r>
              <a:rPr lang="de-DE" dirty="0" smtClean="0"/>
              <a:t>Entscheidungsorientierte Ansätze</a:t>
            </a:r>
          </a:p>
          <a:p>
            <a:r>
              <a:rPr lang="de-DE" dirty="0" smtClean="0"/>
              <a:t>Situative Ansätze</a:t>
            </a:r>
          </a:p>
          <a:p>
            <a:r>
              <a:rPr lang="de-DE" dirty="0" smtClean="0"/>
              <a:t>Systemorientierte Ansätze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Ästhetischer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ntersucht </a:t>
            </a:r>
            <a:r>
              <a:rPr lang="de-DE" dirty="0"/>
              <a:t>die ästhetische Wahrnehmung in und von </a:t>
            </a:r>
            <a:r>
              <a:rPr lang="de-DE" dirty="0" smtClean="0"/>
              <a:t>Organisationen</a:t>
            </a:r>
          </a:p>
          <a:p>
            <a:pPr marL="342900" lvl="2" indent="-342900"/>
            <a:r>
              <a:rPr lang="de-DE" dirty="0"/>
              <a:t>Ästhetik gemäß der Grundbedeutung als "sinnliche Wahrnehmung"</a:t>
            </a:r>
            <a:endParaRPr lang="de-DE" sz="2400" dirty="0"/>
          </a:p>
          <a:p>
            <a:pPr marL="342900" lvl="2" indent="-342900"/>
            <a:r>
              <a:rPr lang="de-DE" dirty="0"/>
              <a:t>Organisationen nicht ausschließlich als kognitives Konstrukt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Ästhetischer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Annahme: </a:t>
            </a:r>
            <a:r>
              <a:rPr lang="de-DE" dirty="0"/>
              <a:t>Organisationsteilnehmer </a:t>
            </a:r>
            <a:r>
              <a:rPr lang="de-DE" dirty="0" smtClean="0"/>
              <a:t>reagieren nicht </a:t>
            </a:r>
            <a:r>
              <a:rPr lang="de-DE" dirty="0"/>
              <a:t>nur rein rational, sondern körperlich-ästhetisch auf Architektur, Arbeitsplatzgestaltung, Atmosphäre und vor allem Teams und </a:t>
            </a:r>
            <a:r>
              <a:rPr lang="de-DE" dirty="0" smtClean="0"/>
              <a:t>Führung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Menschliche Bedürfnisse werden beachtet</a:t>
            </a:r>
          </a:p>
          <a:p>
            <a:r>
              <a:rPr lang="de-DE" dirty="0" smtClean="0"/>
              <a:t>Erstmalig Mensch im Mittelpunkt der Betrachtung</a:t>
            </a:r>
          </a:p>
          <a:p>
            <a:r>
              <a:rPr lang="de-DE" dirty="0" smtClean="0"/>
              <a:t>Mensch ist ein soziales Wesen </a:t>
            </a:r>
          </a:p>
          <a:p>
            <a:r>
              <a:rPr lang="de-DE" dirty="0" smtClean="0"/>
              <a:t>Menschliches Verhalten sehr komplex =&gt; kein verallgemeinerbarer Erfolg möglich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Betriebsklima hat mehr Einfluss auf das Arbeitsergebnis als die </a:t>
            </a:r>
            <a:r>
              <a:rPr lang="de-DE" dirty="0" smtClean="0"/>
              <a:t>Arbeitsbedingungen</a:t>
            </a:r>
          </a:p>
          <a:p>
            <a:r>
              <a:rPr lang="de-DE" dirty="0"/>
              <a:t>Leistungsbereitschaft gefördert durch Zufriedenheit und Motivation</a:t>
            </a:r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Entscheidungsorientierte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7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dirty="0"/>
              <a:t>Entscheidungslogisch-orientierte Ansätze</a:t>
            </a:r>
          </a:p>
          <a:p>
            <a:pPr marL="342900" lvl="1" indent="-342900"/>
            <a:r>
              <a:rPr lang="de-DE" dirty="0"/>
              <a:t>Entscheidungsprozess-orientierte Ansätze</a:t>
            </a:r>
          </a:p>
          <a:p>
            <a:pPr marL="342900" lvl="1" indent="-342900"/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Entscheidungsorientierte Ansätze </a:t>
            </a:r>
            <a:r>
              <a:rPr lang="de-DE" dirty="0"/>
              <a:t>-  Entscheidungslogisch-orientierte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Organisatorische </a:t>
            </a:r>
            <a:r>
              <a:rPr lang="de-DE" dirty="0"/>
              <a:t>Gestaltungsprobleme mit Hilfe von mathematischen Algorithmen für Entscheidungsmodelle </a:t>
            </a:r>
            <a:r>
              <a:rPr lang="de-DE" dirty="0" smtClean="0"/>
              <a:t>beschreiben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- </a:t>
            </a:r>
            <a:r>
              <a:rPr lang="de-DE" dirty="0"/>
              <a:t>Entscheidungsprozess-orientierte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Organisationen sind Systeme, in denen Entscheidungen zur Zielerreichung getroffen werden</a:t>
            </a:r>
          </a:p>
          <a:p>
            <a:pPr marL="342900" lvl="2" indent="-342900"/>
            <a:r>
              <a:rPr lang="de-DE" dirty="0"/>
              <a:t>Einfluss der Organisationsstruktur auf das Entscheidungs-Verhalten</a:t>
            </a:r>
            <a:endParaRPr lang="de-DE" sz="2400" dirty="0"/>
          </a:p>
          <a:p>
            <a:r>
              <a:rPr lang="de-DE" dirty="0"/>
              <a:t>Entscheidungen </a:t>
            </a:r>
            <a:r>
              <a:rPr lang="de-DE" dirty="0" smtClean="0"/>
              <a:t>müssen </a:t>
            </a:r>
            <a:r>
              <a:rPr lang="de-DE" dirty="0"/>
              <a:t>koordiniert werden </a:t>
            </a:r>
            <a:endParaRPr lang="de-DE" dirty="0" smtClean="0"/>
          </a:p>
          <a:p>
            <a:r>
              <a:rPr lang="de-DE" dirty="0" smtClean="0"/>
              <a:t>Im Mittelpunkt steht das Entscheidungsverhalten</a:t>
            </a:r>
          </a:p>
          <a:p>
            <a:r>
              <a:rPr lang="de-DE" dirty="0" smtClean="0"/>
              <a:t>Organisationen sind das Entscheidungsumfeld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Entscheidungsprozesse als Ausgangspunkt der Organisationsanalyse</a:t>
            </a:r>
          </a:p>
          <a:p>
            <a:pPr lvl="0"/>
            <a:r>
              <a:rPr lang="de-DE"/>
              <a:t>Menschliches Entscheidungsverhalten im Blickpunkt </a:t>
            </a:r>
            <a:r>
              <a:rPr lang="de-DE"/>
              <a:t>der </a:t>
            </a:r>
            <a:r>
              <a:rPr lang="de-DE" smtClean="0"/>
              <a:t>Analyse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3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90"/>
            <a:ext cx="4266166" cy="270196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Quellen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Zweck: Organisationen sowie organisationsimmanentes Verhalten untersuchen und erklären</a:t>
            </a:r>
          </a:p>
          <a:p>
            <a:r>
              <a:rPr lang="de-DE" dirty="0" smtClean="0"/>
              <a:t>Vielzahl von Organisationstheorien, da Organisationen komplexe Gebilde sind und der Gegenstand der Organisationstheorie sehr breit ist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/>
              <a:t>Allen Ansätzen ist ihr Objektbereich (Organisation und ihre Zielsetzung) gleich, untersuchen aber jeweils bestimmte </a:t>
            </a:r>
            <a:r>
              <a:rPr lang="de-DE" dirty="0" smtClean="0"/>
              <a:t>Aspekte</a:t>
            </a:r>
          </a:p>
          <a:p>
            <a:pPr marL="342900" lvl="1" indent="-342900"/>
            <a:r>
              <a:rPr lang="de-DE" dirty="0" smtClean="0"/>
              <a:t>Ausgangspunkt </a:t>
            </a:r>
            <a:r>
              <a:rPr lang="de-DE" dirty="0"/>
              <a:t>der </a:t>
            </a:r>
            <a:r>
              <a:rPr lang="de-DE" dirty="0" smtClean="0"/>
              <a:t>Theorie: interdisziplinäre </a:t>
            </a:r>
            <a:r>
              <a:rPr lang="de-DE" dirty="0"/>
              <a:t>Betrachtung organisationssoziologischer und organisationspsychologischer Ansätze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Bürokratieansatz</a:t>
            </a:r>
          </a:p>
          <a:p>
            <a:r>
              <a:rPr lang="de-DE" dirty="0" smtClean="0"/>
              <a:t>Scientific Management</a:t>
            </a:r>
          </a:p>
          <a:p>
            <a:r>
              <a:rPr lang="de-DE" dirty="0" smtClean="0"/>
              <a:t>Administrations und Managementlehre</a:t>
            </a:r>
          </a:p>
          <a:p>
            <a:r>
              <a:rPr lang="de-DE" dirty="0" smtClean="0"/>
              <a:t>Betriebswirtschaftliche Organisationslehre</a:t>
            </a:r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- Bürokratieansatz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 als leistungsfähige Organisationsform</a:t>
            </a:r>
          </a:p>
          <a:p>
            <a:pPr marL="342900" lvl="2" indent="-342900"/>
            <a:r>
              <a:rPr lang="de-DE" dirty="0"/>
              <a:t>gekennzeichnet  durch </a:t>
            </a:r>
            <a:endParaRPr lang="de-DE" dirty="0" smtClean="0"/>
          </a:p>
          <a:p>
            <a:pPr marL="800100" lvl="3" indent="-342900"/>
            <a:r>
              <a:rPr lang="de-DE" dirty="0" smtClean="0"/>
              <a:t>Arbeitsteilung</a:t>
            </a:r>
            <a:endParaRPr lang="de-DE" dirty="0"/>
          </a:p>
          <a:p>
            <a:pPr marL="800100" lvl="3" indent="-342900"/>
            <a:r>
              <a:rPr lang="de-DE" dirty="0" smtClean="0"/>
              <a:t>Amtshierarchie</a:t>
            </a:r>
          </a:p>
          <a:p>
            <a:pPr marL="800100" lvl="3" indent="-342900"/>
            <a:r>
              <a:rPr lang="de-DE" dirty="0" smtClean="0"/>
              <a:t>Regeln </a:t>
            </a:r>
            <a:r>
              <a:rPr lang="de-DE" dirty="0"/>
              <a:t>und </a:t>
            </a:r>
            <a:r>
              <a:rPr lang="de-DE" dirty="0" smtClean="0"/>
              <a:t>Normen </a:t>
            </a:r>
            <a:r>
              <a:rPr lang="de-DE" dirty="0"/>
              <a:t>zur </a:t>
            </a:r>
            <a:r>
              <a:rPr lang="de-DE" dirty="0" smtClean="0"/>
              <a:t>Aufgabenerfüllung</a:t>
            </a:r>
          </a:p>
          <a:p>
            <a:pPr marL="800100" lvl="3" indent="-342900"/>
            <a:r>
              <a:rPr lang="de-DE" dirty="0" smtClean="0"/>
              <a:t>Aktenmäßigkeit </a:t>
            </a:r>
            <a:r>
              <a:rPr lang="de-DE" dirty="0"/>
              <a:t>der Verwaltung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Scientific </a:t>
            </a:r>
            <a:r>
              <a:rPr lang="de-DE" dirty="0" smtClean="0"/>
              <a:t>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Geprägt durch verstärkten Einsatz von Maschinen und standardisierte </a:t>
            </a:r>
            <a:r>
              <a:rPr lang="de-DE" dirty="0" smtClean="0"/>
              <a:t>Massenproduktion</a:t>
            </a:r>
          </a:p>
          <a:p>
            <a:r>
              <a:rPr lang="de-DE" dirty="0"/>
              <a:t>Ziel: Produktivität der Arbeiter und </a:t>
            </a:r>
            <a:r>
              <a:rPr lang="de-DE" dirty="0" smtClean="0"/>
              <a:t>Effizienz </a:t>
            </a:r>
            <a:r>
              <a:rPr lang="de-DE" dirty="0"/>
              <a:t>des Managements steigern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825</Words>
  <Application>Microsoft Office PowerPoint</Application>
  <PresentationFormat>Benutzerdefiniert</PresentationFormat>
  <Paragraphs>140</Paragraphs>
  <Slides>29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Facette</vt:lpstr>
      <vt:lpstr>Organisationstheoretische Ansätze und die Berücksichtigung der Motivation</vt:lpstr>
      <vt:lpstr>Inhalt</vt:lpstr>
      <vt:lpstr>Definition Organisationstheorie</vt:lpstr>
      <vt:lpstr>Definition Organisationstheorie</vt:lpstr>
      <vt:lpstr>Definition Organisationstheorie</vt:lpstr>
      <vt:lpstr>Klassische Ansätze</vt:lpstr>
      <vt:lpstr>Klassische Ansätze </vt:lpstr>
      <vt:lpstr>Klassische Ansätze - Bürokratieansatz</vt:lpstr>
      <vt:lpstr>Klassische Ansätze - Scientific Management</vt:lpstr>
      <vt:lpstr>Klassische Ansätze - Administrations- und Managementlehre</vt:lpstr>
      <vt:lpstr>Klassische Ansätze - Betriebswirtschaftliche Organisationslehre</vt:lpstr>
      <vt:lpstr>Klassische Ansätze – Berücksichtigung der Motivation</vt:lpstr>
      <vt:lpstr>Verhaltensorientierte Ansätze</vt:lpstr>
      <vt:lpstr>Verhaltensorientierte Ansätze</vt:lpstr>
      <vt:lpstr>Verhaltensorientierte Ansätze - Organizational Behavior</vt:lpstr>
      <vt:lpstr>Verhaltensorientierte Ansätze - Human Relations Ansatz</vt:lpstr>
      <vt:lpstr>Verhaltensorientierte Ansätze -Organisationsentwicklung</vt:lpstr>
      <vt:lpstr>Verhaltensorientierte Ansätze -Organisationsentwicklung</vt:lpstr>
      <vt:lpstr>Verhaltensorientierte Ansätze – Motivationsorientierte Ansätz</vt:lpstr>
      <vt:lpstr>Verhaltensorientierte Ansätze – Ästhetischer Ansatz</vt:lpstr>
      <vt:lpstr>Verhaltensorientierte Ansätze – Ästhetischer Ansatz</vt:lpstr>
      <vt:lpstr>Verhaltensorientierte Ansätze – Berücksichtigung der Motivation</vt:lpstr>
      <vt:lpstr>Verhaltensorientierte Ansätze – Berücksichtigung der Motivation</vt:lpstr>
      <vt:lpstr>Entscheidungsorientierte Ansätze</vt:lpstr>
      <vt:lpstr>Entscheidungsorientierte Ansätze</vt:lpstr>
      <vt:lpstr>Entscheidungsorientierte Ansätze -  Entscheidungslogisch-orientierte Ansätze</vt:lpstr>
      <vt:lpstr>Entscheidungsorientierte Ansätze - Entscheidungsprozess-orientierte Ansätze</vt:lpstr>
      <vt:lpstr>Entscheidungsorientierte Ansätze – Berücksichtigung der Motivation</vt:lpstr>
      <vt:lpstr>Fragen?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176</cp:revision>
  <dcterms:created xsi:type="dcterms:W3CDTF">2015-02-24T13:55:25Z</dcterms:created>
  <dcterms:modified xsi:type="dcterms:W3CDTF">2015-04-01T20:07:04Z</dcterms:modified>
</cp:coreProperties>
</file>