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72545" autoAdjust="0"/>
  </p:normalViewPr>
  <p:slideViewPr>
    <p:cSldViewPr snapToGrid="0">
      <p:cViewPr varScale="1">
        <p:scale>
          <a:sx n="52" d="100"/>
          <a:sy n="52" d="100"/>
        </p:scale>
        <p:origin x="-13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Erschließung der Daten auch zur Erkennung von zeitlichen Trends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52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Durch verbesserte Datenlage Anpassung von Planung, Durchführung, Ausführung und Bewertung von Studien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1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Statistiken für Koordinierung von Infektionsschutzmaßnahmen?</a:t>
            </a:r>
          </a:p>
          <a:p>
            <a:endParaRPr lang="de-DE" dirty="0" smtClean="0"/>
          </a:p>
          <a:p>
            <a:r>
              <a:rPr lang="de-DE" dirty="0" smtClean="0"/>
              <a:t>Impfungen zur Verhütung übertragbarer Krankheiten, ebenso Hygienemaßnahmen im KH</a:t>
            </a:r>
          </a:p>
          <a:p>
            <a:endParaRPr lang="de-DE" dirty="0" smtClean="0"/>
          </a:p>
          <a:p>
            <a:r>
              <a:rPr lang="de-DE" dirty="0" smtClean="0"/>
              <a:t>Quarantänemaßnahmen zur Bekämpfung übertragbarer Krankheiten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Bsp. Gemeinschaftseinrichtungen: Schulen, Pflegeheime, HS</a:t>
            </a:r>
          </a:p>
          <a:p>
            <a:endParaRPr lang="de-DE" dirty="0" smtClean="0"/>
          </a:p>
          <a:p>
            <a:r>
              <a:rPr lang="de-DE" dirty="0" smtClean="0"/>
              <a:t>Wasser für menschlichen Gebrauch: zum Kochen und Trinken, aber auch Schwimm- und Badebeckenwasser</a:t>
            </a:r>
          </a:p>
          <a:p>
            <a:endParaRPr lang="de-DE" dirty="0" smtClean="0"/>
          </a:p>
          <a:p>
            <a:r>
              <a:rPr lang="de-DE" dirty="0" smtClean="0"/>
              <a:t>Gesundheitliche Anforderungen an Personal beim Umgang mit Lebensmitteln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80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Analyse von Krankheitsmeldungen zur Früherkennung und Warnung bei bedenklichen Entwicklungen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77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Epidemiologische Studienergebnisse genutzt für Erfassung von Risikofaktoren und –gruppen</a:t>
            </a:r>
          </a:p>
          <a:p>
            <a:endParaRPr lang="de-DE" dirty="0" smtClean="0"/>
          </a:p>
          <a:p>
            <a:r>
              <a:rPr lang="de-DE" dirty="0" smtClean="0"/>
              <a:t>Bevölkerungsbezogenen Daten von Öffentlichen Gesundheitsdienst genutzt für z.B. Beschreibung zeitlicher Trends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5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3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dirty="0" smtClean="0"/>
              <a:t>Beispiele Kompetenzzentren:</a:t>
            </a:r>
          </a:p>
          <a:p>
            <a:pPr lvl="2"/>
            <a:r>
              <a:rPr lang="de-DE" dirty="0" smtClean="0"/>
              <a:t>	Arbeitspsychologie</a:t>
            </a:r>
          </a:p>
          <a:p>
            <a:pPr lvl="2"/>
            <a:r>
              <a:rPr lang="de-DE" dirty="0" smtClean="0"/>
              <a:t>	Gesundheitsschutz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Beispiele Netzwerke</a:t>
            </a:r>
          </a:p>
          <a:p>
            <a:pPr lvl="2"/>
            <a:r>
              <a:rPr lang="de-DE" dirty="0" smtClean="0"/>
              <a:t>	Gesund aufwachsen und leben in </a:t>
            </a:r>
            <a:r>
              <a:rPr lang="de-DE" dirty="0" err="1" smtClean="0"/>
              <a:t>BaWü</a:t>
            </a:r>
            <a:endParaRPr lang="de-DE" dirty="0" smtClean="0"/>
          </a:p>
          <a:p>
            <a:pPr lvl="2"/>
            <a:r>
              <a:rPr lang="de-DE" dirty="0" smtClean="0"/>
              <a:t>	Koordinierungsstelle für gesundheitliche Chancengleichheit in </a:t>
            </a:r>
            <a:r>
              <a:rPr lang="de-DE" dirty="0" err="1" smtClean="0"/>
              <a:t>BaWü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60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Städtische Gesundheitsämter in Bürgermeisterämter der Stadtkreise eingegliedert</a:t>
            </a:r>
          </a:p>
          <a:p>
            <a:r>
              <a:rPr lang="de-DE" dirty="0" smtClean="0"/>
              <a:t>Stuttgart, Heilbronn, Mannheim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Ministerium für Arbeit und Sozialordnung, Familie, Frauen und Senioren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5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Zur Erfüllung seiner Aufgaben</a:t>
            </a:r>
          </a:p>
          <a:p>
            <a:pPr lvl="2"/>
            <a:r>
              <a:rPr lang="de-DE" dirty="0" smtClean="0"/>
              <a:t>- sammelt es wissenschaftliche Erkenntnisse und praktische 	Erfahrungen</a:t>
            </a:r>
          </a:p>
          <a:p>
            <a:pPr lvl="2"/>
            <a:r>
              <a:rPr lang="de-DE" dirty="0" smtClean="0"/>
              <a:t>- wertet Modell- und Forschungsprogramme aus</a:t>
            </a:r>
          </a:p>
          <a:p>
            <a:pPr lvl="2"/>
            <a:r>
              <a:rPr lang="de-DE" dirty="0" smtClean="0"/>
              <a:t>- führt eigene Untersuchungen und Projekte durch</a:t>
            </a:r>
          </a:p>
          <a:p>
            <a:pPr lvl="2"/>
            <a:r>
              <a:rPr lang="de-DE" dirty="0" smtClean="0"/>
              <a:t>- erarbeitet Grundlagen und Standards</a:t>
            </a:r>
          </a:p>
          <a:p>
            <a:pPr lvl="2"/>
            <a:r>
              <a:rPr lang="de-DE" dirty="0" smtClean="0"/>
              <a:t>- unterstützt, koordiniert und begleitet Modellprojekte und 	Maßnahmen der Qualitätssicherung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9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Infektionsschutz (z. B. Salmonellosen, Tuberkulose, Aids, EHEC, SARS,  </a:t>
            </a:r>
            <a:r>
              <a:rPr lang="de-DE" dirty="0" err="1" smtClean="0"/>
              <a:t>Legionellosen</a:t>
            </a:r>
            <a:r>
              <a:rPr lang="de-DE" dirty="0" smtClean="0"/>
              <a:t>, Reihenimpfungen, Seuchenbekämpfung)</a:t>
            </a:r>
          </a:p>
          <a:p>
            <a:endParaRPr lang="de-DE" dirty="0" smtClean="0"/>
          </a:p>
          <a:p>
            <a:pPr marL="0" lvl="1"/>
            <a:r>
              <a:rPr lang="de-DE" dirty="0" smtClean="0"/>
              <a:t>umweltbezogener  Gesundheitsschutz ( gesundheitliche Auswirkungen von Umwelteinflüssen)</a:t>
            </a:r>
          </a:p>
          <a:p>
            <a:pPr marL="0" lvl="1"/>
            <a:endParaRPr lang="de-DE" dirty="0" smtClean="0"/>
          </a:p>
          <a:p>
            <a:pPr marL="0" lvl="1"/>
            <a:r>
              <a:rPr lang="de-DE" dirty="0" smtClean="0"/>
              <a:t>Information und Beratung der Bevölkerung zu gesundheitsrelevanten Themen </a:t>
            </a:r>
          </a:p>
          <a:p>
            <a:pPr marL="0" lvl="1"/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Öffentlichkeitsarbeit</a:t>
            </a:r>
          </a:p>
          <a:p>
            <a:pPr marL="0" lvl="1"/>
            <a:r>
              <a:rPr lang="de-DE" dirty="0" smtClean="0">
                <a:sym typeface="Wingdings" panose="05000000000000000000" pitchFamily="2" charset="2"/>
              </a:rPr>
              <a:t>	 Projektarbeit</a:t>
            </a:r>
          </a:p>
          <a:p>
            <a:pPr marL="0" lvl="1"/>
            <a:r>
              <a:rPr lang="de-DE" dirty="0" smtClean="0">
                <a:sym typeface="Wingdings" panose="05000000000000000000" pitchFamily="2" charset="2"/>
              </a:rPr>
              <a:t>	 Mitarbeit in (überregionalen) Arbeitskreisen</a:t>
            </a:r>
          </a:p>
          <a:p>
            <a:pPr marL="0" lvl="1"/>
            <a:endParaRPr lang="de-DE" dirty="0" smtClean="0">
              <a:sym typeface="Wingdings" panose="05000000000000000000" pitchFamily="2" charset="2"/>
            </a:endParaRPr>
          </a:p>
          <a:p>
            <a:pPr marL="0" lvl="1"/>
            <a:r>
              <a:rPr lang="de-DE" dirty="0" smtClean="0"/>
              <a:t>Statistiken Übertragbare Krankheiten, Todesursachenstatistik, Jahresgesundheitsbericht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3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Neugeborenenscreening</a:t>
            </a:r>
            <a:r>
              <a:rPr lang="de-DE" dirty="0" smtClean="0"/>
              <a:t>, Mütterberatung, Impfberatung, Hör- und Sehbehindertenberatung, Einschulungsuntersuchungen, Schulsportfreistellungen</a:t>
            </a:r>
          </a:p>
          <a:p>
            <a:endParaRPr lang="de-DE" dirty="0" smtClean="0"/>
          </a:p>
          <a:p>
            <a:r>
              <a:rPr lang="de-DE" dirty="0" smtClean="0"/>
              <a:t>zur Erfüllung dieser Aufgaben</a:t>
            </a:r>
          </a:p>
          <a:p>
            <a:pPr lvl="2"/>
            <a:r>
              <a:rPr lang="de-DE" dirty="0" smtClean="0"/>
              <a:t>informieren und beraten Gesundheitsämter die Bevölkerung, 	Verwaltung und Politik</a:t>
            </a:r>
          </a:p>
          <a:p>
            <a:pPr lvl="2"/>
            <a:r>
              <a:rPr lang="de-DE" dirty="0" smtClean="0"/>
              <a:t>nehmen ihre Aufgaben auch in Kooperation mit Institutionen, 	Verbänden und Personen wahr </a:t>
            </a:r>
          </a:p>
          <a:p>
            <a:pPr lvl="2"/>
            <a:r>
              <a:rPr lang="de-DE" dirty="0" smtClean="0"/>
              <a:t>arbeiten interdisziplinär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Genauen Angebote der Gesundheitsämter sind dem Bedarf entsprechend gewichtet und ausgestaltet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0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Teilziele:</a:t>
            </a:r>
          </a:p>
          <a:p>
            <a:r>
              <a:rPr lang="de-DE" dirty="0" smtClean="0"/>
              <a:t>	Verbesserung der Zielgenauigkeit gesundheitspolitischer Maßnahmen durch planungs- und steuerungsrelevante Orientierungsdaten für Entscheidungsträger in Politik, Verwaltung und Gesundheitswese</a:t>
            </a:r>
          </a:p>
          <a:p>
            <a:endParaRPr lang="de-DE" dirty="0" smtClean="0"/>
          </a:p>
          <a:p>
            <a:r>
              <a:rPr lang="de-DE" dirty="0" smtClean="0"/>
              <a:t>	Initiierung und Koordination von gesundheitspolitischen Planungs- und Realisierungsprozessen innerhalb der öffentlichen Verwaltung sowie im gesamten Gesundheitsbereich</a:t>
            </a:r>
          </a:p>
          <a:p>
            <a:endParaRPr lang="de-DE" dirty="0" smtClean="0"/>
          </a:p>
          <a:p>
            <a:r>
              <a:rPr lang="de-DE" dirty="0" smtClean="0"/>
              <a:t>	Evaluation von gesundheitspolitischen Programmen und Maßnahmen hinsichtlich ihrer Auswirkungen auf die gesundheitliche Lage und Versorgung</a:t>
            </a:r>
          </a:p>
          <a:p>
            <a:endParaRPr lang="de-DE" dirty="0" smtClean="0"/>
          </a:p>
          <a:p>
            <a:pPr marL="0" lvl="3"/>
            <a:r>
              <a:rPr lang="de-DE" dirty="0" smtClean="0"/>
              <a:t>	Motivierung von Entscheidungsträgern und Bürgern zu verstärktem Engagement für die Gesundheit der Bevölkerung</a:t>
            </a:r>
          </a:p>
          <a:p>
            <a:endParaRPr lang="de-DE" dirty="0" smtClean="0"/>
          </a:p>
          <a:p>
            <a:r>
              <a:rPr lang="de-DE" dirty="0" smtClean="0"/>
              <a:t>	Sachgerechte Information des Bürgers über die gesundheitliche Lage der Bevölkerung und ihre wesentlichen Bestimmungsfaktoren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9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</a:t>
            </a:r>
            <a:r>
              <a:rPr lang="de-DE" dirty="0" smtClean="0"/>
              <a:t>Cheray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4462272"/>
            <a:ext cx="2852928" cy="457200"/>
          </a:xfrm>
        </p:spPr>
        <p:txBody>
          <a:bodyPr/>
          <a:lstStyle/>
          <a:p>
            <a:fld id="{70448DDB-1346-48DF-9A6F-C7D94BE650E0}" type="datetime2">
              <a:rPr lang="de-DE" sz="1800">
                <a:solidFill>
                  <a:schemeClr val="tx1">
                    <a:lumMod val="50000"/>
                    <a:lumOff val="50000"/>
                  </a:schemeClr>
                </a:solidFill>
              </a:rPr>
              <a:t>Dienstag, 17. März 2015</a:t>
            </a:fld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800" dirty="0" smtClean="0"/>
              <a:t>Infektionsschutz</a:t>
            </a:r>
          </a:p>
          <a:p>
            <a:pPr lvl="1"/>
            <a:r>
              <a:rPr lang="de-DE" sz="28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Epidemiologie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60589"/>
            <a:ext cx="9032722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86437" cy="3880773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800" dirty="0" smtClean="0"/>
              <a:t>Verdichtete und adressaten-</a:t>
            </a:r>
            <a:br>
              <a:rPr lang="de-DE" sz="2800" dirty="0" smtClean="0"/>
            </a:br>
            <a:r>
              <a:rPr lang="de-DE" sz="2800" dirty="0" smtClean="0"/>
              <a:t>orientierte Darstellung der Daten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://www.rki.de/SharedDocs/Bilder/GBE/Gesundheitsthemen/gesundheitsberichte_start.jpg;jsessionid=F224E3406F7343095001CEAE80554B36.2_cid363?__blob=normal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2230572"/>
            <a:ext cx="3715657" cy="2474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63771" y="4705042"/>
            <a:ext cx="3715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http://www.rki.de/DE/Content/Gesundheitsmonitoring</a:t>
            </a:r>
            <a:r>
              <a:rPr lang="de-DE" sz="1050" dirty="0" smtClean="0"/>
              <a:t>/</a:t>
            </a:r>
            <a:br>
              <a:rPr lang="de-DE" sz="1050" dirty="0" smtClean="0"/>
            </a:br>
            <a:r>
              <a:rPr lang="de-DE" sz="1050" dirty="0" smtClean="0"/>
              <a:t>Gesundheitsberichterstattung/gbe_node.html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- Epidemiologie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Erfassen aktueller Risikosituationen und </a:t>
            </a:r>
            <a:r>
              <a:rPr lang="de-DE" sz="2800" dirty="0" smtClean="0"/>
              <a:t>–</a:t>
            </a:r>
            <a:r>
              <a:rPr lang="de-DE" sz="2800" dirty="0" err="1" smtClean="0"/>
              <a:t>faktoren</a:t>
            </a:r>
            <a:endParaRPr lang="de-DE" sz="2800" dirty="0" smtClean="0"/>
          </a:p>
          <a:p>
            <a:pPr lvl="1"/>
            <a:r>
              <a:rPr lang="de-DE" sz="2800" dirty="0"/>
              <a:t>Bestimmen von Risikogruppen und Handlungsbedarf</a:t>
            </a:r>
          </a:p>
          <a:p>
            <a:pPr lvl="1"/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</a:t>
            </a:r>
            <a:br>
              <a:rPr lang="de-DE" sz="2800" dirty="0"/>
            </a:br>
            <a:r>
              <a:rPr lang="de-DE" sz="2800" dirty="0" smtClean="0"/>
              <a:t>-häufungen</a:t>
            </a:r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7680798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</a:t>
            </a:r>
            <a:r>
              <a:rPr lang="de-DE" sz="2800" dirty="0" smtClean="0"/>
              <a:t>Problemen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122" name="Picture 2" descr="http://img.welt.de/img/gesundheit/crop133046520/8566934646-ci3x2l-w900/Antibiotik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07"/>
          <a:stretch/>
        </p:blipFill>
        <p:spPr bwMode="auto">
          <a:xfrm>
            <a:off x="8358132" y="798284"/>
            <a:ext cx="3253298" cy="475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126952" y="5572269"/>
            <a:ext cx="3715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http://www.welt.de/gesundheit/article133046523/Aerzte-verschreiben-zu-oft-harte-Antibiotika.html</a:t>
            </a:r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800" dirty="0" smtClean="0"/>
              <a:t>Verhütung und Bekämpfung übertragbarer Krankheiten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Einführung</a:t>
            </a:r>
          </a:p>
          <a:p>
            <a:r>
              <a:rPr lang="de-DE" sz="2800" dirty="0" smtClean="0"/>
              <a:t> Struktur</a:t>
            </a:r>
          </a:p>
          <a:p>
            <a:r>
              <a:rPr lang="de-DE" sz="2800" dirty="0" smtClean="0"/>
              <a:t> Aufgaben</a:t>
            </a:r>
          </a:p>
          <a:p>
            <a:r>
              <a:rPr lang="de-DE" sz="2800" dirty="0" smtClean="0"/>
              <a:t> Prozesse</a:t>
            </a:r>
          </a:p>
          <a:p>
            <a:r>
              <a:rPr lang="de-DE" sz="2800" dirty="0" smtClean="0"/>
              <a:t> IT-Bezug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Meldewesen</a:t>
            </a:r>
          </a:p>
          <a:p>
            <a:pPr lvl="1"/>
            <a:r>
              <a:rPr lang="de-DE" sz="2800" dirty="0" smtClean="0"/>
              <a:t>Infektionsstatistik</a:t>
            </a:r>
          </a:p>
          <a:p>
            <a:pPr lvl="1"/>
            <a:r>
              <a:rPr lang="de-DE" sz="2800" dirty="0" smtClean="0"/>
              <a:t>Impfungen</a:t>
            </a:r>
          </a:p>
          <a:p>
            <a:pPr lvl="1"/>
            <a:r>
              <a:rPr lang="de-DE" sz="2800" dirty="0" smtClean="0"/>
              <a:t>Quarantänemaßnahmen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800" dirty="0" smtClean="0"/>
              <a:t>Vorschriften zum Infektionsschutz für Gemeinschaftseinrichtungen</a:t>
            </a:r>
          </a:p>
          <a:p>
            <a:pPr lvl="1"/>
            <a:r>
              <a:rPr lang="de-DE" sz="2800" dirty="0" smtClean="0"/>
              <a:t>Überwachung von Wasser für menschlichen Gebrauch</a:t>
            </a:r>
          </a:p>
          <a:p>
            <a:pPr lvl="1"/>
            <a:r>
              <a:rPr lang="de-DE" sz="2800" dirty="0" smtClean="0"/>
              <a:t>Sicherheitsbestimmungen bei Tätigkeiten mit Krankheitserregern und den Umgang mit biologischen Risikostoffen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7170" name="Picture 2" descr="http://www.rhein-kreis-neuss.de/de/themen/gesundheit/bilder/Infektionsschut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19" y="1024390"/>
            <a:ext cx="2991870" cy="1994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506620" y="3018971"/>
            <a:ext cx="2991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</a:t>
            </a:r>
            <a:r>
              <a:rPr lang="de-DE" sz="1050" dirty="0" smtClean="0"/>
              <a:t>www.rhein-kreis-neuss.de/</a:t>
            </a:r>
          </a:p>
          <a:p>
            <a:r>
              <a:rPr lang="de-DE" sz="1050" dirty="0" smtClean="0"/>
              <a:t>de/</a:t>
            </a:r>
            <a:r>
              <a:rPr lang="de-DE" sz="1050" dirty="0" err="1" smtClean="0"/>
              <a:t>themen</a:t>
            </a:r>
            <a:r>
              <a:rPr lang="de-DE" sz="1050" dirty="0" smtClean="0"/>
              <a:t>/</a:t>
            </a:r>
            <a:r>
              <a:rPr lang="de-DE" sz="1050" dirty="0" err="1" smtClean="0"/>
              <a:t>gesundheit</a:t>
            </a:r>
            <a:r>
              <a:rPr lang="de-DE" sz="1050" dirty="0" smtClean="0"/>
              <a:t>/</a:t>
            </a:r>
            <a:r>
              <a:rPr lang="de-DE" sz="1050" dirty="0" err="1" smtClean="0"/>
              <a:t>infektionsschutz</a:t>
            </a:r>
            <a:r>
              <a:rPr lang="de-DE" sz="1050" dirty="0" smtClean="0"/>
              <a:t>/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Rechnerunterstützte Datenauswertung der Daten für Gesundheitsberichterstattung</a:t>
            </a:r>
          </a:p>
          <a:p>
            <a:r>
              <a:rPr lang="de-DE" sz="2800" dirty="0" smtClean="0"/>
              <a:t>Rechnerunterstützte Analyse von Krankheitsmeldungen</a:t>
            </a:r>
          </a:p>
          <a:p>
            <a:r>
              <a:rPr lang="de-DE" sz="2800" dirty="0" smtClean="0"/>
              <a:t>Rechnerunterstütztes Meldewesen im Infektionsschutz</a:t>
            </a:r>
          </a:p>
          <a:p>
            <a:r>
              <a:rPr lang="de-DE" sz="2800" dirty="0" smtClean="0"/>
              <a:t>Automatisierte Auswertung der Daten für Morbiditäts- und Mortalitätsstatistiken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Rechnerunterstützte Datenerfassung epidemiologischer Studienergebnisse</a:t>
            </a:r>
          </a:p>
          <a:p>
            <a:r>
              <a:rPr lang="de-DE" sz="2800" dirty="0" smtClean="0"/>
              <a:t>Rechnerunterstützte Erschließung bevölkerungsbezogener Daten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4" y="1018332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Fragen?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587997" y="2612572"/>
            <a:ext cx="43075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Quellen: </a:t>
            </a:r>
            <a:r>
              <a:rPr lang="de-DE" dirty="0" smtClean="0"/>
              <a:t>(15.03.2015)</a:t>
            </a:r>
            <a:br>
              <a:rPr lang="de-DE" dirty="0" smtClean="0"/>
            </a:br>
            <a:endParaRPr lang="de-DE" sz="1050" b="1" dirty="0" smtClean="0"/>
          </a:p>
          <a:p>
            <a:r>
              <a:rPr lang="de-DE" sz="1600" dirty="0"/>
              <a:t>http://de.wikipedia.org/w/index.php</a:t>
            </a:r>
            <a:r>
              <a:rPr lang="de-DE" sz="1600" dirty="0" smtClean="0"/>
              <a:t>?</a:t>
            </a:r>
            <a:br>
              <a:rPr lang="de-DE" sz="1600" dirty="0" smtClean="0"/>
            </a:br>
            <a:r>
              <a:rPr lang="de-DE" sz="1600" dirty="0" smtClean="0"/>
              <a:t>	title=</a:t>
            </a:r>
            <a:r>
              <a:rPr lang="de-DE" sz="1600" dirty="0" err="1" smtClean="0"/>
              <a:t>Gesundheitsamt&amp;oldid</a:t>
            </a:r>
            <a:r>
              <a:rPr lang="de-DE" sz="1600" dirty="0" smtClean="0"/>
              <a:t>=138712882</a:t>
            </a:r>
            <a:endParaRPr lang="de-DE" sz="1600" dirty="0"/>
          </a:p>
          <a:p>
            <a:r>
              <a:rPr lang="de-DE" sz="1600" dirty="0"/>
              <a:t>http://www.gesundheitsamt-bw.de</a:t>
            </a:r>
          </a:p>
          <a:p>
            <a:r>
              <a:rPr lang="de-DE" sz="1600" dirty="0"/>
              <a:t>http://www.gesundheitsamt.de/gap</a:t>
            </a:r>
            <a:r>
              <a:rPr lang="de-DE" sz="1600" dirty="0" smtClean="0"/>
              <a:t>/</a:t>
            </a:r>
            <a:br>
              <a:rPr lang="de-DE" sz="1600" dirty="0" smtClean="0"/>
            </a:br>
            <a:r>
              <a:rPr lang="de-DE" sz="1600" dirty="0" smtClean="0"/>
              <a:t>	</a:t>
            </a:r>
            <a:r>
              <a:rPr lang="de-DE" sz="1600" dirty="0" err="1" smtClean="0"/>
              <a:t>stat</a:t>
            </a:r>
            <a:r>
              <a:rPr lang="de-DE" sz="1600" dirty="0" smtClean="0"/>
              <a:t>/aufgaben/aufgaben.htm</a:t>
            </a:r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7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://www.gesundheitsamt-bw.de/SiteCollectionImages/Logos/LG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5" y="4529087"/>
            <a:ext cx="3622675" cy="18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2" y="1776533"/>
            <a:ext cx="4400550" cy="3343275"/>
          </a:xfrm>
        </p:spPr>
      </p:pic>
      <p:pic>
        <p:nvPicPr>
          <p:cNvPr id="1028" name="Picture 4" descr="http://www.gesundheitsamt-bw.de/oegd/Wir-ueber-uns/Gesundheitsaemter/PublishingImages/Mannheim_ne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454606"/>
            <a:ext cx="2570608" cy="18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556374" y="3294745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Stadt Mannheim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Fachbereich Gesundheit</a:t>
            </a:r>
            <a:br>
              <a:rPr lang="de-DE" dirty="0"/>
            </a:br>
            <a:r>
              <a:rPr lang="de-DE" dirty="0"/>
              <a:t>R 1, 12</a:t>
            </a:r>
            <a:br>
              <a:rPr lang="de-DE" dirty="0"/>
            </a:br>
            <a:r>
              <a:rPr lang="de-DE" dirty="0"/>
              <a:t>68161 Mannheim</a:t>
            </a:r>
          </a:p>
        </p:txBody>
      </p:sp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800" dirty="0" smtClean="0"/>
              <a:t>Referat 91: Recht und Verwaltung</a:t>
            </a:r>
          </a:p>
          <a:p>
            <a:pPr lvl="1"/>
            <a:r>
              <a:rPr lang="de-DE" sz="2800" dirty="0" smtClean="0"/>
              <a:t>Referat 92: Landesprüfungsamt für Medizin und Pharmazie, Approbationswesen</a:t>
            </a:r>
          </a:p>
          <a:p>
            <a:pPr lvl="1"/>
            <a:r>
              <a:rPr lang="de-DE" sz="28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Referate des </a:t>
            </a:r>
            <a:r>
              <a:rPr lang="de-DE" sz="2800" dirty="0"/>
              <a:t>Landesgesundheitsamtes</a:t>
            </a:r>
          </a:p>
          <a:p>
            <a:pPr lvl="1"/>
            <a:r>
              <a:rPr lang="de-DE" sz="2800" dirty="0"/>
              <a:t>Referat 94: Gesundheitsförderung, Prävention, Landesarzt für behinderte </a:t>
            </a:r>
            <a:r>
              <a:rPr lang="de-DE" sz="2800" dirty="0"/>
              <a:t>Menschen</a:t>
            </a:r>
            <a:endParaRPr lang="de-DE" sz="2800" dirty="0"/>
          </a:p>
          <a:p>
            <a:pPr lvl="1"/>
            <a:r>
              <a:rPr lang="de-DE" sz="2800" dirty="0"/>
              <a:t>Referat 95: Epidemiologie</a:t>
            </a:r>
          </a:p>
          <a:p>
            <a:pPr lvl="1"/>
            <a:r>
              <a:rPr lang="de-DE" sz="2800" dirty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848</Words>
  <Application>Microsoft Office PowerPoint</Application>
  <PresentationFormat>Benutzerdefiniert</PresentationFormat>
  <Paragraphs>213</Paragraphs>
  <Slides>24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  <vt:lpstr>IT-Bezug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dm</cp:lastModifiedBy>
  <cp:revision>102</cp:revision>
  <dcterms:created xsi:type="dcterms:W3CDTF">2015-02-24T13:55:25Z</dcterms:created>
  <dcterms:modified xsi:type="dcterms:W3CDTF">2015-03-17T07:25:14Z</dcterms:modified>
</cp:coreProperties>
</file>