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72545" autoAdjust="0"/>
  </p:normalViewPr>
  <p:slideViewPr>
    <p:cSldViewPr snapToGrid="0">
      <p:cViewPr varScale="1">
        <p:scale>
          <a:sx n="38" d="100"/>
          <a:sy n="38" d="100"/>
        </p:scale>
        <p:origin x="-120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5214-A780-45B3-8C91-E131831524A4}" type="datetimeFigureOut">
              <a:rPr lang="de-DE" smtClean="0"/>
              <a:t>16.03.2015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2AE1-9A89-46FB-B262-609F9F6D1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365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Erschließung der Daten auch zur Erkennung von zeitlichen Trends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52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Durch verbesserte Datenlage Anpassung von Planung, Durchführung, Ausführung und Bewertung von Studien möglich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108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Statistiken für Koordinierung von Infektionsschutzmaßnahmen?</a:t>
            </a:r>
          </a:p>
          <a:p>
            <a:endParaRPr lang="de-DE" dirty="0" smtClean="0"/>
          </a:p>
          <a:p>
            <a:r>
              <a:rPr lang="de-DE" dirty="0" smtClean="0"/>
              <a:t>Impfungen zur Verhütung übertragbarer Krankheiten, ebenso Hygienemaßnahmen im KH</a:t>
            </a:r>
          </a:p>
          <a:p>
            <a:endParaRPr lang="de-DE" dirty="0" smtClean="0"/>
          </a:p>
          <a:p>
            <a:r>
              <a:rPr lang="de-DE" dirty="0" smtClean="0"/>
              <a:t>Quarantänemaßnahmen zur Bekämpfung übertragbarer Krankheiten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8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Bsp. Gemeinschaftseinrichtungen: Schulen, Pflegeheime, HS</a:t>
            </a:r>
          </a:p>
          <a:p>
            <a:endParaRPr lang="de-DE" dirty="0" smtClean="0"/>
          </a:p>
          <a:p>
            <a:r>
              <a:rPr lang="de-DE" dirty="0" smtClean="0"/>
              <a:t>Wasser für menschlichen Gebrauch: zum Kochen und Trinken, aber auch Schwimm- und Badebeckenwasser</a:t>
            </a:r>
          </a:p>
          <a:p>
            <a:endParaRPr lang="de-DE" dirty="0" smtClean="0"/>
          </a:p>
          <a:p>
            <a:r>
              <a:rPr lang="de-DE" dirty="0" smtClean="0"/>
              <a:t>Gesundheitliche Anforderungen an Personal beim Umgang mit Lebensmitteln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800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Analyse von Krankheitsmeldungen zur Früherkennung und Warnung bei bedenklichen Entwicklungen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778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Epidemiologische Studienergebnisse genutzt für Erfassung von Risikofaktoren und –gruppen</a:t>
            </a:r>
          </a:p>
          <a:p>
            <a:endParaRPr lang="de-DE" dirty="0" smtClean="0"/>
          </a:p>
          <a:p>
            <a:r>
              <a:rPr lang="de-DE" dirty="0" smtClean="0"/>
              <a:t>Bevölkerungsbezogenen Daten von Öffentlichen Gesundheitsdienst genutzt für z.B. Beschreibung zeitlicher Trends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25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73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de-DE" dirty="0" smtClean="0"/>
              <a:t>Beispiele Kompetenzzentren:</a:t>
            </a:r>
          </a:p>
          <a:p>
            <a:pPr lvl="2"/>
            <a:r>
              <a:rPr lang="de-DE" dirty="0" smtClean="0"/>
              <a:t>	Arbeitspsychologie</a:t>
            </a:r>
          </a:p>
          <a:p>
            <a:pPr lvl="2"/>
            <a:r>
              <a:rPr lang="de-DE" dirty="0" smtClean="0"/>
              <a:t>	Gesundheitsschutz</a:t>
            </a:r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Beispiele Netzwerke</a:t>
            </a:r>
          </a:p>
          <a:p>
            <a:pPr lvl="2"/>
            <a:r>
              <a:rPr lang="de-DE" dirty="0" smtClean="0"/>
              <a:t>	Gesund aufwachsen und leben in </a:t>
            </a:r>
            <a:r>
              <a:rPr lang="de-DE" dirty="0" err="1" smtClean="0"/>
              <a:t>BaWü</a:t>
            </a:r>
            <a:endParaRPr lang="de-DE" dirty="0" smtClean="0"/>
          </a:p>
          <a:p>
            <a:pPr lvl="2"/>
            <a:r>
              <a:rPr lang="de-DE" dirty="0" smtClean="0"/>
              <a:t>	Koordinierungsstelle für gesundheitliche Chancengleichheit in </a:t>
            </a:r>
            <a:r>
              <a:rPr lang="de-DE" dirty="0" err="1" smtClean="0"/>
              <a:t>BaWü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60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Städtische Gesundheitsämter in Bürgermeisterämter der Stadtkreise eingegliedert</a:t>
            </a:r>
          </a:p>
          <a:p>
            <a:r>
              <a:rPr lang="de-DE" dirty="0" smtClean="0"/>
              <a:t>Stuttgart, Heilbronn, Mannheim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90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Ministerium für Arbeit und Sozialordnung, Familie, Frauen und Senioren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59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/>
              <a:t>Zur Erfüllung seiner Aufgaben</a:t>
            </a:r>
          </a:p>
          <a:p>
            <a:pPr lvl="2"/>
            <a:r>
              <a:rPr lang="de-DE" dirty="0" smtClean="0"/>
              <a:t>- sammelt es wissenschaftliche Erkenntnisse und praktische 	Erfahrungen</a:t>
            </a:r>
          </a:p>
          <a:p>
            <a:pPr lvl="2"/>
            <a:r>
              <a:rPr lang="de-DE" dirty="0" smtClean="0"/>
              <a:t>- wertet Modell- und Forschungsprogramme aus</a:t>
            </a:r>
          </a:p>
          <a:p>
            <a:pPr lvl="2"/>
            <a:r>
              <a:rPr lang="de-DE" dirty="0" smtClean="0"/>
              <a:t>- führt eigene Untersuchungen und Projekte durch</a:t>
            </a:r>
          </a:p>
          <a:p>
            <a:pPr lvl="2"/>
            <a:r>
              <a:rPr lang="de-DE" dirty="0" smtClean="0"/>
              <a:t>- erarbeitet Grundlagen und Standards</a:t>
            </a:r>
          </a:p>
          <a:p>
            <a:pPr lvl="2"/>
            <a:r>
              <a:rPr lang="de-DE" dirty="0" smtClean="0"/>
              <a:t>- unterstützt, koordiniert und begleitet Modellprojekte und 	Maßnahmen der Qualitätssicherung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09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Infektionsschutz (z. B. Salmonellosen, Tuberkulose, Aids, EHEC, SARS,  </a:t>
            </a:r>
            <a:r>
              <a:rPr lang="de-DE" dirty="0" err="1" smtClean="0"/>
              <a:t>Legionellosen</a:t>
            </a:r>
            <a:r>
              <a:rPr lang="de-DE" dirty="0" smtClean="0"/>
              <a:t>, Reihenimpfungen, Seuchenbekämpfung)</a:t>
            </a:r>
          </a:p>
          <a:p>
            <a:endParaRPr lang="de-DE" dirty="0" smtClean="0"/>
          </a:p>
          <a:p>
            <a:pPr marL="0" lvl="1"/>
            <a:r>
              <a:rPr lang="de-DE" dirty="0" smtClean="0"/>
              <a:t>umweltbezogener  Gesundheitsschutz ( gesundheitliche Auswirkungen von Umwelteinflüssen)</a:t>
            </a:r>
          </a:p>
          <a:p>
            <a:pPr marL="0" lvl="1"/>
            <a:endParaRPr lang="de-DE" dirty="0" smtClean="0"/>
          </a:p>
          <a:p>
            <a:pPr marL="0" lvl="1"/>
            <a:r>
              <a:rPr lang="de-DE" dirty="0" smtClean="0"/>
              <a:t>Information und Beratung der Bevölkerung zu gesundheitsrelevanten Themen </a:t>
            </a:r>
          </a:p>
          <a:p>
            <a:pPr marL="0" lvl="1"/>
            <a:r>
              <a:rPr lang="de-DE" dirty="0" smtClean="0"/>
              <a:t>	</a:t>
            </a:r>
            <a:r>
              <a:rPr lang="de-DE" dirty="0" smtClean="0">
                <a:sym typeface="Wingdings" panose="05000000000000000000" pitchFamily="2" charset="2"/>
              </a:rPr>
              <a:t> Öffentlichkeitsarbeit</a:t>
            </a:r>
          </a:p>
          <a:p>
            <a:pPr marL="0" lvl="1"/>
            <a:r>
              <a:rPr lang="de-DE" dirty="0" smtClean="0">
                <a:sym typeface="Wingdings" panose="05000000000000000000" pitchFamily="2" charset="2"/>
              </a:rPr>
              <a:t>	 Projektarbeit</a:t>
            </a:r>
          </a:p>
          <a:p>
            <a:pPr marL="0" lvl="1"/>
            <a:r>
              <a:rPr lang="de-DE" dirty="0" smtClean="0">
                <a:sym typeface="Wingdings" panose="05000000000000000000" pitchFamily="2" charset="2"/>
              </a:rPr>
              <a:t>	 Mitarbeit in (überregionalen) Arbeitskreisen</a:t>
            </a:r>
          </a:p>
          <a:p>
            <a:pPr marL="0" lvl="1"/>
            <a:endParaRPr lang="de-DE" dirty="0" smtClean="0">
              <a:sym typeface="Wingdings" panose="05000000000000000000" pitchFamily="2" charset="2"/>
            </a:endParaRPr>
          </a:p>
          <a:p>
            <a:pPr marL="0" lvl="1"/>
            <a:r>
              <a:rPr lang="de-DE" dirty="0" smtClean="0"/>
              <a:t>Statistiken Übertragbare Krankheiten, Todesursachenstatistik, Jahresgesundheitsbericht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53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Neugeborenenscreening</a:t>
            </a:r>
            <a:r>
              <a:rPr lang="de-DE" dirty="0" smtClean="0"/>
              <a:t>, Mütterberatung, Impfberatung, Hör- und Sehbehindertenberatung, Einschulungsuntersuchungen, Schulsportfreistellungen</a:t>
            </a:r>
          </a:p>
          <a:p>
            <a:endParaRPr lang="de-DE" dirty="0" smtClean="0"/>
          </a:p>
          <a:p>
            <a:r>
              <a:rPr lang="de-DE" dirty="0" smtClean="0"/>
              <a:t>zur Erfüllung dieser Aufgaben</a:t>
            </a:r>
          </a:p>
          <a:p>
            <a:pPr lvl="2"/>
            <a:r>
              <a:rPr lang="de-DE" dirty="0" smtClean="0"/>
              <a:t>informieren und beraten Gesundheitsämter die Bevölkerung, 	Verwaltung und Politik</a:t>
            </a:r>
          </a:p>
          <a:p>
            <a:pPr lvl="2"/>
            <a:r>
              <a:rPr lang="de-DE" dirty="0" smtClean="0"/>
              <a:t>nehmen ihre Aufgaben auch in Kooperation mit Institutionen, 	Verbänden und Personen wahr </a:t>
            </a:r>
          </a:p>
          <a:p>
            <a:pPr lvl="2"/>
            <a:r>
              <a:rPr lang="de-DE" dirty="0" smtClean="0"/>
              <a:t>arbeiten interdisziplinär</a:t>
            </a:r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Genauen Angebote der Gesundheitsämter sind dem Bedarf entsprechend gewichtet und ausgestaltet</a:t>
            </a:r>
          </a:p>
          <a:p>
            <a:pPr lvl="2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704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Teilziele:</a:t>
            </a:r>
          </a:p>
          <a:p>
            <a:r>
              <a:rPr lang="de-DE" dirty="0" smtClean="0"/>
              <a:t>	Verbesserung der Zielgenauigkeit gesundheitspolitischer Maßnahmen durch planungs- und steuerungsrelevante Orientierungsdaten für Entscheidungsträger in Politik, Verwaltung und Gesundheitswese</a:t>
            </a:r>
          </a:p>
          <a:p>
            <a:endParaRPr lang="de-DE" dirty="0" smtClean="0"/>
          </a:p>
          <a:p>
            <a:r>
              <a:rPr lang="de-DE" dirty="0" smtClean="0"/>
              <a:t>	Initiierung und Koordination von gesundheitspolitischen Planungs- und Realisierungsprozessen innerhalb der öffentlichen Verwaltung sowie im gesamten Gesundheitsbereich</a:t>
            </a:r>
          </a:p>
          <a:p>
            <a:endParaRPr lang="de-DE" dirty="0" smtClean="0"/>
          </a:p>
          <a:p>
            <a:r>
              <a:rPr lang="de-DE" dirty="0" smtClean="0"/>
              <a:t>	Evaluation von gesundheitspolitischen Programmen und Maßnahmen hinsichtlich ihrer Auswirkungen auf die gesundheitliche Lage und Versorgung</a:t>
            </a:r>
          </a:p>
          <a:p>
            <a:endParaRPr lang="de-DE" dirty="0" smtClean="0"/>
          </a:p>
          <a:p>
            <a:pPr marL="0" lvl="3"/>
            <a:r>
              <a:rPr lang="de-DE" dirty="0" smtClean="0"/>
              <a:t>	Motivierung von Entscheidungsträgern und Bürgern zu verstärktem Engagement für die Gesundheit der Bevölkerung</a:t>
            </a:r>
          </a:p>
          <a:p>
            <a:endParaRPr lang="de-DE" dirty="0" smtClean="0"/>
          </a:p>
          <a:p>
            <a:r>
              <a:rPr lang="de-DE" dirty="0" smtClean="0"/>
              <a:t>	Sachgerechte Information des Bürgers über die gesundheitliche Lage der Bevölkerung und ihre wesentlichen Bestimmungsfaktoren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19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DF4-4212-41DE-881A-86CC5F4C4960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2C2-E00C-402C-9237-97B2DDDB1C1E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775-F499-41CA-BB69-5F0CE1DC728B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29F-5E1E-40E7-8D1F-2FBC0AA7C9CD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283-F1E1-40D0-ACF0-C635052CA35C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832-2E28-430A-AD8F-583F9F33222D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11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7D9-92EA-4374-B9A8-0C938596B06B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87A-4C56-4FB1-83A8-C433C44AFBA9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E15-EAE5-4696-A498-9462A8D07DB3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20762"/>
            <a:ext cx="6297612" cy="365125"/>
          </a:xfrm>
        </p:spPr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575-A7F9-45D9-8DD0-EEE9ED1F7FA0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F54-E68E-47BE-8946-F526F364CBA6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8A4C-ABDD-4D7F-9EE8-D2212DFA111A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87FD-69A5-4863-93C8-147616460B5F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A65-3958-4B15-93E3-62DB88057388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593-EE7A-4564-A95B-6C86BAEF9839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4E0-B61D-4B17-878D-83CEB6B35F48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3080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C809-ED1F-4983-9906-520EA3F002C5}" type="datetime1">
              <a:rPr lang="en-US" smtClean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080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2000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7200" dirty="0" smtClean="0"/>
              <a:t>Aufgaben der Gesundheitsämter</a:t>
            </a:r>
            <a:endParaRPr lang="de-DE" sz="7200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Dominik Meixner, Dominique Cheray</a:t>
            </a:r>
          </a:p>
          <a:p>
            <a:r>
              <a:rPr lang="de-DE" dirty="0" smtClean="0"/>
              <a:t>Dienstag, 17. März 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Aufgaben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sz="2800" dirty="0" smtClean="0"/>
              <a:t>Landesprüfungsamt </a:t>
            </a:r>
            <a:r>
              <a:rPr lang="de-DE" sz="2800" dirty="0"/>
              <a:t>für medizinische Ausbildungen und Berufe</a:t>
            </a:r>
          </a:p>
          <a:p>
            <a:pPr marL="342900" lvl="1" indent="-342900"/>
            <a:r>
              <a:rPr lang="de-DE" sz="2800" dirty="0"/>
              <a:t>Programme in der Aus-, Fort- und Weiterbildung</a:t>
            </a:r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 smtClean="0"/>
              <a:t>Aufgaben </a:t>
            </a:r>
            <a:r>
              <a:rPr lang="de-DE" sz="4200" dirty="0"/>
              <a:t>– Gesundheitsämter in Stadt- und Landkreisen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Gesundheitsschutz </a:t>
            </a:r>
          </a:p>
          <a:p>
            <a:pPr lvl="1"/>
            <a:r>
              <a:rPr lang="de-DE" sz="2800" dirty="0" smtClean="0"/>
              <a:t>Infektionsschutz</a:t>
            </a:r>
          </a:p>
          <a:p>
            <a:pPr lvl="1"/>
            <a:r>
              <a:rPr lang="de-DE" sz="2800" dirty="0" smtClean="0"/>
              <a:t>Umweltbezogener Gesundheitsschutz</a:t>
            </a:r>
          </a:p>
          <a:p>
            <a:r>
              <a:rPr lang="de-DE" sz="2800" dirty="0" smtClean="0"/>
              <a:t>Gesundheitsförderung und Prävention</a:t>
            </a:r>
          </a:p>
          <a:p>
            <a:r>
              <a:rPr lang="de-DE" sz="2800" dirty="0" smtClean="0"/>
              <a:t>Gesundheitsberichterstattung und Epidemiologie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Aufgaben – Gesundheitsämter in Stadt- und Landkreisen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Kinder- </a:t>
            </a:r>
            <a:r>
              <a:rPr lang="de-DE" sz="2800" dirty="0"/>
              <a:t>und </a:t>
            </a:r>
            <a:r>
              <a:rPr lang="de-DE" sz="2800" dirty="0" smtClean="0"/>
              <a:t>Jugendgesundheitsdienst</a:t>
            </a:r>
          </a:p>
          <a:p>
            <a:r>
              <a:rPr lang="de-DE" sz="2800" dirty="0" smtClean="0"/>
              <a:t>sozialmedizinische </a:t>
            </a:r>
            <a:r>
              <a:rPr lang="de-DE" sz="2800" dirty="0"/>
              <a:t>und sozialpsychiatrische Beratung, Betreuung und Vermittlung von Hilfen für besondere </a:t>
            </a:r>
            <a:r>
              <a:rPr lang="de-DE" sz="2800" dirty="0" smtClean="0"/>
              <a:t>Zielgruppen</a:t>
            </a:r>
          </a:p>
          <a:p>
            <a:r>
              <a:rPr lang="de-DE" sz="2800" dirty="0"/>
              <a:t>amtsärztlicher Dienst sowie gutachterliche Tätigkeiten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 smtClean="0"/>
              <a:t>Prozesse - Gesundheitsberichterstattung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5" y="2160589"/>
            <a:ext cx="9032722" cy="3880773"/>
          </a:xfrm>
        </p:spPr>
        <p:txBody>
          <a:bodyPr>
            <a:normAutofit/>
          </a:bodyPr>
          <a:lstStyle/>
          <a:p>
            <a:r>
              <a:rPr lang="de-DE" sz="2800" dirty="0" smtClean="0"/>
              <a:t>Ziel:</a:t>
            </a:r>
          </a:p>
          <a:p>
            <a:pPr lvl="1"/>
            <a:r>
              <a:rPr lang="de-DE" sz="2800" dirty="0" smtClean="0"/>
              <a:t>Verbesserung der gesundheitlichen Lage und Versorgung der Bevölkerung</a:t>
            </a:r>
          </a:p>
          <a:p>
            <a:r>
              <a:rPr lang="de-DE" sz="2800" dirty="0" smtClean="0"/>
              <a:t>Vorgehen:</a:t>
            </a:r>
          </a:p>
          <a:p>
            <a:pPr lvl="1"/>
            <a:r>
              <a:rPr lang="de-DE" sz="2800" dirty="0" smtClean="0"/>
              <a:t>Vorhandene gesundheitsbezogene Daten werden mit wissenschaftlichen Methoden analysiert und bewertet</a:t>
            </a:r>
          </a:p>
          <a:p>
            <a:pPr lvl="1"/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Prozesse - Gesundheitsberichterstattung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5186437" cy="3880773"/>
          </a:xfrm>
        </p:spPr>
        <p:txBody>
          <a:bodyPr>
            <a:normAutofit/>
          </a:bodyPr>
          <a:lstStyle/>
          <a:p>
            <a:endParaRPr lang="de-DE" sz="2800" dirty="0" smtClean="0"/>
          </a:p>
          <a:p>
            <a:r>
              <a:rPr lang="de-DE" sz="2800" dirty="0" smtClean="0"/>
              <a:t>Ergebnis: </a:t>
            </a:r>
          </a:p>
          <a:p>
            <a:pPr lvl="1"/>
            <a:r>
              <a:rPr lang="de-DE" sz="2600" dirty="0" smtClean="0"/>
              <a:t>Verdichtete und adressaten-</a:t>
            </a:r>
            <a:br>
              <a:rPr lang="de-DE" sz="2600" dirty="0" smtClean="0"/>
            </a:br>
            <a:r>
              <a:rPr lang="de-DE" sz="2600" dirty="0" smtClean="0"/>
              <a:t>orientierte Darstellung der Daten</a:t>
            </a:r>
            <a:endParaRPr lang="de-DE" sz="26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pic>
        <p:nvPicPr>
          <p:cNvPr id="5" name="Picture 2" descr="http://www.rki.de/SharedDocs/Bilder/GBE/Gesundheitsthemen/gesundheitsberichte_start.jpg;jsessionid=F224E3406F7343095001CEAE80554B36.2_cid363?__blob=normal&amp;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71" y="2230572"/>
            <a:ext cx="3715657" cy="24744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863771" y="4705042"/>
            <a:ext cx="37156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http://www.rki.de/DE/Content/Gesundheitsmonitoring</a:t>
            </a:r>
            <a:r>
              <a:rPr lang="de-DE" sz="1050" dirty="0" smtClean="0"/>
              <a:t>/</a:t>
            </a:r>
            <a:br>
              <a:rPr lang="de-DE" sz="1050" dirty="0" smtClean="0"/>
            </a:br>
            <a:r>
              <a:rPr lang="de-DE" sz="1050" dirty="0" smtClean="0"/>
              <a:t>Gesundheitsberichterstattung/gbe_node.html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3427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- Epidemiologie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Ziele: </a:t>
            </a:r>
          </a:p>
          <a:p>
            <a:pPr lvl="1"/>
            <a:r>
              <a:rPr lang="de-DE" sz="2800" dirty="0" smtClean="0"/>
              <a:t>Epidemiologische Überwachung von Krankheiten und Risikofaktoren</a:t>
            </a:r>
          </a:p>
          <a:p>
            <a:pPr lvl="1"/>
            <a:r>
              <a:rPr lang="de-DE" sz="2800" dirty="0" smtClean="0"/>
              <a:t>Entwicklung </a:t>
            </a:r>
            <a:r>
              <a:rPr lang="de-DE" sz="2800" dirty="0"/>
              <a:t>geeigneter Methoden zur Sammlung, Analyse und Präsentation von </a:t>
            </a:r>
            <a:r>
              <a:rPr lang="de-DE" sz="2800" dirty="0" smtClean="0"/>
              <a:t>Gesundheitsdaten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Prozesse - Epidemiologie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Ziele:</a:t>
            </a:r>
          </a:p>
          <a:p>
            <a:pPr lvl="1"/>
            <a:r>
              <a:rPr lang="de-DE" sz="2800" dirty="0"/>
              <a:t>Erfassen aktueller Risikosituationen und </a:t>
            </a:r>
            <a:r>
              <a:rPr lang="de-DE" sz="2800" dirty="0" smtClean="0"/>
              <a:t>–</a:t>
            </a:r>
            <a:r>
              <a:rPr lang="de-DE" sz="2800" dirty="0" err="1" smtClean="0"/>
              <a:t>faktoren</a:t>
            </a:r>
            <a:endParaRPr lang="de-DE" sz="2800" dirty="0" smtClean="0"/>
          </a:p>
          <a:p>
            <a:pPr lvl="1"/>
            <a:r>
              <a:rPr lang="de-DE" sz="2800" dirty="0"/>
              <a:t>Bestimmen von Risikogruppen und Handlungsbedarf</a:t>
            </a:r>
          </a:p>
          <a:p>
            <a:pPr lvl="1"/>
            <a:endParaRPr lang="de-DE" sz="2800" dirty="0" smtClean="0"/>
          </a:p>
          <a:p>
            <a:pPr lvl="1"/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- Epidemiologie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Vorgehen: </a:t>
            </a:r>
          </a:p>
          <a:p>
            <a:pPr lvl="1"/>
            <a:r>
              <a:rPr lang="de-DE" sz="2800" dirty="0"/>
              <a:t>Beschreibung und Bewertung der Morbidität und Mortalität</a:t>
            </a:r>
          </a:p>
          <a:p>
            <a:pPr lvl="1"/>
            <a:r>
              <a:rPr lang="de-DE" sz="2800" dirty="0"/>
              <a:t>Untersuchung von Krankheitsausbrüchen oder </a:t>
            </a:r>
            <a:r>
              <a:rPr lang="de-DE" sz="2800" dirty="0"/>
              <a:t/>
            </a:r>
            <a:br>
              <a:rPr lang="de-DE" sz="2800" dirty="0"/>
            </a:br>
            <a:r>
              <a:rPr lang="de-DE" sz="2800" dirty="0" smtClean="0"/>
              <a:t>-häufungen</a:t>
            </a:r>
            <a:endParaRPr lang="de-DE" sz="2800" dirty="0" smtClean="0"/>
          </a:p>
          <a:p>
            <a:pPr lvl="1"/>
            <a:r>
              <a:rPr lang="de-DE" sz="2800" dirty="0"/>
              <a:t>Erschließung bevölkerungsbezogener Daten und epidemiologischer Studienergebnisse </a:t>
            </a:r>
            <a:endParaRPr lang="de-DE" sz="2800" dirty="0" smtClean="0"/>
          </a:p>
          <a:p>
            <a:pPr lvl="1"/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- Epidemiologie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160589"/>
            <a:ext cx="7680798" cy="3880773"/>
          </a:xfrm>
        </p:spPr>
        <p:txBody>
          <a:bodyPr>
            <a:normAutofit/>
          </a:bodyPr>
          <a:lstStyle/>
          <a:p>
            <a:r>
              <a:rPr lang="de-DE" sz="2800" dirty="0" smtClean="0"/>
              <a:t>Ergebnis:</a:t>
            </a:r>
          </a:p>
          <a:p>
            <a:pPr lvl="1"/>
            <a:r>
              <a:rPr lang="de-DE" sz="2800" dirty="0"/>
              <a:t>Bewertung der Effektivität und Effizienz von Interventions-, Förder- und </a:t>
            </a:r>
            <a:r>
              <a:rPr lang="de-DE" sz="2800" dirty="0" smtClean="0"/>
              <a:t>Präventionsprogrammen</a:t>
            </a:r>
          </a:p>
          <a:p>
            <a:pPr lvl="1"/>
            <a:r>
              <a:rPr lang="de-DE" sz="2800" dirty="0"/>
              <a:t>Verbesserung der Datenlage zu aktuellen </a:t>
            </a:r>
            <a:r>
              <a:rPr lang="de-DE" sz="2800" dirty="0" smtClean="0"/>
              <a:t>Problemen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pic>
        <p:nvPicPr>
          <p:cNvPr id="5122" name="Picture 2" descr="http://img.welt.de/img/gesundheit/crop133046520/8566934646-ci3x2l-w900/Antibiotik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07"/>
          <a:stretch/>
        </p:blipFill>
        <p:spPr bwMode="auto">
          <a:xfrm>
            <a:off x="8358132" y="798284"/>
            <a:ext cx="3253298" cy="4757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8126952" y="5572269"/>
            <a:ext cx="37156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http://www.welt.de/gesundheit/article133046523/Aerzte-verschreiben-zu-oft-harte-Antibiotika.html</a:t>
            </a:r>
          </a:p>
        </p:txBody>
      </p:sp>
    </p:spTree>
    <p:extLst>
      <p:ext uri="{BB962C8B-B14F-4D97-AF65-F5344CB8AC3E}">
        <p14:creationId xmlns:p14="http://schemas.microsoft.com/office/powerpoint/2010/main" val="23522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Prozesse – Infektionsschutz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Ziele:</a:t>
            </a:r>
          </a:p>
          <a:p>
            <a:pPr lvl="1"/>
            <a:r>
              <a:rPr lang="de-DE" sz="2800" dirty="0"/>
              <a:t>Koordinierung von Infektionsschutzmaßnahmen und Früherkennung</a:t>
            </a:r>
          </a:p>
          <a:p>
            <a:pPr lvl="1"/>
            <a:r>
              <a:rPr lang="de-DE" sz="2800" dirty="0" smtClean="0"/>
              <a:t>Verhütung und Bekämpfung übertragbarer Krankheiten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dirty="0" smtClean="0"/>
              <a:t>Inhalt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 Einführung</a:t>
            </a:r>
          </a:p>
          <a:p>
            <a:r>
              <a:rPr lang="de-DE" sz="2800" dirty="0" smtClean="0"/>
              <a:t> Struktur</a:t>
            </a:r>
          </a:p>
          <a:p>
            <a:r>
              <a:rPr lang="de-DE" sz="2800" dirty="0" smtClean="0"/>
              <a:t> Aufgaben</a:t>
            </a:r>
          </a:p>
          <a:p>
            <a:r>
              <a:rPr lang="de-DE" sz="2800" dirty="0" smtClean="0"/>
              <a:t> Prozesse</a:t>
            </a:r>
          </a:p>
          <a:p>
            <a:r>
              <a:rPr lang="de-DE" sz="2800" dirty="0" smtClean="0"/>
              <a:t> IT-Bezug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Prozesse – Infektionsschutz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Vorgehen:</a:t>
            </a:r>
          </a:p>
          <a:p>
            <a:pPr lvl="1"/>
            <a:r>
              <a:rPr lang="de-DE" sz="2800" dirty="0" smtClean="0"/>
              <a:t>Meldewesen</a:t>
            </a:r>
          </a:p>
          <a:p>
            <a:pPr lvl="1"/>
            <a:r>
              <a:rPr lang="de-DE" sz="2800" dirty="0" smtClean="0"/>
              <a:t>Infektionsstatistik</a:t>
            </a:r>
          </a:p>
          <a:p>
            <a:pPr lvl="1"/>
            <a:r>
              <a:rPr lang="de-DE" sz="2800" dirty="0" smtClean="0"/>
              <a:t>Impfungen</a:t>
            </a:r>
          </a:p>
          <a:p>
            <a:pPr lvl="1"/>
            <a:r>
              <a:rPr lang="de-DE" sz="2800" dirty="0" smtClean="0"/>
              <a:t>Quarantänemaßnahmen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4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Prozesse – Infektionsschutz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>Ergebnis: </a:t>
            </a:r>
            <a:endParaRPr lang="de-DE" sz="2800" dirty="0"/>
          </a:p>
          <a:p>
            <a:pPr lvl="1"/>
            <a:r>
              <a:rPr lang="de-DE" sz="2800" dirty="0" smtClean="0"/>
              <a:t>Vorschriften zum Infektionsschutz für Gemeinschaftseinrichtungen</a:t>
            </a:r>
          </a:p>
          <a:p>
            <a:pPr lvl="1"/>
            <a:r>
              <a:rPr lang="de-DE" sz="2800" dirty="0" smtClean="0"/>
              <a:t>Überwachung von Wasser für menschlichen Gebrauch</a:t>
            </a:r>
          </a:p>
          <a:p>
            <a:pPr lvl="1"/>
            <a:r>
              <a:rPr lang="de-DE" sz="2800" dirty="0" smtClean="0"/>
              <a:t>Sicherheitsbestimmungen bei Tätigkeiten mit Krankheitserregern und den Umgang mit biologischen Risikostoffen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pic>
        <p:nvPicPr>
          <p:cNvPr id="7170" name="Picture 2" descr="http://www.rhein-kreis-neuss.de/de/themen/gesundheit/bilder/Infektionsschut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619" y="1024390"/>
            <a:ext cx="2991870" cy="19945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8506620" y="3018971"/>
            <a:ext cx="29918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http://</a:t>
            </a:r>
            <a:r>
              <a:rPr lang="de-DE" sz="1050" dirty="0" smtClean="0"/>
              <a:t>www.rhein-kreis-neuss.de/</a:t>
            </a:r>
          </a:p>
          <a:p>
            <a:r>
              <a:rPr lang="de-DE" sz="1050" dirty="0" smtClean="0"/>
              <a:t>de/</a:t>
            </a:r>
            <a:r>
              <a:rPr lang="de-DE" sz="1050" dirty="0" err="1" smtClean="0"/>
              <a:t>themen</a:t>
            </a:r>
            <a:r>
              <a:rPr lang="de-DE" sz="1050" dirty="0" smtClean="0"/>
              <a:t>/</a:t>
            </a:r>
            <a:r>
              <a:rPr lang="de-DE" sz="1050" dirty="0" err="1" smtClean="0"/>
              <a:t>gesundheit</a:t>
            </a:r>
            <a:r>
              <a:rPr lang="de-DE" sz="1050" dirty="0" smtClean="0"/>
              <a:t>/</a:t>
            </a:r>
            <a:r>
              <a:rPr lang="de-DE" sz="1050" dirty="0" err="1" smtClean="0"/>
              <a:t>infektionsschutz</a:t>
            </a:r>
            <a:r>
              <a:rPr lang="de-DE" sz="1050" dirty="0" smtClean="0"/>
              <a:t>/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37827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IT-Bezug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smtClean="0"/>
              <a:t>Rechnerunterstützte Datenauswertung der Daten für Gesundheitsberichterstattung</a:t>
            </a:r>
          </a:p>
          <a:p>
            <a:r>
              <a:rPr lang="de-DE" sz="2800" dirty="0" smtClean="0"/>
              <a:t>Rechnerunterstützte Analyse von Krankheitsmeldungen</a:t>
            </a:r>
          </a:p>
          <a:p>
            <a:r>
              <a:rPr lang="de-DE" sz="2800" dirty="0" smtClean="0"/>
              <a:t>Rechnerunterstütztes Meldewesen im Infektionsschutz</a:t>
            </a:r>
          </a:p>
          <a:p>
            <a:r>
              <a:rPr lang="de-DE" sz="2800" dirty="0" smtClean="0"/>
              <a:t>Automatisierte Auswertung der Daten für Morbiditäts- und Mortalitätsstatistiken 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IT-Bezug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Rechnerunterstützte Datenerfassung epidemiologischer Studienergebnisse</a:t>
            </a:r>
          </a:p>
          <a:p>
            <a:r>
              <a:rPr lang="de-DE" sz="2800" dirty="0" smtClean="0"/>
              <a:t>Rechnerunterstützte Erschließung bevölkerungsbezogener Daten 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3sq.files.wordpress.com/2010/09/blutbild_2.jpg?w=460&amp;h=5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04" y="853740"/>
            <a:ext cx="4024540" cy="503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587997" y="2612572"/>
            <a:ext cx="43075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Quellen: </a:t>
            </a:r>
            <a:r>
              <a:rPr lang="de-DE" dirty="0" smtClean="0"/>
              <a:t>(15.03.2015)</a:t>
            </a:r>
            <a:br>
              <a:rPr lang="de-DE" dirty="0" smtClean="0"/>
            </a:br>
            <a:endParaRPr lang="de-DE" sz="1050" b="1" dirty="0" smtClean="0"/>
          </a:p>
          <a:p>
            <a:r>
              <a:rPr lang="de-DE" sz="1600" dirty="0"/>
              <a:t>http://de.wikipedia.org/w/index.php</a:t>
            </a:r>
            <a:r>
              <a:rPr lang="de-DE" sz="1600" dirty="0" smtClean="0"/>
              <a:t>?</a:t>
            </a:r>
            <a:br>
              <a:rPr lang="de-DE" sz="1600" dirty="0" smtClean="0"/>
            </a:br>
            <a:r>
              <a:rPr lang="de-DE" sz="1600" dirty="0" smtClean="0"/>
              <a:t>	title=</a:t>
            </a:r>
            <a:r>
              <a:rPr lang="de-DE" sz="1600" dirty="0" err="1" smtClean="0"/>
              <a:t>Gesundheitsamt&amp;oldid</a:t>
            </a:r>
            <a:r>
              <a:rPr lang="de-DE" sz="1600" dirty="0" smtClean="0"/>
              <a:t>=138712882</a:t>
            </a:r>
            <a:endParaRPr lang="de-DE" sz="1600" dirty="0"/>
          </a:p>
          <a:p>
            <a:r>
              <a:rPr lang="de-DE" sz="1600" dirty="0"/>
              <a:t>http://www.gesundheitsamt-bw.de</a:t>
            </a:r>
          </a:p>
          <a:p>
            <a:r>
              <a:rPr lang="de-DE" sz="1600" dirty="0"/>
              <a:t>http://www.gesundheitsamt.de/gap</a:t>
            </a:r>
            <a:r>
              <a:rPr lang="de-DE" sz="1600" dirty="0" smtClean="0"/>
              <a:t>/</a:t>
            </a:r>
            <a:br>
              <a:rPr lang="de-DE" sz="1600" dirty="0" smtClean="0"/>
            </a:br>
            <a:r>
              <a:rPr lang="de-DE" sz="1600" dirty="0" smtClean="0"/>
              <a:t>	</a:t>
            </a:r>
            <a:r>
              <a:rPr lang="de-DE" sz="1600" dirty="0" err="1" smtClean="0"/>
              <a:t>stat</a:t>
            </a:r>
            <a:r>
              <a:rPr lang="de-DE" sz="1600" dirty="0" smtClean="0"/>
              <a:t>/aufgaben/aufgaben.htm</a:t>
            </a:r>
            <a:endParaRPr lang="de-DE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7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200" dirty="0" smtClean="0"/>
              <a:t>Einführung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Gesundheitsamt ist Teil des öffentlichen Gesundheitsdienstes</a:t>
            </a:r>
          </a:p>
          <a:p>
            <a:r>
              <a:rPr lang="de-DE" sz="2800" dirty="0" smtClean="0"/>
              <a:t>Ziel des öffentlichen Gesundheitsdienstes: Schutz der Gesundheit der Bevölkerung</a:t>
            </a:r>
          </a:p>
          <a:p>
            <a:r>
              <a:rPr lang="de-DE" sz="2800" dirty="0" smtClean="0"/>
              <a:t>Aufbau und Aufgaben des Gesundheitsamtes sind bundeslandspezifisch</a:t>
            </a:r>
            <a:br>
              <a:rPr lang="de-DE" sz="2800" dirty="0" smtClean="0"/>
            </a:br>
            <a:r>
              <a:rPr lang="de-DE" sz="2800" dirty="0" smtClean="0">
                <a:sym typeface="Wingdings" panose="05000000000000000000" pitchFamily="2" charset="2"/>
              </a:rPr>
              <a:t> beispielhaft Baden-Württemberg </a:t>
            </a:r>
            <a:endParaRPr lang="de-DE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pic>
        <p:nvPicPr>
          <p:cNvPr id="5" name="Picture 2" descr="http://www.gesundheitsamt-bw.de/SiteCollectionImages/Logos/LG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85" y="4529087"/>
            <a:ext cx="3622675" cy="189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Struktur</a:t>
            </a:r>
            <a:endParaRPr lang="de-DE" sz="4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02" y="1776533"/>
            <a:ext cx="4400550" cy="3343275"/>
          </a:xfrm>
        </p:spPr>
      </p:pic>
      <p:pic>
        <p:nvPicPr>
          <p:cNvPr id="1028" name="Picture 4" descr="http://www.gesundheitsamt-bw.de/oegd/Wir-ueber-uns/Gesundheitsaemter/PublishingImages/Mannheim_ne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1454606"/>
            <a:ext cx="2570608" cy="181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556374" y="3294745"/>
            <a:ext cx="2682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Stadt Mannheim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Fachbereich Gesundheit</a:t>
            </a:r>
            <a:br>
              <a:rPr lang="de-DE" dirty="0"/>
            </a:br>
            <a:r>
              <a:rPr lang="de-DE" dirty="0"/>
              <a:t>R 1, 12</a:t>
            </a:r>
            <a:br>
              <a:rPr lang="de-DE" dirty="0"/>
            </a:br>
            <a:r>
              <a:rPr lang="de-DE" dirty="0"/>
              <a:t>68161 Mannheim</a:t>
            </a:r>
          </a:p>
        </p:txBody>
      </p:sp>
    </p:spTree>
    <p:extLst>
      <p:ext uri="{BB962C8B-B14F-4D97-AF65-F5344CB8AC3E}">
        <p14:creationId xmlns:p14="http://schemas.microsoft.com/office/powerpoint/2010/main" val="33397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Struktur - Landesgesundheitsamt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Fachliche Leitstelle für öffentlichen Gesundheitsdienst</a:t>
            </a:r>
          </a:p>
          <a:p>
            <a:r>
              <a:rPr lang="de-DE" sz="2800" dirty="0" smtClean="0"/>
              <a:t>Abteilung 9 des Regierungspräsidiums Stuttgart</a:t>
            </a:r>
          </a:p>
          <a:p>
            <a:r>
              <a:rPr lang="de-DE" sz="2800" dirty="0" smtClean="0"/>
              <a:t>Besteht aus sechs Referaten</a:t>
            </a:r>
          </a:p>
          <a:p>
            <a:r>
              <a:rPr lang="de-DE" sz="2800" dirty="0" smtClean="0"/>
              <a:t>Mehrere Kompetenzzentren und Netzwerke eingegliedert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Struktur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Referate des Landesgesundheitsamtes</a:t>
            </a:r>
          </a:p>
          <a:p>
            <a:pPr lvl="1"/>
            <a:r>
              <a:rPr lang="de-DE" sz="2800" dirty="0" smtClean="0"/>
              <a:t>Referat 91: Recht und Verwaltung</a:t>
            </a:r>
          </a:p>
          <a:p>
            <a:pPr lvl="1"/>
            <a:r>
              <a:rPr lang="de-DE" sz="2800" dirty="0" smtClean="0"/>
              <a:t>Referat 92: Landesprüfungsamt für Medizin und Pharmazie, Approbationswesen</a:t>
            </a:r>
          </a:p>
          <a:p>
            <a:pPr lvl="1"/>
            <a:r>
              <a:rPr lang="de-DE" sz="2800" dirty="0" smtClean="0"/>
              <a:t>Referat 93: Allgemeine Hygiene, Infektionsschutz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/>
              <a:t>Struktur - Landesgesundheitsamt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Referate des </a:t>
            </a:r>
            <a:r>
              <a:rPr lang="de-DE" sz="2800" dirty="0" smtClean="0"/>
              <a:t>Landesgesundheitsamtes</a:t>
            </a:r>
          </a:p>
          <a:p>
            <a:pPr lvl="1"/>
            <a:r>
              <a:rPr lang="de-DE" sz="2600" dirty="0"/>
              <a:t>Referat 94: Gesundheitsförderung, Prävention, Landesarzt für behinderte </a:t>
            </a:r>
            <a:r>
              <a:rPr lang="de-DE" sz="2600" dirty="0" smtClean="0"/>
              <a:t>Menschen</a:t>
            </a:r>
            <a:endParaRPr lang="de-DE" sz="2600" dirty="0"/>
          </a:p>
          <a:p>
            <a:pPr lvl="1"/>
            <a:r>
              <a:rPr lang="de-DE" sz="2800" dirty="0" smtClean="0"/>
              <a:t>Referat 95: Epidemiologie</a:t>
            </a:r>
          </a:p>
          <a:p>
            <a:pPr lvl="1"/>
            <a:r>
              <a:rPr lang="de-DE" sz="2800" dirty="0" smtClean="0"/>
              <a:t>Referat 96: Arbeitsmedizin, Umweltbezogener Gesundheitsschutz, Staatlicher Gewerbearzt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200" dirty="0"/>
              <a:t>Struktur </a:t>
            </a:r>
            <a:r>
              <a:rPr lang="de-DE" sz="4200" dirty="0" smtClean="0"/>
              <a:t>– Gesundheitsämter in Stadt- und Landkreisen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35 Gesundheitsämter in Landratsämtern</a:t>
            </a:r>
          </a:p>
          <a:p>
            <a:r>
              <a:rPr lang="de-DE" sz="2800" dirty="0" smtClean="0"/>
              <a:t>3 städtische Gesundheitsämter</a:t>
            </a:r>
          </a:p>
          <a:p>
            <a:r>
              <a:rPr lang="de-DE" sz="2800" dirty="0" smtClean="0"/>
              <a:t>Sind untere Gesundheitsbehörden vor Ort</a:t>
            </a:r>
          </a:p>
          <a:p>
            <a:r>
              <a:rPr lang="de-DE" sz="2800" dirty="0" smtClean="0"/>
              <a:t>Eigentliche Ansprechpartner für gesundheitliche Belange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200" dirty="0" smtClean="0"/>
              <a:t>Aufgaben - Landesgesundheitsamt</a:t>
            </a:r>
            <a:endParaRPr lang="de-DE" sz="4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/>
            <a:r>
              <a:rPr lang="de-DE" sz="2800" dirty="0"/>
              <a:t>Beratung </a:t>
            </a:r>
            <a:r>
              <a:rPr lang="de-DE" sz="2800" dirty="0" smtClean="0"/>
              <a:t> von Landesministerien</a:t>
            </a:r>
            <a:r>
              <a:rPr lang="de-DE" sz="2800" dirty="0"/>
              <a:t>, Behörden und Institutionen in Fragen des öffentlichen Gesundheitswesens</a:t>
            </a:r>
          </a:p>
          <a:p>
            <a:pPr marL="342900" lvl="1" indent="-342900"/>
            <a:r>
              <a:rPr lang="de-DE" sz="2800" dirty="0" smtClean="0"/>
              <a:t>Aufgaben </a:t>
            </a:r>
            <a:r>
              <a:rPr lang="de-DE" sz="2800" dirty="0"/>
              <a:t>des Landesarztes für behinderte Menschen</a:t>
            </a:r>
          </a:p>
          <a:p>
            <a:pPr marL="342900" lvl="1" indent="-342900"/>
            <a:r>
              <a:rPr lang="de-DE" sz="2800" dirty="0"/>
              <a:t>Unterstützung der Gewerbeaufsicht in der Funktion des Staatlichen Gewerbearztes</a:t>
            </a:r>
          </a:p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853</Words>
  <Application>Microsoft Office PowerPoint</Application>
  <PresentationFormat>Benutzerdefiniert</PresentationFormat>
  <Paragraphs>213</Paragraphs>
  <Slides>24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Facette</vt:lpstr>
      <vt:lpstr>Aufgaben der Gesundheitsämter</vt:lpstr>
      <vt:lpstr>Inhalt</vt:lpstr>
      <vt:lpstr>Einführung</vt:lpstr>
      <vt:lpstr>Struktur</vt:lpstr>
      <vt:lpstr>Struktur - Landesgesundheitsamt</vt:lpstr>
      <vt:lpstr>Struktur - Landesgesundheitsamt</vt:lpstr>
      <vt:lpstr>Struktur - Landesgesundheitsamt</vt:lpstr>
      <vt:lpstr>Struktur – Gesundheitsämter in Stadt- und Landkreisen</vt:lpstr>
      <vt:lpstr>Aufgaben - Landesgesundheitsamt</vt:lpstr>
      <vt:lpstr>Aufgaben - Landesgesundheitsamt</vt:lpstr>
      <vt:lpstr>Aufgaben – Gesundheitsämter in Stadt- und Landkreisen</vt:lpstr>
      <vt:lpstr>Aufgaben – Gesundheitsämter in Stadt- und Landkreisen</vt:lpstr>
      <vt:lpstr>Prozesse - Gesundheitsberichterstattung</vt:lpstr>
      <vt:lpstr>Prozesse - Gesundheitsberichterstattung</vt:lpstr>
      <vt:lpstr>Prozesse - Epidemiologie</vt:lpstr>
      <vt:lpstr>Prozesse - Epidemiologie</vt:lpstr>
      <vt:lpstr>Prozesse - Epidemiologie</vt:lpstr>
      <vt:lpstr>Prozesse - Epidemiologie</vt:lpstr>
      <vt:lpstr>Prozesse – Infektionsschutz</vt:lpstr>
      <vt:lpstr>Prozesse – Infektionsschutz</vt:lpstr>
      <vt:lpstr>Prozesse – Infektionsschutz</vt:lpstr>
      <vt:lpstr>IT-Bezug</vt:lpstr>
      <vt:lpstr>IT-Bezug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Tobias Becht</dc:creator>
  <cp:lastModifiedBy>dm</cp:lastModifiedBy>
  <cp:revision>100</cp:revision>
  <dcterms:created xsi:type="dcterms:W3CDTF">2015-02-24T13:55:25Z</dcterms:created>
  <dcterms:modified xsi:type="dcterms:W3CDTF">2015-03-16T20:01:39Z</dcterms:modified>
</cp:coreProperties>
</file>