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16"/>
  </p:notesMasterIdLst>
  <p:sldIdLst>
    <p:sldId id="279" r:id="rId2"/>
    <p:sldId id="280" r:id="rId3"/>
    <p:sldId id="303" r:id="rId4"/>
    <p:sldId id="302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0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76608" autoAdjust="0"/>
  </p:normalViewPr>
  <p:slideViewPr>
    <p:cSldViewPr snapToGrid="0">
      <p:cViewPr varScale="1">
        <p:scale>
          <a:sx n="59" d="100"/>
          <a:sy n="59" d="100"/>
        </p:scale>
        <p:origin x="8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5214-A780-45B3-8C91-E131831524A4}" type="datetimeFigureOut">
              <a:rPr lang="de-DE" smtClean="0"/>
              <a:t>02.04.2015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2AE1-9A89-46FB-B262-609F9F6D1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Erstellung einer elektronischen Übermittlung der Zusammenfassung der Therapie bei Verlegung auf Normalstation</a:t>
            </a:r>
            <a:endParaRPr lang="de-DE" sz="200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72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 smtClean="0"/>
              <a:t>Dokumentationsaufgaben unterstützen</a:t>
            </a:r>
            <a:endParaRPr lang="de-DE" sz="2000" dirty="0" smtClean="0"/>
          </a:p>
          <a:p>
            <a:pPr lvl="2"/>
            <a:r>
              <a:rPr lang="de-DE" dirty="0" smtClean="0"/>
              <a:t>Z.B. Vermeidung der Mehrfacherfassung von Daten</a:t>
            </a:r>
            <a:endParaRPr lang="de-DE" sz="200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496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Gleich</a:t>
            </a:r>
            <a:r>
              <a:rPr lang="de-DE" baseline="0" dirty="0" smtClean="0"/>
              <a:t> größer: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125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Systemanalyse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Systembewertung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Ermittlung des Ist-Standes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Erkennen von Schwachstellen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Systemspezifikation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 Identifikation der Anforderungen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304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Systemauswahl (Ergebnis: Entscheidung für ein Softwareprodukt und Kaufvertrag)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Systemeinführung (Ergebnis: lauffähiges Intensivdokumentationssystem)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Abschließende Evaluation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35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Personalkosten für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Prozessanalyse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Dokumentationsanalyse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Bewertung des Ist-Standes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Erstellung des Pflichtenheftes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Angebotsvergleich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 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Erstellen des Abschlussberichtes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Ausschreibungskosten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Kauf des Systems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Systeminstallation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Adaptierung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Schulung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Gerätebeschaffung</a:t>
            </a:r>
            <a:endParaRPr lang="de-DE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553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 smtClean="0"/>
              <a:t>Unzulängliche Zeitplanung</a:t>
            </a:r>
            <a:endParaRPr lang="de-DE" sz="2000" dirty="0" smtClean="0"/>
          </a:p>
          <a:p>
            <a:pPr lvl="1"/>
            <a:r>
              <a:rPr lang="de-DE" dirty="0" smtClean="0"/>
              <a:t>Unzureichende Prozess- und Dokumentationsanalyse</a:t>
            </a:r>
            <a:endParaRPr lang="de-DE" sz="2000" dirty="0" smtClean="0"/>
          </a:p>
          <a:p>
            <a:pPr lvl="3"/>
            <a:r>
              <a:rPr lang="de-DE" dirty="0" smtClean="0"/>
              <a:t>Unzureichende Grundlage für </a:t>
            </a:r>
            <a:endParaRPr lang="de-DE" sz="2000" dirty="0" smtClean="0"/>
          </a:p>
          <a:p>
            <a:pPr lvl="4"/>
            <a:r>
              <a:rPr lang="de-DE" dirty="0" smtClean="0"/>
              <a:t>Systembewertung </a:t>
            </a:r>
            <a:endParaRPr lang="de-DE" sz="2000" dirty="0" smtClean="0"/>
          </a:p>
          <a:p>
            <a:pPr lvl="4"/>
            <a:r>
              <a:rPr lang="de-DE" dirty="0" smtClean="0"/>
              <a:t>Systemspezifikation  </a:t>
            </a:r>
            <a:endParaRPr lang="de-DE" sz="2000" dirty="0" smtClean="0"/>
          </a:p>
          <a:p>
            <a:pPr lvl="4"/>
            <a:r>
              <a:rPr lang="de-DE" dirty="0" smtClean="0"/>
              <a:t>Systemauswahl</a:t>
            </a:r>
            <a:endParaRPr lang="de-DE" sz="200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52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2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CDF4-4212-41DE-881A-86CC5F4C4960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2C2-E00C-402C-9237-97B2DDDB1C1E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775-F499-41CA-BB69-5F0CE1DC728B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9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29F-5E1E-40E7-8D1F-2FBC0AA7C9CD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283-F1E1-40D0-ACF0-C635052CA35C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60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8832-2E28-430A-AD8F-583F9F33222D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1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7D9-92EA-4374-B9A8-0C938596B06B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87A-4C56-4FB1-83A8-C433C44AFBA9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E15-EAE5-4696-A498-9462A8D07DB3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20762"/>
            <a:ext cx="6297612" cy="365125"/>
          </a:xfrm>
        </p:spPr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575-A7F9-45D9-8DD0-EEE9ED1F7FA0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1F54-E68E-47BE-8946-F526F364CBA6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8A4C-ABDD-4D7F-9EE8-D2212DFA111A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87FD-69A5-4863-93C8-147616460B5F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A65-3958-4B15-93E3-62DB88057388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F593-EE7A-4564-A95B-6C86BAEF9839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4E0-B61D-4B17-878D-83CEB6B35F48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3080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C809-ED1F-4983-9906-520EA3F002C5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080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z="2000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189" y="1948544"/>
            <a:ext cx="9509761" cy="1807028"/>
          </a:xfrm>
        </p:spPr>
        <p:txBody>
          <a:bodyPr/>
          <a:lstStyle/>
          <a:p>
            <a:pPr algn="l"/>
            <a:r>
              <a:rPr lang="de-DE" sz="3600" b="1" dirty="0"/>
              <a:t>Einführung eines rechnerunterstützten</a:t>
            </a:r>
            <a:r>
              <a:rPr lang="de-DE" b="1" dirty="0"/>
              <a:t> </a:t>
            </a:r>
            <a:r>
              <a:rPr lang="de-DE" b="1" dirty="0" smtClean="0"/>
              <a:t>Intensivdokumentationssystems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sz="3600" b="1" dirty="0" smtClean="0"/>
              <a:t>am </a:t>
            </a:r>
            <a:r>
              <a:rPr lang="de-DE" sz="3600" b="1" dirty="0"/>
              <a:t>Universitätsklinikum Heidelberg</a:t>
            </a:r>
            <a:endParaRPr lang="de-DE" sz="1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dirty="0" smtClean="0"/>
              <a:t>Dominik Meixner, Dominique Cheray</a:t>
            </a:r>
          </a:p>
          <a:p>
            <a:fld id="{B68A97D9-23A2-4961-BD27-93DAEBE0E1E1}" type="datetime2">
              <a:rPr lang="de-DE" sz="2400" smtClean="0"/>
              <a:t>Donnerstag, 2. April 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Vorgehensplan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8" y="1807029"/>
            <a:ext cx="11892218" cy="32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3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Kostenplan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Personalkosten für</a:t>
            </a:r>
            <a:endParaRPr lang="de-DE" sz="2000" dirty="0"/>
          </a:p>
          <a:p>
            <a:pPr lvl="1"/>
            <a:r>
              <a:rPr lang="de-DE" dirty="0" smtClean="0"/>
              <a:t>Ausschreibungskosten</a:t>
            </a:r>
            <a:endParaRPr lang="de-DE" sz="2000" dirty="0"/>
          </a:p>
          <a:p>
            <a:pPr lvl="1"/>
            <a:r>
              <a:rPr lang="de-DE" dirty="0"/>
              <a:t>Kauf des Systems</a:t>
            </a:r>
            <a:endParaRPr lang="de-DE" sz="2000" dirty="0"/>
          </a:p>
          <a:p>
            <a:pPr lvl="1"/>
            <a:r>
              <a:rPr lang="de-DE" dirty="0"/>
              <a:t>Systeminstallation</a:t>
            </a:r>
            <a:endParaRPr lang="de-DE" sz="2000" dirty="0"/>
          </a:p>
          <a:p>
            <a:pPr lvl="1"/>
            <a:r>
              <a:rPr lang="de-DE" dirty="0" smtClean="0"/>
              <a:t>Gerätebeschaffung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6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Unzulängliche Zeitplanung</a:t>
            </a:r>
            <a:endParaRPr lang="de-DE" sz="2000" dirty="0"/>
          </a:p>
          <a:p>
            <a:pPr lvl="1"/>
            <a:r>
              <a:rPr lang="de-DE" dirty="0"/>
              <a:t>Unzureichende Prozess- und Dokumentationsanalyse</a:t>
            </a:r>
            <a:endParaRPr lang="de-DE" sz="2000" dirty="0"/>
          </a:p>
          <a:p>
            <a:pPr lvl="1"/>
            <a:r>
              <a:rPr lang="de-DE" dirty="0" smtClean="0"/>
              <a:t>Kosten </a:t>
            </a:r>
            <a:r>
              <a:rPr lang="de-DE" dirty="0"/>
              <a:t>unterschätzt</a:t>
            </a:r>
            <a:endParaRPr lang="de-DE" sz="2000" dirty="0"/>
          </a:p>
          <a:p>
            <a:pPr lvl="1"/>
            <a:r>
              <a:rPr lang="de-DE" dirty="0"/>
              <a:t>Falsche Ressourcen gekauft</a:t>
            </a:r>
            <a:endParaRPr lang="de-DE" sz="2000" dirty="0"/>
          </a:p>
          <a:p>
            <a:pPr lvl="1"/>
            <a:r>
              <a:rPr lang="de-DE" dirty="0"/>
              <a:t>Mehr Zeitaufwand für Prozesse und Dokumentation als vorher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3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dirty="0"/>
              <a:t>Personal kommt mit System nicht zurecht</a:t>
            </a:r>
            <a:endParaRPr lang="de-DE" sz="2000" dirty="0"/>
          </a:p>
          <a:p>
            <a:pPr lvl="1"/>
            <a:r>
              <a:rPr lang="de-DE" dirty="0"/>
              <a:t>Integration in bestehende Systeme klappt nicht / Schnittstellenfehler</a:t>
            </a:r>
            <a:endParaRPr lang="de-DE" sz="2000" dirty="0"/>
          </a:p>
          <a:p>
            <a:pPr lvl="1"/>
            <a:r>
              <a:rPr lang="de-DE" dirty="0"/>
              <a:t>Keine geeigneten Angebote</a:t>
            </a:r>
            <a:endParaRPr lang="de-DE" sz="2000" dirty="0"/>
          </a:p>
          <a:p>
            <a:pPr lvl="1"/>
            <a:r>
              <a:rPr lang="de-DE" dirty="0"/>
              <a:t>Keine geeignete Unterstützung durch Verkaufsfirma </a:t>
            </a:r>
            <a:endParaRPr lang="de-DE" sz="2000" dirty="0"/>
          </a:p>
          <a:p>
            <a:pPr lvl="1"/>
            <a:r>
              <a:rPr lang="de-DE" dirty="0"/>
              <a:t>Personalausfall </a:t>
            </a:r>
            <a:endParaRPr lang="de-DE" sz="2000" dirty="0"/>
          </a:p>
          <a:p>
            <a:pPr lvl="1"/>
            <a:r>
              <a:rPr lang="de-DE" dirty="0" smtClean="0"/>
              <a:t>Katastrophen, höhere Gewalt</a:t>
            </a:r>
          </a:p>
          <a:p>
            <a:pPr lvl="1"/>
            <a:r>
              <a:rPr lang="de-DE" dirty="0" smtClean="0"/>
              <a:t>Fehlerhafte </a:t>
            </a:r>
            <a:r>
              <a:rPr lang="de-DE" dirty="0"/>
              <a:t>Software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04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r3sq.files.wordpress.com/2010/09/blutbild_2.jpg?w=460&amp;h=5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3" y="924328"/>
            <a:ext cx="4024540" cy="503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7836" y="2160590"/>
            <a:ext cx="4266166" cy="2701968"/>
          </a:xfrm>
        </p:spPr>
        <p:txBody>
          <a:bodyPr>
            <a:normAutofit fontScale="77500" lnSpcReduction="20000"/>
          </a:bodyPr>
          <a:lstStyle/>
          <a:p>
            <a:r>
              <a:rPr lang="de-DE" sz="1800" dirty="0" smtClean="0"/>
              <a:t>Quellen (01.04.15):</a:t>
            </a:r>
          </a:p>
          <a:p>
            <a:pPr lvl="1"/>
            <a:r>
              <a:rPr lang="de-DE" sz="1800" dirty="0"/>
              <a:t>https://www.klinikum.uni-heidelberg.de/Praktikum-Informationssysteme-des-Gesundheitswesens-Kopie-1.107305.0.html</a:t>
            </a:r>
          </a:p>
          <a:p>
            <a:pPr lvl="1"/>
            <a:r>
              <a:rPr lang="de-DE" sz="1800" dirty="0"/>
              <a:t>IT-Projektmanagement im Gesundheitswesen: Lehrbuch und Projektleitfaden</a:t>
            </a:r>
            <a:br>
              <a:rPr lang="de-DE" sz="1800" dirty="0"/>
            </a:br>
            <a:r>
              <a:rPr lang="de-DE" sz="1800" dirty="0"/>
              <a:t> von </a:t>
            </a:r>
            <a:r>
              <a:rPr lang="de-DE" sz="1800" dirty="0" err="1"/>
              <a:t>Elske</a:t>
            </a:r>
            <a:r>
              <a:rPr lang="de-DE" sz="1800" dirty="0"/>
              <a:t> </a:t>
            </a:r>
            <a:r>
              <a:rPr lang="de-DE" sz="1800" dirty="0" err="1"/>
              <a:t>Ammenwerth,Reinhold</a:t>
            </a:r>
            <a:r>
              <a:rPr lang="de-DE" sz="1800" dirty="0"/>
              <a:t> </a:t>
            </a:r>
            <a:r>
              <a:rPr lang="de-DE" sz="1800" dirty="0" err="1"/>
              <a:t>Haux,Petra</a:t>
            </a:r>
            <a:r>
              <a:rPr lang="de-DE" sz="1800" dirty="0"/>
              <a:t> Knaup-</a:t>
            </a:r>
            <a:r>
              <a:rPr lang="de-DE" sz="1800" dirty="0" err="1"/>
              <a:t>Gregori,Alfred</a:t>
            </a:r>
            <a:r>
              <a:rPr lang="de-DE" sz="1800" dirty="0"/>
              <a:t> Winter</a:t>
            </a:r>
          </a:p>
          <a:p>
            <a:pPr lvl="1"/>
            <a:r>
              <a:rPr lang="de-DE" sz="1800" dirty="0" smtClean="0"/>
              <a:t>Mein Gehirn!</a:t>
            </a:r>
            <a:endParaRPr lang="de-DE" sz="1800" dirty="0"/>
          </a:p>
          <a:p>
            <a:pPr lvl="1"/>
            <a:r>
              <a:rPr lang="de-DE" sz="1800" dirty="0"/>
              <a:t>Die </a:t>
            </a:r>
            <a:r>
              <a:rPr lang="de-DE" sz="1800" dirty="0" err="1"/>
              <a:t>Schmückerbibel</a:t>
            </a:r>
            <a:endParaRPr lang="de-DE" sz="1800" dirty="0"/>
          </a:p>
          <a:p>
            <a:endParaRPr lang="de-DE" sz="1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4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de-DE" sz="4200" dirty="0" smtClean="0"/>
              <a:t>Inhalt</a:t>
            </a:r>
            <a:endParaRPr lang="de-DE" sz="42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Aufgaben eines Intensivdokumentationssystems</a:t>
            </a:r>
          </a:p>
          <a:p>
            <a:r>
              <a:rPr lang="de-DE" dirty="0"/>
              <a:t>Problematik bei der Neueinführung</a:t>
            </a:r>
          </a:p>
          <a:p>
            <a:r>
              <a:rPr lang="de-DE" dirty="0"/>
              <a:t>Motivation</a:t>
            </a:r>
          </a:p>
          <a:p>
            <a:r>
              <a:rPr lang="de-DE" dirty="0"/>
              <a:t>Folgerungen</a:t>
            </a:r>
          </a:p>
          <a:p>
            <a:pPr lvl="0"/>
            <a:r>
              <a:rPr lang="de-DE" dirty="0"/>
              <a:t>Vorgehensplan</a:t>
            </a:r>
          </a:p>
          <a:p>
            <a:r>
              <a:rPr lang="de-DE" dirty="0"/>
              <a:t>Kostenplan</a:t>
            </a:r>
          </a:p>
          <a:p>
            <a:r>
              <a:rPr lang="de-DE" dirty="0" smtClean="0"/>
              <a:t>Risiken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Aufgaben eines Intensivdokumentationssystems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Grundlegende Funktionen:</a:t>
            </a:r>
            <a:endParaRPr lang="de-DE" sz="2000" dirty="0"/>
          </a:p>
          <a:p>
            <a:pPr lvl="2"/>
            <a:r>
              <a:rPr lang="de-DE" dirty="0"/>
              <a:t>Erfassen</a:t>
            </a:r>
            <a:endParaRPr lang="de-DE" sz="2000" dirty="0"/>
          </a:p>
          <a:p>
            <a:pPr lvl="2"/>
            <a:r>
              <a:rPr lang="de-DE" dirty="0"/>
              <a:t>Speichern</a:t>
            </a:r>
            <a:endParaRPr lang="de-DE" sz="2000" dirty="0"/>
          </a:p>
          <a:p>
            <a:pPr lvl="2"/>
            <a:r>
              <a:rPr lang="de-DE" dirty="0"/>
              <a:t>Präsentieren</a:t>
            </a:r>
            <a:endParaRPr lang="de-DE" sz="2000" dirty="0"/>
          </a:p>
          <a:p>
            <a:pPr lvl="2"/>
            <a:r>
              <a:rPr lang="de-DE" dirty="0" smtClean="0"/>
              <a:t>Überwachen von </a:t>
            </a:r>
            <a:r>
              <a:rPr lang="de-DE" dirty="0"/>
              <a:t>anfallenden klinischen Daten 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1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Aufgaben eines Intensivdokumentationssystems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Mögliche </a:t>
            </a:r>
            <a:r>
              <a:rPr lang="de-DE" dirty="0"/>
              <a:t>zusätzliche Funktionen:</a:t>
            </a:r>
            <a:endParaRPr lang="de-DE" sz="2000" dirty="0"/>
          </a:p>
          <a:p>
            <a:pPr lvl="2"/>
            <a:r>
              <a:rPr lang="de-DE" dirty="0" smtClean="0"/>
              <a:t>elektronischen </a:t>
            </a:r>
            <a:r>
              <a:rPr lang="de-DE" dirty="0"/>
              <a:t>Übermittlung </a:t>
            </a:r>
            <a:r>
              <a:rPr lang="de-DE" dirty="0" smtClean="0"/>
              <a:t>der </a:t>
            </a:r>
            <a:r>
              <a:rPr lang="de-DE" dirty="0"/>
              <a:t>Therapie bei </a:t>
            </a:r>
            <a:r>
              <a:rPr lang="de-DE" dirty="0" smtClean="0"/>
              <a:t>Verlegung</a:t>
            </a:r>
            <a:endParaRPr lang="de-DE" sz="2000" dirty="0" smtClean="0"/>
          </a:p>
          <a:p>
            <a:pPr lvl="2"/>
            <a:r>
              <a:rPr lang="de-DE" dirty="0" smtClean="0"/>
              <a:t>Leistungserfassung</a:t>
            </a:r>
            <a:endParaRPr lang="de-DE" sz="2000" dirty="0" smtClean="0"/>
          </a:p>
          <a:p>
            <a:pPr lvl="2"/>
            <a:r>
              <a:rPr lang="de-DE" dirty="0" smtClean="0"/>
              <a:t>Automatische </a:t>
            </a:r>
            <a:r>
              <a:rPr lang="de-DE" dirty="0"/>
              <a:t>physiologische Berechnung</a:t>
            </a:r>
            <a:endParaRPr lang="de-DE" sz="2000" dirty="0"/>
          </a:p>
          <a:p>
            <a:pPr lvl="2"/>
            <a:r>
              <a:rPr lang="de-DE" dirty="0"/>
              <a:t>Intensivmedizinische Verordnungsplanung</a:t>
            </a:r>
            <a:endParaRPr lang="de-DE" sz="2000" dirty="0"/>
          </a:p>
          <a:p>
            <a:pPr lvl="2"/>
            <a:r>
              <a:rPr lang="de-DE" dirty="0"/>
              <a:t>Intensivmedizinische Arztbriefschreibung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Problematik bei der </a:t>
            </a:r>
            <a:r>
              <a:rPr lang="de-DE" dirty="0" smtClean="0"/>
              <a:t>Neueinführung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Wesentliche Änderung der Arbeitsabläufe ist zu erwarten</a:t>
            </a:r>
            <a:endParaRPr lang="de-DE" sz="2000" dirty="0"/>
          </a:p>
          <a:p>
            <a:pPr lvl="1"/>
            <a:r>
              <a:rPr lang="de-DE" dirty="0"/>
              <a:t>Noch bestehende Unklarheit welche Prozesse durch das System unterstützt werden sollen</a:t>
            </a:r>
            <a:endParaRPr lang="de-DE" sz="2000" dirty="0"/>
          </a:p>
          <a:p>
            <a:pPr lvl="1"/>
            <a:r>
              <a:rPr lang="de-DE" dirty="0"/>
              <a:t>Genaue Kenntnis der bisherigen Arbeitsabläufe und der zu dokumentierenden Daten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2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der 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Arbeitsabläufe unterstützen</a:t>
            </a:r>
            <a:endParaRPr lang="de-DE" sz="2000" dirty="0"/>
          </a:p>
          <a:p>
            <a:pPr lvl="1"/>
            <a:r>
              <a:rPr lang="de-DE" dirty="0"/>
              <a:t>Dokumentationsaufgaben unterstützen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2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38810" cy="1320800"/>
          </a:xfrm>
        </p:spPr>
        <p:txBody>
          <a:bodyPr>
            <a:normAutofit fontScale="90000"/>
          </a:bodyPr>
          <a:lstStyle/>
          <a:p>
            <a:pPr lvl="0"/>
            <a:r>
              <a:rPr lang="de-DE" dirty="0"/>
              <a:t>Folgerungen </a:t>
            </a:r>
            <a:r>
              <a:rPr lang="de-DE" dirty="0" smtClean="0"/>
              <a:t>aus Problematik und Motivation</a:t>
            </a:r>
            <a:r>
              <a:rPr lang="de-DE" dirty="0"/>
              <a:t>:</a:t>
            </a:r>
            <a:r>
              <a:rPr lang="de-DE" sz="3600" dirty="0"/>
              <a:t/>
            </a:r>
            <a:br>
              <a:rPr lang="de-DE" sz="3600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de-DE" dirty="0" smtClean="0"/>
              <a:t>Systematische </a:t>
            </a:r>
            <a:r>
              <a:rPr lang="de-DE" dirty="0"/>
              <a:t>Analyse der bestehenden Prozesse und zu Dokumentationsaufgaben vorab ist notwendig</a:t>
            </a:r>
            <a:endParaRPr lang="de-DE" sz="2000" dirty="0"/>
          </a:p>
          <a:p>
            <a:pPr lvl="1"/>
            <a:r>
              <a:rPr lang="de-DE" dirty="0" smtClean="0"/>
              <a:t>Genaue </a:t>
            </a:r>
            <a:r>
              <a:rPr lang="de-DE" dirty="0"/>
              <a:t>Modellierung des Ist-Zustandes vorab</a:t>
            </a:r>
            <a:endParaRPr lang="de-DE" sz="2000" dirty="0"/>
          </a:p>
          <a:p>
            <a:pPr lvl="1"/>
            <a:r>
              <a:rPr lang="de-DE" dirty="0"/>
              <a:t>Ist-Zustand bewerten und Möglichkeiten der Optimierung durch das rechnergestützte Intensivdokumentationssystems erarbeiten</a:t>
            </a:r>
            <a:endParaRPr lang="de-DE" sz="2000" dirty="0"/>
          </a:p>
          <a:p>
            <a:pPr lvl="1"/>
            <a:r>
              <a:rPr lang="de-DE" dirty="0"/>
              <a:t>Systemspezifikation durch Identifikation der Anforderungen an das System erarbeiten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9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Vorgehensplan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87" y="2636166"/>
            <a:ext cx="9666369" cy="188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Vorgehensplan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36" y="2065886"/>
            <a:ext cx="9715135" cy="322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262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ure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417</Words>
  <Application>Microsoft Office PowerPoint</Application>
  <PresentationFormat>Breitbild</PresentationFormat>
  <Paragraphs>122</Paragraphs>
  <Slides>14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 3</vt:lpstr>
      <vt:lpstr>Facette</vt:lpstr>
      <vt:lpstr>Einführung eines rechnerunterstützten Intensivdokumentationssystems am Universitätsklinikum Heidelberg</vt:lpstr>
      <vt:lpstr>Inhalt</vt:lpstr>
      <vt:lpstr>Aufgaben eines Intensivdokumentationssystems </vt:lpstr>
      <vt:lpstr>Aufgaben eines Intensivdokumentationssystems </vt:lpstr>
      <vt:lpstr>Problematik bei der Neueinführung</vt:lpstr>
      <vt:lpstr>Motivation der Einführung</vt:lpstr>
      <vt:lpstr>Folgerungen aus Problematik und Motivation: </vt:lpstr>
      <vt:lpstr>Vorgehensplan</vt:lpstr>
      <vt:lpstr>Vorgehensplan</vt:lpstr>
      <vt:lpstr>Vorgehensplan</vt:lpstr>
      <vt:lpstr>Kostenplan</vt:lpstr>
      <vt:lpstr>Risiken</vt:lpstr>
      <vt:lpstr>Risiken</vt:lpstr>
      <vt:lpstr>Fragen?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</dc:title>
  <dc:creator>Tobias Becht</dc:creator>
  <cp:lastModifiedBy>Dominik Mpunkt</cp:lastModifiedBy>
  <cp:revision>154</cp:revision>
  <dcterms:created xsi:type="dcterms:W3CDTF">2015-02-24T13:55:25Z</dcterms:created>
  <dcterms:modified xsi:type="dcterms:W3CDTF">2015-04-02T13:25:12Z</dcterms:modified>
</cp:coreProperties>
</file>