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7721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3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Neugeborenenscreening</a:t>
            </a:r>
            <a:r>
              <a:rPr lang="de-DE" dirty="0"/>
              <a:t>, Mütterberatung, Impfberatung, Hör- und Sehbehindertenberatung, Einschulungsuntersuchungen, </a:t>
            </a:r>
            <a:r>
              <a:rPr lang="de-DE" dirty="0" smtClean="0"/>
              <a:t>Schulsportfreistellungen</a:t>
            </a:r>
          </a:p>
          <a:p>
            <a:endParaRPr lang="de-DE" dirty="0"/>
          </a:p>
          <a:p>
            <a:r>
              <a:rPr lang="de-DE" dirty="0"/>
              <a:t>zur Erfüllung dieser </a:t>
            </a:r>
            <a:r>
              <a:rPr lang="de-DE" dirty="0" smtClean="0"/>
              <a:t>Aufgaben</a:t>
            </a:r>
          </a:p>
          <a:p>
            <a:pPr lvl="2"/>
            <a:r>
              <a:rPr lang="de-DE" dirty="0"/>
              <a:t>informieren und beraten Gesundheitsämter die Bevölkerung, </a:t>
            </a:r>
            <a:r>
              <a:rPr lang="de-DE" dirty="0" smtClean="0"/>
              <a:t>	Verwaltung </a:t>
            </a:r>
            <a:r>
              <a:rPr lang="de-DE" dirty="0"/>
              <a:t>und Politik</a:t>
            </a:r>
          </a:p>
          <a:p>
            <a:pPr lvl="2"/>
            <a:r>
              <a:rPr lang="de-DE" dirty="0"/>
              <a:t>nehmen ihre Aufgaben auch in Kooperation mit Institutionen, </a:t>
            </a:r>
            <a:r>
              <a:rPr lang="de-DE" dirty="0" smtClean="0"/>
              <a:t>	Verbänden </a:t>
            </a:r>
            <a:r>
              <a:rPr lang="de-DE" dirty="0"/>
              <a:t>und Personen wahr </a:t>
            </a:r>
          </a:p>
          <a:p>
            <a:pPr lvl="2"/>
            <a:r>
              <a:rPr lang="de-DE" dirty="0"/>
              <a:t>arbeiten </a:t>
            </a:r>
            <a:r>
              <a:rPr lang="de-DE" dirty="0" smtClean="0"/>
              <a:t>interdisziplinär</a:t>
            </a:r>
          </a:p>
          <a:p>
            <a:pPr lvl="2"/>
            <a:endParaRPr lang="de-DE" dirty="0" smtClean="0"/>
          </a:p>
          <a:p>
            <a:pPr lvl="2"/>
            <a:r>
              <a:rPr lang="de-DE" smtClean="0"/>
              <a:t>Genauen </a:t>
            </a:r>
            <a:r>
              <a:rPr lang="de-DE"/>
              <a:t>Angebote der Gesundheitsämter sind dem Bedarf entsprechend gewichtet und ausgestaltet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75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69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dirty="0" smtClean="0"/>
              <a:t>Beispiele Kompetenzzentren: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Arbeitspsychologie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Gesundheitsschutz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Beispiele Netzwerke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Gesund aufwachsen und leben in </a:t>
            </a:r>
            <a:r>
              <a:rPr lang="de-DE" dirty="0" err="1" smtClean="0"/>
              <a:t>BaWü</a:t>
            </a:r>
            <a:endParaRPr lang="de-DE" dirty="0" smtClean="0"/>
          </a:p>
          <a:p>
            <a:pPr lvl="2"/>
            <a:r>
              <a:rPr lang="de-DE" dirty="0"/>
              <a:t>	</a:t>
            </a:r>
            <a:r>
              <a:rPr lang="de-DE" dirty="0" smtClean="0"/>
              <a:t>Koordinierungsstelle für gesundheitliche Chancengleichheit in </a:t>
            </a:r>
            <a:r>
              <a:rPr lang="de-DE" dirty="0" err="1" smtClean="0"/>
              <a:t>BaWü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23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68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50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Städtische Gesundheitsämter in Bürgermeisterämter der Stadtkreise eingegliedert</a:t>
            </a:r>
          </a:p>
          <a:p>
            <a:r>
              <a:rPr lang="de-DE" dirty="0" smtClean="0"/>
              <a:t>Stuttgart, Heilbronn, Mannheim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7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Ministerium für Arbeit und Sozialordnung</a:t>
            </a:r>
            <a:r>
              <a:rPr lang="de-DE" dirty="0"/>
              <a:t>, Familie, Frauen und Senioren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3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/>
              <a:t>Zur Erfüllung seiner Aufgaben</a:t>
            </a:r>
          </a:p>
          <a:p>
            <a:pPr lvl="2"/>
            <a:r>
              <a:rPr lang="de-DE" dirty="0" smtClean="0"/>
              <a:t>- sammelt </a:t>
            </a:r>
            <a:r>
              <a:rPr lang="de-DE" dirty="0"/>
              <a:t>es wissenschaftliche Erkenntnisse und praktische </a:t>
            </a:r>
            <a:r>
              <a:rPr lang="de-DE" dirty="0" smtClean="0"/>
              <a:t>	Erfahrungen</a:t>
            </a:r>
            <a:endParaRPr lang="de-DE" dirty="0"/>
          </a:p>
          <a:p>
            <a:pPr lvl="2"/>
            <a:r>
              <a:rPr lang="de-DE" dirty="0" smtClean="0"/>
              <a:t>- wertet </a:t>
            </a:r>
            <a:r>
              <a:rPr lang="de-DE" dirty="0"/>
              <a:t>Modell- und Forschungsprogramme aus</a:t>
            </a:r>
          </a:p>
          <a:p>
            <a:pPr lvl="2"/>
            <a:r>
              <a:rPr lang="de-DE" dirty="0" smtClean="0"/>
              <a:t>- führt </a:t>
            </a:r>
            <a:r>
              <a:rPr lang="de-DE" dirty="0"/>
              <a:t>eigene Untersuchungen und Projekte durch</a:t>
            </a:r>
          </a:p>
          <a:p>
            <a:pPr lvl="2"/>
            <a:r>
              <a:rPr lang="de-DE" dirty="0" smtClean="0"/>
              <a:t>- erarbeitet </a:t>
            </a:r>
            <a:r>
              <a:rPr lang="de-DE" dirty="0"/>
              <a:t>Grundlagen und Standards</a:t>
            </a:r>
          </a:p>
          <a:p>
            <a:pPr lvl="2"/>
            <a:r>
              <a:rPr lang="de-DE" dirty="0" smtClean="0"/>
              <a:t>- unterstützt</a:t>
            </a:r>
            <a:r>
              <a:rPr lang="de-DE" dirty="0"/>
              <a:t>, koordiniert und begleitet Modellprojekte und </a:t>
            </a:r>
            <a:r>
              <a:rPr lang="de-DE" dirty="0" smtClean="0"/>
              <a:t>	Maßnahmen </a:t>
            </a:r>
            <a:r>
              <a:rPr lang="de-DE" dirty="0"/>
              <a:t>der Qualitätssicherung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0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Infektionsschutz </a:t>
            </a:r>
            <a:r>
              <a:rPr lang="de-DE" dirty="0"/>
              <a:t>(z. B. Salmonellosen, Tuberkulose, Aids, EHEC, SARS,  </a:t>
            </a:r>
            <a:r>
              <a:rPr lang="de-DE" dirty="0" err="1"/>
              <a:t>Legionellosen</a:t>
            </a:r>
            <a:r>
              <a:rPr lang="de-DE" dirty="0"/>
              <a:t>, Reihenimpfungen, Seuchenbekämpfung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lvl="1"/>
            <a:r>
              <a:rPr lang="de-DE" dirty="0" smtClean="0"/>
              <a:t>umweltbezogener  Gesundheitsschutz </a:t>
            </a:r>
            <a:r>
              <a:rPr lang="de-DE" dirty="0"/>
              <a:t>( gesundheitliche Auswirkungen von Umwelteinflüssen</a:t>
            </a:r>
            <a:r>
              <a:rPr lang="de-DE" dirty="0" smtClean="0"/>
              <a:t>)</a:t>
            </a:r>
          </a:p>
          <a:p>
            <a:pPr marL="0" lvl="1"/>
            <a:endParaRPr lang="de-DE" dirty="0"/>
          </a:p>
          <a:p>
            <a:pPr marL="0" lvl="1"/>
            <a:r>
              <a:rPr lang="de-DE" dirty="0" smtClean="0"/>
              <a:t>Information </a:t>
            </a:r>
            <a:r>
              <a:rPr lang="de-DE" dirty="0"/>
              <a:t>und Beratung der Bevölkerung zu gesundheitsrelevanten Themen </a:t>
            </a:r>
            <a:endParaRPr lang="de-DE" dirty="0" smtClean="0"/>
          </a:p>
          <a:p>
            <a:pPr marL="0" lvl="1"/>
            <a:r>
              <a:rPr lang="de-DE" dirty="0"/>
              <a:t>	</a:t>
            </a:r>
            <a:r>
              <a:rPr lang="de-DE" dirty="0" smtClean="0">
                <a:sym typeface="Wingdings" panose="05000000000000000000" pitchFamily="2" charset="2"/>
              </a:rPr>
              <a:t> Öffentlichkeitsarbeit</a:t>
            </a:r>
          </a:p>
          <a:p>
            <a:pPr marL="0" lvl="1"/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 Projektarbeit</a:t>
            </a:r>
          </a:p>
          <a:p>
            <a:pPr marL="0" lvl="1"/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 Mitarbeit in (überregionalen) Arbeitskreisen</a:t>
            </a:r>
          </a:p>
          <a:p>
            <a:pPr marL="0" lvl="1"/>
            <a:endParaRPr lang="de-DE" dirty="0">
              <a:sym typeface="Wingdings" panose="05000000000000000000" pitchFamily="2" charset="2"/>
            </a:endParaRPr>
          </a:p>
          <a:p>
            <a:pPr marL="0" lvl="1"/>
            <a:r>
              <a:rPr lang="de-DE" dirty="0"/>
              <a:t>Statistiken Übertragbare Krankheiten, Todesursachenstatistik, Jahresgesundheitsbericht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20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800" dirty="0" smtClean="0"/>
              <a:t>Infektionsschutz</a:t>
            </a:r>
          </a:p>
          <a:p>
            <a:pPr lvl="1"/>
            <a:r>
              <a:rPr lang="de-DE" sz="28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</a:t>
            </a:r>
            <a:r>
              <a:rPr lang="de-DE" sz="2800" dirty="0" err="1" smtClean="0"/>
              <a:t>Epdemiologie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sz="2800" dirty="0" smtClean="0"/>
          </a:p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600" dirty="0" smtClean="0"/>
              <a:t>Verdichtete und adressatenorientierte Darstellung der Daten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- Epidemiologie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Erfassen aktueller Risikosituationen und </a:t>
            </a:r>
            <a:r>
              <a:rPr lang="de-DE" sz="2800" dirty="0" smtClean="0"/>
              <a:t>–</a:t>
            </a:r>
            <a:r>
              <a:rPr lang="de-DE" sz="2800" dirty="0" err="1" smtClean="0"/>
              <a:t>faktoren</a:t>
            </a:r>
            <a:endParaRPr lang="de-DE" sz="2800" dirty="0" smtClean="0"/>
          </a:p>
          <a:p>
            <a:pPr lvl="1"/>
            <a:r>
              <a:rPr lang="de-DE" sz="2800" dirty="0"/>
              <a:t>Bestimmen von Risikogruppen und Handlungsbedarf</a:t>
            </a:r>
          </a:p>
          <a:p>
            <a:pPr lvl="1"/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–</a:t>
            </a:r>
            <a:r>
              <a:rPr lang="de-DE" sz="2800" dirty="0" err="1" smtClean="0"/>
              <a:t>häufungen</a:t>
            </a:r>
            <a:endParaRPr lang="de-DE" sz="2800" dirty="0" smtClean="0"/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</a:t>
            </a:r>
            <a:r>
              <a:rPr lang="de-DE" sz="2800" dirty="0" smtClean="0"/>
              <a:t>Problemen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800" dirty="0" smtClean="0"/>
              <a:t>Verhütung und Bekämpfung übertragbarer Krankheiten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Einführung</a:t>
            </a:r>
          </a:p>
          <a:p>
            <a:r>
              <a:rPr lang="de-DE" sz="2800" dirty="0" smtClean="0"/>
              <a:t> Struktur</a:t>
            </a:r>
          </a:p>
          <a:p>
            <a:r>
              <a:rPr lang="de-DE" sz="2800" dirty="0" smtClean="0"/>
              <a:t> Aufgaben</a:t>
            </a:r>
          </a:p>
          <a:p>
            <a:r>
              <a:rPr lang="de-DE" sz="2800" dirty="0" smtClean="0"/>
              <a:t> Prozesse</a:t>
            </a:r>
          </a:p>
          <a:p>
            <a:r>
              <a:rPr lang="de-DE" sz="2800" dirty="0" smtClean="0"/>
              <a:t> IT-Bezug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Meldewesen</a:t>
            </a:r>
          </a:p>
          <a:p>
            <a:pPr lvl="1"/>
            <a:r>
              <a:rPr lang="de-DE" sz="2800" dirty="0" smtClean="0"/>
              <a:t>Infektionsstatistik</a:t>
            </a:r>
          </a:p>
          <a:p>
            <a:pPr lvl="1"/>
            <a:r>
              <a:rPr lang="de-DE" sz="2800" dirty="0" smtClean="0"/>
              <a:t>Impfungen</a:t>
            </a:r>
          </a:p>
          <a:p>
            <a:pPr lvl="1"/>
            <a:r>
              <a:rPr lang="de-DE" sz="2800" dirty="0" smtClean="0"/>
              <a:t>Quarantänemaßnahmen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800" dirty="0" smtClean="0"/>
              <a:t>Vorschriften zum Infektionsschutz für Gemeinschaftseinrichtungen</a:t>
            </a:r>
          </a:p>
          <a:p>
            <a:pPr lvl="1"/>
            <a:r>
              <a:rPr lang="de-DE" sz="2800" dirty="0" smtClean="0"/>
              <a:t>Überwachung von Wasser für menschlichen Gebrauch</a:t>
            </a:r>
          </a:p>
          <a:p>
            <a:pPr lvl="1"/>
            <a:r>
              <a:rPr lang="de-DE" sz="2800" dirty="0" smtClean="0"/>
              <a:t>Sicherheitsbestimmungen bei Tätigkeiten mit Krankheitserregern und den Umgang mit biologischen Risikostoffen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Rechnerunterstützte Datenauswertung der Daten für Gesundheitsberichterstattung</a:t>
            </a:r>
          </a:p>
          <a:p>
            <a:r>
              <a:rPr lang="de-DE" sz="2800" dirty="0" smtClean="0"/>
              <a:t>Rechnerunterstützte Analyse von Krankheitsmeldungen</a:t>
            </a:r>
          </a:p>
          <a:p>
            <a:r>
              <a:rPr lang="de-DE" sz="2800" dirty="0" smtClean="0"/>
              <a:t>Rechnerunterstütztes Meldewesen im Infektionsschutz</a:t>
            </a:r>
          </a:p>
          <a:p>
            <a:r>
              <a:rPr lang="de-DE" sz="2800" dirty="0" smtClean="0"/>
              <a:t>Automatisierte Auswertung der Daten für Morbiditäts- und Mortalitätsstatistiken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Rechnerunterstützte Datenerfassung epidemiologischer Studienergebnisse</a:t>
            </a:r>
          </a:p>
          <a:p>
            <a:r>
              <a:rPr lang="de-DE" sz="2800" dirty="0" smtClean="0"/>
              <a:t>Rechnerunterstützte Erschließung bevölkerungsbezogener Daten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800" dirty="0" smtClean="0"/>
              <a:t>Referat 91: Recht und Verwaltung</a:t>
            </a:r>
          </a:p>
          <a:p>
            <a:pPr lvl="1"/>
            <a:r>
              <a:rPr lang="de-DE" sz="2800" dirty="0" smtClean="0"/>
              <a:t>Referat 92: Landesprüfungsamt für Medizin und Pharmazie, Approbationswesen</a:t>
            </a:r>
          </a:p>
          <a:p>
            <a:pPr lvl="1"/>
            <a:r>
              <a:rPr lang="de-DE" sz="28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708</Words>
  <Application>Microsoft Office PowerPoint</Application>
  <PresentationFormat>Benutzerdefiniert</PresentationFormat>
  <Paragraphs>169</Paragraphs>
  <Slides>23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  <vt:lpstr>IT-Bezug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107</cp:revision>
  <dcterms:created xsi:type="dcterms:W3CDTF">2015-02-24T13:55:25Z</dcterms:created>
  <dcterms:modified xsi:type="dcterms:W3CDTF">2015-03-16T19:04:31Z</dcterms:modified>
</cp:coreProperties>
</file>