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46"/>
  </p:notesMasterIdLst>
  <p:sldIdLst>
    <p:sldId id="27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43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2" r:id="rId32"/>
    <p:sldId id="330" r:id="rId33"/>
    <p:sldId id="331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0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29" autoAdjust="0"/>
  </p:normalViewPr>
  <p:slideViewPr>
    <p:cSldViewPr snapToGrid="0">
      <p:cViewPr varScale="1">
        <p:scale>
          <a:sx n="70" d="100"/>
          <a:sy n="70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02.04.2015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Organisationen:</a:t>
            </a:r>
            <a:r>
              <a:rPr lang="de-DE" baseline="0" dirty="0" smtClean="0"/>
              <a:t> ihr Entstehen, ihr Bestehen und ihre Funktionsweise</a:t>
            </a:r>
          </a:p>
          <a:p>
            <a:r>
              <a:rPr lang="de-DE" baseline="0" dirty="0" smtClean="0"/>
              <a:t>immanent: </a:t>
            </a:r>
            <a:r>
              <a:rPr lang="de-DE" dirty="0" smtClean="0"/>
              <a:t>im Innern eines Gegenstandes, einer Erscheinung vorhanden seiend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24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Grundsatz Einhei</a:t>
            </a:r>
            <a:r>
              <a:rPr lang="de-DE" baseline="0" dirty="0" smtClean="0"/>
              <a:t>t Aufgabenerteilung: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in der Hierarchie nachgeordnete Stelle jeweils nur von einer übergeordneten Instanz Weisungen erhalten</a:t>
            </a:r>
            <a:endParaRPr lang="de-DE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63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Bsp</a:t>
            </a:r>
            <a:r>
              <a:rPr lang="de-DE" baseline="0" dirty="0" smtClean="0"/>
              <a:t> für Theorien: Bedürfnispyramide nach Maslow, X-Y-Theorie, Zweifaktoren-Theorie (in Vorlesung gehabt)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Organisationslaboratorium:</a:t>
            </a:r>
            <a:r>
              <a:rPr lang="de-DE" baseline="0" dirty="0" smtClean="0"/>
              <a:t> </a:t>
            </a:r>
            <a:r>
              <a:rPr lang="de-DE" dirty="0" smtClean="0"/>
              <a:t>Aus dem Plenum heraus müssen sich die Teilnehmer selbst organisieren, also gegebenenfalls auch Arbeitsgruppen selbst bilden</a:t>
            </a:r>
          </a:p>
          <a:p>
            <a:r>
              <a:rPr lang="de-DE" dirty="0" smtClean="0"/>
              <a:t>Survey</a:t>
            </a:r>
            <a:r>
              <a:rPr lang="de-DE" baseline="0" dirty="0" smtClean="0"/>
              <a:t> Feedback:  Kombination von Mitarbeiterbefragung und Vorgesetztenbeurteilung als Ausgangspunkt für Organisationsentwicklung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92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0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Veränderte Anforderungen: z.B.</a:t>
            </a:r>
            <a:r>
              <a:rPr lang="de-DE" baseline="0" dirty="0" smtClean="0"/>
              <a:t> verschärften Wettbewerb, technischen Fortschritt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38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Vor allem die Organisationsstruktur wird berücksichtigt</a:t>
            </a:r>
          </a:p>
          <a:p>
            <a:r>
              <a:rPr lang="de-DE" baseline="0" dirty="0" smtClean="0"/>
              <a:t>Herbeiführen der gewünschten Wirkungen durch geeignete Organisationsstruktur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99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Formen von Sozialität: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Zweierbeziehungen, Familien, Organisationen, Funktionssysteme, Gesellschaft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Kohärent: zusammenhängend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60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5000" dirty="0" smtClean="0"/>
              <a:t>Organisationstheoretische Ansätze und die Berücksichtigung der Motivation</a:t>
            </a:r>
            <a:endParaRPr lang="de-DE" sz="5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Cheray</a:t>
            </a:r>
          </a:p>
          <a:p>
            <a:fld id="{B68A97D9-23A2-4961-BD27-93DAEBE0E1E1}" type="datetime2">
              <a:rPr lang="de-DE" smtClean="0"/>
              <a:t>Donnerstag, 2. April 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Klassische Ansätze - </a:t>
            </a:r>
            <a:r>
              <a:rPr lang="de-DE" dirty="0"/>
              <a:t>Administrations- und Managementlehre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Behandelt Fragen </a:t>
            </a:r>
            <a:r>
              <a:rPr lang="de-DE" dirty="0"/>
              <a:t>der </a:t>
            </a:r>
            <a:endParaRPr lang="de-DE" dirty="0" smtClean="0"/>
          </a:p>
          <a:p>
            <a:pPr lvl="1"/>
            <a:r>
              <a:rPr lang="de-DE" dirty="0" smtClean="0"/>
              <a:t>Aufgaben- </a:t>
            </a:r>
            <a:r>
              <a:rPr lang="de-DE" dirty="0"/>
              <a:t>und Abteilungsbildung und der Koordination </a:t>
            </a:r>
            <a:endParaRPr lang="de-DE" dirty="0" smtClean="0"/>
          </a:p>
          <a:p>
            <a:pPr lvl="1"/>
            <a:r>
              <a:rPr lang="de-DE" dirty="0" smtClean="0"/>
              <a:t>Verwaltung </a:t>
            </a:r>
            <a:r>
              <a:rPr lang="de-DE" dirty="0"/>
              <a:t>und Probleme der Unternehmensführung</a:t>
            </a:r>
            <a:endParaRPr lang="de-DE" sz="2400" dirty="0"/>
          </a:p>
          <a:p>
            <a:r>
              <a:rPr lang="de-DE" dirty="0" smtClean="0"/>
              <a:t>Hat den Grundsatz </a:t>
            </a:r>
            <a:r>
              <a:rPr lang="de-DE" dirty="0"/>
              <a:t>der Einheit der Auftragserteilung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Klassische Ansätze - </a:t>
            </a:r>
            <a:r>
              <a:rPr lang="de-DE" dirty="0"/>
              <a:t>Betriebswirtschaftliche Organisationslehre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/>
              <a:t>Aufbau- und Ablauforganisation</a:t>
            </a:r>
            <a:endParaRPr lang="de-DE" sz="2400" dirty="0"/>
          </a:p>
          <a:p>
            <a:r>
              <a:rPr lang="de-DE" dirty="0" smtClean="0"/>
              <a:t>Aufgaben im Mittelpunkt der Betrachtung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 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Arbeitswissenschaftliche Ansätze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=&gt; Arbeitsprozesse werden analysiert und effizienter 	</a:t>
            </a:r>
            <a:r>
              <a:rPr lang="de-DE" dirty="0" smtClean="0"/>
              <a:t>		gestaltet</a:t>
            </a:r>
            <a:endParaRPr lang="de-DE" dirty="0" smtClean="0"/>
          </a:p>
          <a:p>
            <a:r>
              <a:rPr lang="de-DE" dirty="0" smtClean="0"/>
              <a:t>Mensch als Maschine</a:t>
            </a:r>
          </a:p>
          <a:p>
            <a:r>
              <a:rPr lang="de-DE" dirty="0" smtClean="0"/>
              <a:t>Verlust der Beziehung zum Produkt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Ansätze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de-DE" dirty="0" err="1"/>
              <a:t>Organizational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sz="2400" dirty="0"/>
          </a:p>
          <a:p>
            <a:pPr marL="342900" lvl="1" indent="-342900"/>
            <a:r>
              <a:rPr lang="de-DE" dirty="0"/>
              <a:t>Human Relations Ansatz</a:t>
            </a:r>
            <a:endParaRPr lang="de-DE" sz="2400" dirty="0"/>
          </a:p>
          <a:p>
            <a:pPr marL="342900" lvl="1" indent="-342900"/>
            <a:r>
              <a:rPr lang="de-DE" dirty="0"/>
              <a:t>Organisationsentwicklung</a:t>
            </a:r>
            <a:endParaRPr lang="de-DE" sz="2400" dirty="0"/>
          </a:p>
          <a:p>
            <a:pPr marL="342900" lvl="1" indent="-342900"/>
            <a:r>
              <a:rPr lang="de-DE" dirty="0"/>
              <a:t>Motivationsorientierte Ansätze</a:t>
            </a:r>
            <a:endParaRPr lang="de-DE" sz="2400" dirty="0"/>
          </a:p>
          <a:p>
            <a:pPr marL="342900" lvl="1" indent="-342900"/>
            <a:r>
              <a:rPr lang="de-DE" dirty="0"/>
              <a:t>Der ästhetische Ansatz der Organisationsforschung</a:t>
            </a:r>
            <a:endParaRPr lang="de-DE" sz="2400" dirty="0"/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Verhaltensorientierte Ansätze - </a:t>
            </a:r>
            <a:r>
              <a:rPr lang="de-DE" dirty="0" err="1"/>
              <a:t>Organizational</a:t>
            </a:r>
            <a:r>
              <a:rPr lang="de-DE" dirty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Leitende Fragestellung: </a:t>
            </a:r>
            <a:endParaRPr lang="de-DE" dirty="0" smtClean="0"/>
          </a:p>
          <a:p>
            <a:pPr lvl="1"/>
            <a:r>
              <a:rPr lang="de-DE" dirty="0" smtClean="0"/>
              <a:t>Wie </a:t>
            </a:r>
            <a:r>
              <a:rPr lang="de-DE" dirty="0" smtClean="0"/>
              <a:t>verhalten sich Menschen als Individuen </a:t>
            </a:r>
            <a:r>
              <a:rPr lang="de-DE" dirty="0"/>
              <a:t>, in Gruppen, in Organisationseinheiten und in ganzen Organisationen </a:t>
            </a:r>
            <a:endParaRPr lang="de-DE" dirty="0" smtClean="0"/>
          </a:p>
          <a:p>
            <a:pPr lvl="1"/>
            <a:r>
              <a:rPr lang="de-DE" dirty="0" smtClean="0"/>
              <a:t>aufgrund </a:t>
            </a:r>
            <a:r>
              <a:rPr lang="de-DE" dirty="0"/>
              <a:t>ihres Wahrnehmens, Denkens und </a:t>
            </a:r>
            <a:r>
              <a:rPr lang="de-DE" dirty="0" smtClean="0"/>
              <a:t>Fühlens</a:t>
            </a:r>
          </a:p>
          <a:p>
            <a:r>
              <a:rPr lang="de-DE" dirty="0" smtClean="0"/>
              <a:t>Insbesondere </a:t>
            </a:r>
            <a:r>
              <a:rPr lang="de-DE" dirty="0"/>
              <a:t>Gestaltung und Sicherung von sozialen Regeln, Prozessen, Funktionen und </a:t>
            </a:r>
            <a:r>
              <a:rPr lang="de-DE" dirty="0" smtClean="0"/>
              <a:t>Strukturen ist von Interesse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Ansätze </a:t>
            </a:r>
            <a:r>
              <a:rPr lang="de-DE" dirty="0"/>
              <a:t>- </a:t>
            </a:r>
            <a:r>
              <a:rPr lang="de-DE" dirty="0" smtClean="0"/>
              <a:t>Human </a:t>
            </a:r>
            <a:r>
              <a:rPr lang="de-DE" dirty="0"/>
              <a:t>Relations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Untersuchung der </a:t>
            </a:r>
            <a:r>
              <a:rPr lang="de-DE" dirty="0"/>
              <a:t>Wirkungen der Arbeitsbedingungen auf die Arbeitsleistung </a:t>
            </a:r>
            <a:endParaRPr lang="de-DE" dirty="0" smtClean="0"/>
          </a:p>
          <a:p>
            <a:r>
              <a:rPr lang="de-DE" dirty="0" smtClean="0"/>
              <a:t>Kernaussage: </a:t>
            </a:r>
            <a:endParaRPr lang="de-DE" dirty="0" smtClean="0"/>
          </a:p>
          <a:p>
            <a:pPr lvl="1"/>
            <a:r>
              <a:rPr lang="de-DE" dirty="0" smtClean="0"/>
              <a:t>Mensch </a:t>
            </a:r>
            <a:r>
              <a:rPr lang="de-DE" dirty="0" smtClean="0"/>
              <a:t>ist ein soziales Wesen und funktioniert nach eigenen </a:t>
            </a:r>
            <a:r>
              <a:rPr lang="de-DE" dirty="0" smtClean="0"/>
              <a:t>Gesetzen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- Human Relations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Folgerung: </a:t>
            </a:r>
          </a:p>
          <a:p>
            <a:pPr lvl="1"/>
            <a:r>
              <a:rPr lang="de-DE" dirty="0"/>
              <a:t>eine positive Einstellung gegenüber der Arbeit führt bei den Mitgliedern der Organisation und den Vorgesetzten zu einer hohen Zufriedenheit </a:t>
            </a:r>
          </a:p>
          <a:p>
            <a:pPr marL="342900" lvl="2" indent="-342900"/>
            <a:r>
              <a:rPr lang="de-DE" dirty="0"/>
              <a:t>Ergebnis:</a:t>
            </a:r>
          </a:p>
          <a:p>
            <a:pPr marL="800100" lvl="3" indent="-342900"/>
            <a:r>
              <a:rPr lang="de-DE" dirty="0"/>
              <a:t>Zufriedenheit wiederum bewirkt eine hohe Arbeitsleistung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</a:t>
            </a:r>
            <a:r>
              <a:rPr lang="de-DE" dirty="0"/>
              <a:t>Ansätze </a:t>
            </a:r>
            <a:r>
              <a:rPr lang="de-DE" dirty="0" smtClean="0"/>
              <a:t>-Organisationsentwicklung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</a:t>
            </a:r>
            <a:r>
              <a:rPr lang="de-DE" dirty="0" smtClean="0"/>
              <a:t>ründet </a:t>
            </a:r>
            <a:r>
              <a:rPr lang="de-DE" dirty="0"/>
              <a:t>auf Erkenntnissen aus der gruppendynamischen </a:t>
            </a:r>
            <a:r>
              <a:rPr lang="de-DE" dirty="0" err="1" smtClean="0"/>
              <a:t>Laboratoriumsmethode</a:t>
            </a:r>
            <a:r>
              <a:rPr lang="de-DE" dirty="0" smtClean="0"/>
              <a:t> </a:t>
            </a:r>
            <a:r>
              <a:rPr lang="de-DE" dirty="0"/>
              <a:t>und dem </a:t>
            </a:r>
            <a:r>
              <a:rPr lang="de-DE" dirty="0" smtClean="0"/>
              <a:t>Survey-Feedback</a:t>
            </a:r>
          </a:p>
          <a:p>
            <a:r>
              <a:rPr lang="de-DE" dirty="0" smtClean="0"/>
              <a:t>Kernkonzept: </a:t>
            </a:r>
            <a:endParaRPr lang="de-DE" dirty="0" smtClean="0"/>
          </a:p>
          <a:p>
            <a:pPr lvl="1"/>
            <a:r>
              <a:rPr lang="de-DE" dirty="0" smtClean="0"/>
              <a:t>„</a:t>
            </a:r>
            <a:r>
              <a:rPr lang="de-DE" dirty="0" smtClean="0"/>
              <a:t>Betroffene zu Beteiligten machen“</a:t>
            </a:r>
          </a:p>
          <a:p>
            <a:pPr lvl="1"/>
            <a:r>
              <a:rPr lang="de-DE" dirty="0"/>
              <a:t>Durch "geplanten sozialen Wandel" werden die Fähigkeiten aller Beteiligten und der Organisation als Ganzes für Entwicklung und Veränderung </a:t>
            </a:r>
            <a:r>
              <a:rPr lang="de-DE" dirty="0" smtClean="0"/>
              <a:t>genutzt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-Organisationsentwicklung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/>
              <a:t>Gesetzmäßigkeiten sozialer Gemeinschaften </a:t>
            </a:r>
            <a:r>
              <a:rPr lang="de-DE" dirty="0" smtClean="0"/>
              <a:t>werden genutzt</a:t>
            </a:r>
            <a:endParaRPr lang="de-DE" sz="2400" dirty="0"/>
          </a:p>
          <a:p>
            <a:pPr marL="342900" lvl="2" indent="-342900"/>
            <a:r>
              <a:rPr lang="de-DE" dirty="0"/>
              <a:t>Interessen der Mitarbeiter berücksichtigt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Organisationstheorie</a:t>
            </a:r>
          </a:p>
          <a:p>
            <a:r>
              <a:rPr lang="de-DE" dirty="0" smtClean="0"/>
              <a:t>Klassische Ansätze</a:t>
            </a:r>
            <a:endParaRPr lang="de-DE" dirty="0"/>
          </a:p>
          <a:p>
            <a:r>
              <a:rPr lang="de-DE" dirty="0" smtClean="0"/>
              <a:t>Verhaltensorientierte Ansätze</a:t>
            </a:r>
          </a:p>
          <a:p>
            <a:r>
              <a:rPr lang="de-DE" dirty="0" smtClean="0"/>
              <a:t>Entscheidungsorientierte Ansätze</a:t>
            </a:r>
          </a:p>
          <a:p>
            <a:r>
              <a:rPr lang="de-DE" dirty="0" smtClean="0"/>
              <a:t>Situative Ansätze</a:t>
            </a:r>
          </a:p>
          <a:p>
            <a:r>
              <a:rPr lang="de-DE" dirty="0" smtClean="0"/>
              <a:t>Systemorientierte Ansätze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</a:t>
            </a:r>
            <a:r>
              <a:rPr lang="de-DE" dirty="0" smtClean="0"/>
              <a:t>– Motivationsorientierte </a:t>
            </a:r>
            <a:r>
              <a:rPr lang="de-DE" dirty="0" smtClean="0"/>
              <a:t>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Haben menschliches Verhalten als Gegenstand</a:t>
            </a:r>
          </a:p>
          <a:p>
            <a:r>
              <a:rPr lang="de-DE" dirty="0"/>
              <a:t>Zusammenhang zwischen Motivation bzw. Frustration, Zufriedenheit und </a:t>
            </a:r>
            <a:r>
              <a:rPr lang="de-DE" dirty="0" smtClean="0"/>
              <a:t>Leistung wird untersucht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</a:t>
            </a:r>
            <a:r>
              <a:rPr lang="de-DE" dirty="0" smtClean="0"/>
              <a:t>– Ästhetischer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ntersucht </a:t>
            </a:r>
            <a:r>
              <a:rPr lang="de-DE" dirty="0"/>
              <a:t>die ästhetische Wahrnehmung in und von </a:t>
            </a:r>
            <a:r>
              <a:rPr lang="de-DE" dirty="0" smtClean="0"/>
              <a:t>Organisationen</a:t>
            </a:r>
          </a:p>
          <a:p>
            <a:pPr marL="342900" lvl="2" indent="-342900"/>
            <a:r>
              <a:rPr lang="de-DE" dirty="0"/>
              <a:t>Ästhetik gemäß der Grundbedeutung als "sinnliche Wahrnehmung"</a:t>
            </a:r>
            <a:endParaRPr lang="de-DE" sz="2400" dirty="0"/>
          </a:p>
          <a:p>
            <a:pPr marL="342900" lvl="2" indent="-342900"/>
            <a:r>
              <a:rPr lang="de-DE" dirty="0"/>
              <a:t>Organisationen </a:t>
            </a:r>
            <a:r>
              <a:rPr lang="de-DE" dirty="0" smtClean="0"/>
              <a:t>werden nicht </a:t>
            </a:r>
            <a:r>
              <a:rPr lang="de-DE" dirty="0"/>
              <a:t>ausschließlich als kognitives </a:t>
            </a:r>
            <a:r>
              <a:rPr lang="de-DE" dirty="0" smtClean="0"/>
              <a:t>Konstrukt betrachtet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– Ästhetischer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 smtClean="0"/>
              <a:t>Annahme: </a:t>
            </a:r>
            <a:endParaRPr lang="de-DE" dirty="0" smtClean="0"/>
          </a:p>
          <a:p>
            <a:pPr marL="800100" lvl="3" indent="-342900"/>
            <a:r>
              <a:rPr lang="de-DE" dirty="0" smtClean="0"/>
              <a:t> Organisationsteilnehmer </a:t>
            </a:r>
            <a:r>
              <a:rPr lang="de-DE" dirty="0" smtClean="0"/>
              <a:t>reagieren nicht </a:t>
            </a:r>
            <a:r>
              <a:rPr lang="de-DE" dirty="0"/>
              <a:t>nur rein </a:t>
            </a:r>
            <a:r>
              <a:rPr lang="de-DE" dirty="0" smtClean="0"/>
              <a:t>   rational</a:t>
            </a:r>
            <a:r>
              <a:rPr lang="de-DE" dirty="0"/>
              <a:t>, </a:t>
            </a:r>
            <a:endParaRPr lang="de-DE" dirty="0" smtClean="0"/>
          </a:p>
          <a:p>
            <a:pPr marL="457200" lvl="3" indent="0">
              <a:buNone/>
            </a:pPr>
            <a:r>
              <a:rPr lang="de-DE" dirty="0"/>
              <a:t>	</a:t>
            </a:r>
            <a:r>
              <a:rPr lang="de-DE" dirty="0" smtClean="0"/>
              <a:t>sondern </a:t>
            </a:r>
            <a:r>
              <a:rPr lang="de-DE" dirty="0"/>
              <a:t>körperlich-ästhetisch auf </a:t>
            </a:r>
            <a:endParaRPr lang="de-DE" dirty="0" smtClean="0"/>
          </a:p>
          <a:p>
            <a:pPr marL="914400" lvl="4" indent="0">
              <a:buNone/>
            </a:pPr>
            <a:r>
              <a:rPr lang="de-DE" dirty="0" smtClean="0"/>
              <a:t>Architektur</a:t>
            </a:r>
            <a:r>
              <a:rPr lang="de-DE" dirty="0"/>
              <a:t>, Arbeitsplatzgestaltung, Atmosphäre und vor allem Teams und </a:t>
            </a:r>
            <a:r>
              <a:rPr lang="de-DE" dirty="0" smtClean="0"/>
              <a:t>Führung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</a:t>
            </a:r>
            <a:r>
              <a:rPr lang="de-DE" dirty="0" smtClean="0"/>
              <a:t>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Menschliche Bedürfnisse werden beachtet</a:t>
            </a:r>
          </a:p>
          <a:p>
            <a:r>
              <a:rPr lang="de-DE" dirty="0" smtClean="0"/>
              <a:t>Erstmalig Mensch im Mittelpunkt der Betrachtung</a:t>
            </a:r>
          </a:p>
          <a:p>
            <a:r>
              <a:rPr lang="de-DE" dirty="0" smtClean="0"/>
              <a:t>Mensch ist ein soziales Wesen </a:t>
            </a:r>
          </a:p>
          <a:p>
            <a:r>
              <a:rPr lang="de-DE" dirty="0" smtClean="0"/>
              <a:t>Menschliches Verhalten sehr komplex =&gt; kein verallgemeinerbarer Erfolg möglich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– Berücksichtigung der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Betriebsklima hat mehr Einfluss auf das Arbeitsergebnis als die </a:t>
            </a:r>
            <a:r>
              <a:rPr lang="de-DE" dirty="0" smtClean="0"/>
              <a:t>Arbeitsbedingungen</a:t>
            </a:r>
          </a:p>
          <a:p>
            <a:r>
              <a:rPr lang="de-DE" dirty="0"/>
              <a:t>Leistungsbereitschaft gefördert durch Zufriedenheit und Motivation</a:t>
            </a:r>
          </a:p>
          <a:p>
            <a:pPr lvl="0"/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Entscheidungsorientierte Ansätze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Entscheidungsorientierte Ansätze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dirty="0"/>
              <a:t>Entscheidungslogisch-orientierte Ansätze</a:t>
            </a:r>
          </a:p>
          <a:p>
            <a:pPr marL="342900" lvl="1" indent="-342900"/>
            <a:r>
              <a:rPr lang="de-DE" dirty="0"/>
              <a:t>Entscheidungsprozess-orientierte Ansätze</a:t>
            </a:r>
          </a:p>
          <a:p>
            <a:pPr marL="342900" lvl="1" indent="-342900"/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Entscheidungsorientierte Ansätze </a:t>
            </a:r>
            <a:r>
              <a:rPr lang="de-DE" dirty="0"/>
              <a:t>-  Entscheidungslogisch-orientierte </a:t>
            </a:r>
            <a:r>
              <a:rPr lang="de-DE" dirty="0" smtClean="0"/>
              <a:t>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 smtClean="0"/>
              <a:t>Organisatorische </a:t>
            </a:r>
            <a:r>
              <a:rPr lang="de-DE" dirty="0"/>
              <a:t>Gestaltungsprobleme mit Hilfe von mathematischen Algorithmen für Entscheidungsmodelle </a:t>
            </a:r>
            <a:r>
              <a:rPr lang="de-DE" dirty="0" smtClean="0"/>
              <a:t>beschreiben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Entscheidungsorientierte Ansätze </a:t>
            </a:r>
            <a:r>
              <a:rPr lang="de-DE" dirty="0" smtClean="0"/>
              <a:t>- </a:t>
            </a:r>
            <a:r>
              <a:rPr lang="de-DE" dirty="0"/>
              <a:t>Entscheidungsprozess-orientierte Ansätze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Organisationen sind Systeme, in denen Entscheidungen zur Zielerreichung getroffen werden</a:t>
            </a:r>
          </a:p>
          <a:p>
            <a:pPr marL="342900" lvl="2" indent="-342900"/>
            <a:r>
              <a:rPr lang="de-DE" dirty="0"/>
              <a:t>Einfluss der Organisationsstruktur auf das Entscheidungs-Verhalten</a:t>
            </a:r>
            <a:endParaRPr lang="de-DE" sz="2400" dirty="0"/>
          </a:p>
          <a:p>
            <a:r>
              <a:rPr lang="de-DE" dirty="0"/>
              <a:t>Entscheidungen </a:t>
            </a:r>
            <a:r>
              <a:rPr lang="de-DE" dirty="0" smtClean="0"/>
              <a:t>müssen </a:t>
            </a:r>
            <a:r>
              <a:rPr lang="de-DE" dirty="0"/>
              <a:t>koordiniert werden </a:t>
            </a:r>
            <a:endParaRPr lang="de-DE" dirty="0" smtClean="0"/>
          </a:p>
          <a:p>
            <a:r>
              <a:rPr lang="de-DE" dirty="0" smtClean="0"/>
              <a:t>Im Mittelpunkt steht das Entscheidungsverhalten</a:t>
            </a:r>
          </a:p>
          <a:p>
            <a:r>
              <a:rPr lang="de-DE" dirty="0" smtClean="0"/>
              <a:t>Organisationen sind das Entscheidungsumfeld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Entscheidungsorientierte Ansätze </a:t>
            </a:r>
            <a:r>
              <a:rPr lang="de-DE" dirty="0" smtClean="0"/>
              <a:t>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Entscheidungsprozesse als Ausgangspunkt der Organisationsanalyse</a:t>
            </a:r>
          </a:p>
          <a:p>
            <a:pPr lvl="0"/>
            <a:r>
              <a:rPr lang="de-DE"/>
              <a:t>Menschliches Entscheidungsverhalten im Blickpunkt der </a:t>
            </a:r>
            <a:r>
              <a:rPr lang="de-DE" smtClean="0"/>
              <a:t>Analyse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Organisationstheorie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Situative </a:t>
            </a:r>
            <a:r>
              <a:rPr lang="de-DE" dirty="0" smtClean="0"/>
              <a:t>Ansätze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Situative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Analytische Varianten</a:t>
            </a:r>
          </a:p>
          <a:p>
            <a:r>
              <a:rPr lang="de-DE" dirty="0" smtClean="0"/>
              <a:t>Pragmatische Varianten</a:t>
            </a:r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Situative Ansätze – Analytische 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Fragestellungen:</a:t>
            </a:r>
          </a:p>
          <a:p>
            <a:pPr lvl="1"/>
            <a:r>
              <a:rPr lang="de-DE" dirty="0"/>
              <a:t>Warum unterscheiden sich die Organisationen verschiedener </a:t>
            </a:r>
            <a:r>
              <a:rPr lang="de-DE" dirty="0" smtClean="0"/>
              <a:t>Unternehmen?</a:t>
            </a:r>
          </a:p>
          <a:p>
            <a:pPr lvl="1"/>
            <a:r>
              <a:rPr lang="de-DE" dirty="0"/>
              <a:t>Warum verhalten sich die Mitglieder der </a:t>
            </a:r>
            <a:r>
              <a:rPr lang="de-DE" dirty="0" smtClean="0"/>
              <a:t>Organisationen unterschiedlich?</a:t>
            </a:r>
          </a:p>
          <a:p>
            <a:pPr lvl="1"/>
            <a:r>
              <a:rPr lang="de-DE" dirty="0"/>
              <a:t>Warum sind Organisationen mehr oder weniger </a:t>
            </a:r>
            <a:r>
              <a:rPr lang="de-DE" dirty="0" smtClean="0"/>
              <a:t>effizient?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Situative Ansätze – Pragmatische 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Fragestellung: </a:t>
            </a:r>
          </a:p>
          <a:p>
            <a:pPr lvl="1"/>
            <a:r>
              <a:rPr lang="de-DE" dirty="0"/>
              <a:t>Wie lässt sich die Organisation eines Unternehmens gestalten, damit sie den veränderten </a:t>
            </a:r>
            <a:r>
              <a:rPr lang="de-DE" dirty="0" smtClean="0"/>
              <a:t>Anforderungen </a:t>
            </a:r>
            <a:r>
              <a:rPr lang="de-DE" dirty="0"/>
              <a:t>gerecht wird?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Situative Ansätze 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Modelle berücksichtigen nicht den Entscheidungsträger</a:t>
            </a:r>
          </a:p>
          <a:p>
            <a:r>
              <a:rPr lang="de-DE" dirty="0" smtClean="0"/>
              <a:t>Entscheidungsverhalten ist aber verantwortlich für Organisationsgestaltung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Systemorientierte Ansätze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Systemorientierte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de-DE" dirty="0"/>
              <a:t>Systemtheoretisch-kybernetischer Ansatz</a:t>
            </a:r>
            <a:endParaRPr lang="de-DE" sz="2400" dirty="0"/>
          </a:p>
          <a:p>
            <a:pPr marL="342900" lvl="1" indent="-342900"/>
            <a:r>
              <a:rPr lang="de-DE" dirty="0"/>
              <a:t>Soziologie</a:t>
            </a:r>
            <a:endParaRPr lang="de-DE" sz="2400" dirty="0"/>
          </a:p>
          <a:p>
            <a:pPr marL="342900" lvl="1" indent="-342900"/>
            <a:r>
              <a:rPr lang="de-DE" dirty="0"/>
              <a:t>Soziotechnischer Ansatz</a:t>
            </a:r>
            <a:endParaRPr lang="de-DE" sz="2400" dirty="0"/>
          </a:p>
          <a:p>
            <a:pPr marL="342900" lvl="1" indent="-342900"/>
            <a:r>
              <a:rPr lang="de-DE" dirty="0"/>
              <a:t>Soziosystemischer Ansatz</a:t>
            </a:r>
            <a:endParaRPr lang="de-DE" sz="2400" dirty="0"/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</a:t>
            </a:r>
            <a:r>
              <a:rPr lang="de-DE" dirty="0" smtClean="0"/>
              <a:t>Ansätze - </a:t>
            </a:r>
            <a:r>
              <a:rPr lang="de-DE" dirty="0"/>
              <a:t>Systemtheoretisch-kybernetischer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Kernaussage:</a:t>
            </a:r>
          </a:p>
          <a:p>
            <a:pPr lvl="1"/>
            <a:r>
              <a:rPr lang="de-DE" dirty="0" smtClean="0"/>
              <a:t>Soziale Systeme verfügen über die Fähigkeit zur Selbstorganisation</a:t>
            </a:r>
          </a:p>
          <a:p>
            <a:pPr lvl="1"/>
            <a:r>
              <a:rPr lang="de-DE" dirty="0" smtClean="0"/>
              <a:t>Entwickeln hierbei Verhaltensregeln weiter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Ansätze </a:t>
            </a:r>
            <a:r>
              <a:rPr lang="de-DE" dirty="0" smtClean="0"/>
              <a:t>- Soziologie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Anspruch:</a:t>
            </a:r>
          </a:p>
          <a:p>
            <a:pPr lvl="1"/>
            <a:r>
              <a:rPr lang="de-DE" dirty="0" smtClean="0"/>
              <a:t>Eine Universaltheorie im Sinne eines umfassenden und kohärenten Theoriegebäudes für alle Formen von Sozialität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Systemorientierte Ansätze - Soziotechnischer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 menschlicher gestalten und dabei gleichzeitig die Leistung steigern</a:t>
            </a:r>
          </a:p>
          <a:p>
            <a:r>
              <a:rPr lang="de-DE" dirty="0" smtClean="0"/>
              <a:t>Betrachtet Organisationssysteme als offene Systeme mit der Hauptaufgabe Input in Output zu transformieren</a:t>
            </a:r>
          </a:p>
          <a:p>
            <a:r>
              <a:rPr lang="de-DE" dirty="0" smtClean="0"/>
              <a:t>Mensch, Arbeit und Technik werden grundsätzlich als gleichwertig betrachtet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Organisationstheorie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Zweck: Organisationen sowie organisationsimmanentes Verhalten untersuchen und erklären</a:t>
            </a:r>
          </a:p>
          <a:p>
            <a:r>
              <a:rPr lang="de-DE" dirty="0" smtClean="0"/>
              <a:t>Vielzahl von Organisationstheorien, da Organisationen komplexe Gebilde sind und der Gegenstand der Organisationstheorie sehr breit ist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Ansätze </a:t>
            </a:r>
            <a:r>
              <a:rPr lang="de-DE" dirty="0" smtClean="0"/>
              <a:t>– Soziosystemischer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Betrachtet Organisation als ein soziales System, dessen Teile ihre eigenen Zwecke verfolgen</a:t>
            </a:r>
          </a:p>
          <a:p>
            <a:r>
              <a:rPr lang="de-DE" dirty="0" smtClean="0"/>
              <a:t>Ziel des Systems als Ganzes:</a:t>
            </a:r>
          </a:p>
          <a:p>
            <a:pPr lvl="1"/>
            <a:r>
              <a:rPr lang="de-DE" dirty="0" smtClean="0"/>
              <a:t>Sich selbst, seine Teile und oft auch das übergeordnete System weiter entwickeln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Systemorientierte Ansätze-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Wichtiges Kennzeichen eines Systems: </a:t>
            </a:r>
          </a:p>
          <a:p>
            <a:pPr lvl="1"/>
            <a:r>
              <a:rPr lang="de-DE" dirty="0"/>
              <a:t>der ganzheitliche Zusammenhang von Dingen, Vorgängen und </a:t>
            </a:r>
            <a:r>
              <a:rPr lang="de-DE" dirty="0" smtClean="0"/>
              <a:t>Teilen</a:t>
            </a:r>
          </a:p>
          <a:p>
            <a:r>
              <a:rPr lang="de-DE" dirty="0" smtClean="0"/>
              <a:t>Wesen der einzelnen Bestandteile wird vom übergeordneten Ganzen bestimmt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Ansätze- Berücksichtigung der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Mensch ist ein Element des Systems </a:t>
            </a:r>
            <a:endParaRPr lang="de-DE" dirty="0" smtClean="0"/>
          </a:p>
          <a:p>
            <a:r>
              <a:rPr lang="de-DE" dirty="0" smtClean="0"/>
              <a:t>Mensch ist mehr als nur im Mittelpunkt der Organisation</a:t>
            </a:r>
          </a:p>
          <a:p>
            <a:r>
              <a:rPr lang="de-DE" dirty="0" smtClean="0"/>
              <a:t>Neben seiner Mitgliedschaft in der Organisation ist er auch Mitglied der Unternehmensumwelt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Ansätze- Berücksichtigung der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Vielfältige Beziehungen des Menschen zu seiner Umwelt haben auch Einfluss auf sein Wahrnehmungs- und Lernverhalten</a:t>
            </a:r>
          </a:p>
          <a:p>
            <a:r>
              <a:rPr lang="de-DE" dirty="0"/>
              <a:t>Konsequenterweise hat dies rückwirkend Einfluss auf das System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r3sq.files.wordpress.com/2010/09/blutbild_2.jpg?w=460&amp;h=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3" y="924328"/>
            <a:ext cx="4024540" cy="50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7836" y="2160589"/>
            <a:ext cx="4266166" cy="3380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Quellen (1.4.15):</a:t>
            </a:r>
          </a:p>
          <a:p>
            <a:r>
              <a:rPr lang="de-DE" sz="1600" dirty="0" smtClean="0"/>
              <a:t>http</a:t>
            </a:r>
            <a:r>
              <a:rPr lang="de-DE" sz="1600" dirty="0"/>
              <a:t>://de.wikipedia.org/w/index.php?title=Organisationstheorie&amp;oldid=139295730 </a:t>
            </a:r>
          </a:p>
          <a:p>
            <a:r>
              <a:rPr lang="de-DE" sz="1600" dirty="0"/>
              <a:t>https://www.uni-hohenheim.de/fileadmin/einrichtungen/marktlehre/Skripte/Oekonomik/oekonomik_kap_4_5.pdf </a:t>
            </a:r>
          </a:p>
          <a:p>
            <a:r>
              <a:rPr lang="de-DE" sz="1600" dirty="0"/>
              <a:t>http://www.it-infothek.de/fhtw/bwl_03.html </a:t>
            </a:r>
          </a:p>
          <a:p>
            <a:r>
              <a:rPr lang="de-DE" sz="1600" dirty="0"/>
              <a:t>http://www2.uni-erfurt.de/organisationslehre/docs/OT.pdf </a:t>
            </a:r>
          </a:p>
          <a:p>
            <a:r>
              <a:rPr lang="de-DE" sz="1600" dirty="0"/>
              <a:t>http://</a:t>
            </a:r>
            <a:r>
              <a:rPr lang="de-DE" sz="1600" dirty="0" smtClean="0"/>
              <a:t>www.vordenker.de/gerald/sysansatz.html</a:t>
            </a:r>
            <a:endParaRPr lang="de-DE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Organisationstheorie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de-DE" dirty="0"/>
              <a:t>Allen Ansätzen ist ihr Objektbereich (Organisation und ihre Zielsetzung) gleich, untersuchen aber jeweils bestimmte </a:t>
            </a:r>
            <a:r>
              <a:rPr lang="de-DE" dirty="0" smtClean="0"/>
              <a:t>Aspekte</a:t>
            </a:r>
          </a:p>
          <a:p>
            <a:pPr marL="342900" lvl="1" indent="-342900"/>
            <a:r>
              <a:rPr lang="de-DE" dirty="0" smtClean="0"/>
              <a:t>Ausgangspunkt </a:t>
            </a:r>
            <a:r>
              <a:rPr lang="de-DE" dirty="0"/>
              <a:t>der </a:t>
            </a:r>
            <a:r>
              <a:rPr lang="de-DE" dirty="0" smtClean="0"/>
              <a:t>Theorie: interdisziplinäre </a:t>
            </a:r>
            <a:r>
              <a:rPr lang="de-DE" dirty="0"/>
              <a:t>Betrachtung organisationssoziologischer und organisationspsychologischer Ansätze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Bürokratieansatz</a:t>
            </a:r>
          </a:p>
          <a:p>
            <a:r>
              <a:rPr lang="de-DE" dirty="0" smtClean="0"/>
              <a:t>Scientific Management</a:t>
            </a:r>
          </a:p>
          <a:p>
            <a:r>
              <a:rPr lang="de-DE" dirty="0" smtClean="0"/>
              <a:t>Administrations und Managementlehre</a:t>
            </a:r>
          </a:p>
          <a:p>
            <a:r>
              <a:rPr lang="de-DE" dirty="0" smtClean="0"/>
              <a:t>Betriebswirtschaftliche Organisationslehre</a:t>
            </a:r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 - Bürokratieansatz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Bürokratie als leistungsfähige Organisationsform</a:t>
            </a:r>
          </a:p>
          <a:p>
            <a:pPr marL="342900" lvl="2" indent="-342900"/>
            <a:r>
              <a:rPr lang="de-DE" dirty="0"/>
              <a:t>gekennzeichnet  durch </a:t>
            </a:r>
            <a:endParaRPr lang="de-DE" dirty="0" smtClean="0"/>
          </a:p>
          <a:p>
            <a:pPr marL="800100" lvl="3" indent="-342900"/>
            <a:r>
              <a:rPr lang="de-DE" dirty="0" smtClean="0"/>
              <a:t>Arbeitsteilung</a:t>
            </a:r>
            <a:endParaRPr lang="de-DE" dirty="0"/>
          </a:p>
          <a:p>
            <a:pPr marL="800100" lvl="3" indent="-342900"/>
            <a:r>
              <a:rPr lang="de-DE" dirty="0" smtClean="0"/>
              <a:t>Amtshierarchie</a:t>
            </a:r>
          </a:p>
          <a:p>
            <a:pPr marL="800100" lvl="3" indent="-342900"/>
            <a:r>
              <a:rPr lang="de-DE" dirty="0" smtClean="0"/>
              <a:t>Regeln </a:t>
            </a:r>
            <a:r>
              <a:rPr lang="de-DE" dirty="0"/>
              <a:t>und </a:t>
            </a:r>
            <a:r>
              <a:rPr lang="de-DE" dirty="0" smtClean="0"/>
              <a:t>Normen </a:t>
            </a:r>
            <a:r>
              <a:rPr lang="de-DE" dirty="0"/>
              <a:t>zur </a:t>
            </a:r>
            <a:r>
              <a:rPr lang="de-DE" dirty="0" smtClean="0"/>
              <a:t>Aufgabenerfüllung</a:t>
            </a:r>
          </a:p>
          <a:p>
            <a:pPr marL="800100" lvl="3" indent="-342900"/>
            <a:r>
              <a:rPr lang="de-DE" dirty="0" smtClean="0"/>
              <a:t>Aktenmäßigkeit </a:t>
            </a:r>
            <a:r>
              <a:rPr lang="de-DE" dirty="0"/>
              <a:t>der Verwaltung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Ansätze - </a:t>
            </a:r>
            <a:r>
              <a:rPr lang="de-DE" dirty="0"/>
              <a:t>Scientific </a:t>
            </a:r>
            <a:r>
              <a:rPr lang="de-DE" dirty="0" smtClean="0"/>
              <a:t>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Geprägt durch verstärkten Einsatz von Maschinen und standardisierte </a:t>
            </a:r>
            <a:r>
              <a:rPr lang="de-DE" dirty="0" smtClean="0"/>
              <a:t>Massenproduktion</a:t>
            </a:r>
          </a:p>
          <a:p>
            <a:r>
              <a:rPr lang="de-DE" dirty="0"/>
              <a:t>Ziel: Produktivität der Arbeiter und </a:t>
            </a:r>
            <a:r>
              <a:rPr lang="de-DE" dirty="0" smtClean="0"/>
              <a:t>Effizienz </a:t>
            </a:r>
            <a:r>
              <a:rPr lang="de-DE" dirty="0"/>
              <a:t>des Managements steigern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1336</Words>
  <Application>Microsoft Office PowerPoint</Application>
  <PresentationFormat>Benutzerdefiniert</PresentationFormat>
  <Paragraphs>233</Paragraphs>
  <Slides>44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Facette</vt:lpstr>
      <vt:lpstr>Organisationstheoretische Ansätze und die Berücksichtigung der Motivation</vt:lpstr>
      <vt:lpstr>Inhalt</vt:lpstr>
      <vt:lpstr>Definition Organisationstheorie</vt:lpstr>
      <vt:lpstr>Definition Organisationstheorie</vt:lpstr>
      <vt:lpstr>Definition Organisationstheorie</vt:lpstr>
      <vt:lpstr>Klassische Ansätze</vt:lpstr>
      <vt:lpstr>Klassische Ansätze </vt:lpstr>
      <vt:lpstr>Klassische Ansätze - Bürokratieansatz</vt:lpstr>
      <vt:lpstr>Klassische Ansätze - Scientific Management</vt:lpstr>
      <vt:lpstr>Klassische Ansätze - Administrations- und Managementlehre</vt:lpstr>
      <vt:lpstr>Klassische Ansätze - Betriebswirtschaftliche Organisationslehre</vt:lpstr>
      <vt:lpstr>Klassische Ansätze – Berücksichtigung der Motivation</vt:lpstr>
      <vt:lpstr>Verhaltensorientierte Ansätze</vt:lpstr>
      <vt:lpstr>Verhaltensorientierte Ansätze</vt:lpstr>
      <vt:lpstr>Verhaltensorientierte Ansätze - Organizational Behavior</vt:lpstr>
      <vt:lpstr>Verhaltensorientierte Ansätze - Human Relations Ansatz</vt:lpstr>
      <vt:lpstr>Verhaltensorientierte Ansätze - Human Relations Ansatz</vt:lpstr>
      <vt:lpstr>Verhaltensorientierte Ansätze -Organisationsentwicklung</vt:lpstr>
      <vt:lpstr>Verhaltensorientierte Ansätze -Organisationsentwicklung</vt:lpstr>
      <vt:lpstr>Verhaltensorientierte Ansätze – Motivationsorientierte Ansätze</vt:lpstr>
      <vt:lpstr>Verhaltensorientierte Ansätze – Ästhetischer Ansatz</vt:lpstr>
      <vt:lpstr>Verhaltensorientierte Ansätze – Ästhetischer Ansatz</vt:lpstr>
      <vt:lpstr>Verhaltensorientierte Ansätze – Berücksichtigung der Motivation</vt:lpstr>
      <vt:lpstr>Verhaltensorientierte Ansätze – Berücksichtigung der Motivation</vt:lpstr>
      <vt:lpstr>Entscheidungsorientierte Ansätze</vt:lpstr>
      <vt:lpstr>Entscheidungsorientierte Ansätze</vt:lpstr>
      <vt:lpstr>Entscheidungsorientierte Ansätze -  Entscheidungslogisch-orientierte Ansätze</vt:lpstr>
      <vt:lpstr>Entscheidungsorientierte Ansätze - Entscheidungsprozess-orientierte Ansätze</vt:lpstr>
      <vt:lpstr>Entscheidungsorientierte Ansätze – Berücksichtigung der Motivation</vt:lpstr>
      <vt:lpstr>Situative Ansätze</vt:lpstr>
      <vt:lpstr>Situative Ansätze</vt:lpstr>
      <vt:lpstr>Situative Ansätze – Analytische Varianten</vt:lpstr>
      <vt:lpstr>Situative Ansätze – Pragmatische Varianten</vt:lpstr>
      <vt:lpstr>Situative Ansätze – Berücksichtigung der Motivation</vt:lpstr>
      <vt:lpstr>Systemorientierte Ansätze</vt:lpstr>
      <vt:lpstr>Systemorientierte Ansätze</vt:lpstr>
      <vt:lpstr>Systemorientierte Ansätze - Systemtheoretisch-kybernetischer Ansatz</vt:lpstr>
      <vt:lpstr>Systemorientierte Ansätze - Soziologie</vt:lpstr>
      <vt:lpstr>Systemorientierte Ansätze - Soziotechnischer Ansatz</vt:lpstr>
      <vt:lpstr>Systemorientierte Ansätze – Soziosystemischer Ansatz</vt:lpstr>
      <vt:lpstr>Systemorientierte Ansätze- Berücksichtigung der Motivation</vt:lpstr>
      <vt:lpstr>Systemorientierte Ansätze- Berücksichtigung der Motivation</vt:lpstr>
      <vt:lpstr>Systemorientierte Ansätze- Berücksichtigung der Motivation</vt:lpstr>
      <vt:lpstr>Fragen?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213</cp:revision>
  <dcterms:created xsi:type="dcterms:W3CDTF">2015-02-24T13:55:25Z</dcterms:created>
  <dcterms:modified xsi:type="dcterms:W3CDTF">2015-04-02T12:27:12Z</dcterms:modified>
</cp:coreProperties>
</file>