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5"/>
  </p:notesMasterIdLst>
  <p:sldIdLst>
    <p:sldId id="279" r:id="rId2"/>
    <p:sldId id="280" r:id="rId3"/>
    <p:sldId id="282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4629" autoAdjust="0"/>
  </p:normalViewPr>
  <p:slideViewPr>
    <p:cSldViewPr snapToGrid="0">
      <p:cViewPr varScale="1">
        <p:scale>
          <a:sx n="111" d="100"/>
          <a:sy n="111" d="100"/>
        </p:scale>
        <p:origin x="-40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5214-A780-45B3-8C91-E131831524A4}" type="datetimeFigureOut">
              <a:rPr lang="de-DE" smtClean="0"/>
              <a:t>29.03.2015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2AE1-9A89-46FB-B262-609F9F6D1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6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Volkskrankheiten:</a:t>
            </a:r>
            <a:r>
              <a:rPr lang="de-DE" baseline="0" dirty="0" smtClean="0"/>
              <a:t> z.B.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Diabetes, Demenz, Herz-Kreislauf-Erkrankungen und Krebs.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872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Freiwillig: Einwilligungserklärung</a:t>
            </a:r>
          </a:p>
          <a:p>
            <a:r>
              <a:rPr lang="de-DE" baseline="0" dirty="0" smtClean="0"/>
              <a:t>Widerruf ohne Angabe von Gründen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70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26-seitiger Ethik-Kodex</a:t>
            </a:r>
            <a:r>
              <a:rPr lang="de-DE" baseline="0" dirty="0" smtClean="0"/>
              <a:t> im I-Net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112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Datenverwendung: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stehen auf Antrag 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)nationalen Wissenschaftlern für wissenschaftliche Forschung zur Verfügung, hierbei muss eine 13-seitige Nutzungsordnung beachtet werden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Abstimmung mit Bundesdatenschutzbeauftragten und zuständiger Ethikkommission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90-seitiges Datenschutz- und IT-Sicherheitskonzept der NAKO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43-seitiges Datenschutz- und IT-Sicherheitskonzept der unabhängigen Treuhandstelle der NAKO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977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Zum Wohl der TN und um vergleichbare und damit statistisch verwertbare Daten zu erhalten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045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Helmholtz: deutsche Gesellschaft</a:t>
            </a:r>
            <a:r>
              <a:rPr lang="de-DE" baseline="0" dirty="0" smtClean="0"/>
              <a:t> zur Förderung und Finanzierung der Forschung</a:t>
            </a:r>
          </a:p>
          <a:p>
            <a:r>
              <a:rPr lang="de-DE" baseline="0" dirty="0" smtClean="0"/>
              <a:t>Uni Bsp.: Charité Berlin, Uniklinikum Freiburg, Uni HD</a:t>
            </a:r>
          </a:p>
          <a:p>
            <a:r>
              <a:rPr lang="de-DE" baseline="0" dirty="0" smtClean="0"/>
              <a:t>Leibniz: Zusammenschluss deutscher Forschungsinstitute unterschiedlicher </a:t>
            </a:r>
            <a:r>
              <a:rPr lang="de-DE" baseline="0" dirty="0" err="1" smtClean="0"/>
              <a:t>Fachrichtunge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41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Nicht beteiligte Bundesländer</a:t>
            </a:r>
            <a:r>
              <a:rPr lang="de-DE" baseline="0" dirty="0" smtClean="0"/>
              <a:t>: RLP, Thüringen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59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Bio-Rep:</a:t>
            </a:r>
            <a:r>
              <a:rPr lang="de-DE" baseline="0" dirty="0" smtClean="0"/>
              <a:t> Probenaufbewahrung</a:t>
            </a:r>
          </a:p>
          <a:p>
            <a:r>
              <a:rPr lang="de-DE" baseline="0" dirty="0" err="1" smtClean="0"/>
              <a:t>Integzentrum</a:t>
            </a:r>
            <a:r>
              <a:rPr lang="de-DE" baseline="0" dirty="0" smtClean="0"/>
              <a:t>: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synchronisierte, standardisierte und redundante Integration der Daten aller Studienzentren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Transfzentrum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übergreifende Rechteverwaltung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Durchführung der Datentransfers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Treuhand: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Verwaltung personenidentifizierender Daten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Qualimang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interne und </a:t>
            </a:r>
            <a:r>
              <a:rPr lang="de-DE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externe Qualitätssicherung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790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Soziodemographisch: Zugehörigkeit zu einer bestimmten Gruppe (z. B. Alter, Einkommen, Geschlecht) betreffend</a:t>
            </a:r>
          </a:p>
          <a:p>
            <a:r>
              <a:rPr lang="de-DE" dirty="0" smtClean="0"/>
              <a:t>Sozioökonomisch: Wirtschaft in ihrer gesellschaftlichen Struktur betreffend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10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Prospektiv: vorausschauend</a:t>
            </a:r>
          </a:p>
          <a:p>
            <a:r>
              <a:rPr lang="de-DE" dirty="0" smtClean="0"/>
              <a:t>Kohorte:</a:t>
            </a:r>
            <a:r>
              <a:rPr lang="de-DE" baseline="0" dirty="0" smtClean="0"/>
              <a:t> Gruppe </a:t>
            </a:r>
            <a:r>
              <a:rPr lang="de-DE" baseline="0" dirty="0" err="1" smtClean="0"/>
              <a:t>od</a:t>
            </a:r>
            <a:r>
              <a:rPr lang="de-DE" baseline="0" dirty="0" smtClean="0"/>
              <a:t> Teil einer Bevölkerung</a:t>
            </a:r>
          </a:p>
          <a:p>
            <a:r>
              <a:rPr lang="de-DE" baseline="0" dirty="0" smtClean="0"/>
              <a:t>TN: 400.000 angeschrieben, aber Verlust gibt es ja immer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95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Aktiv: postalische Fragebögen alle 2 -3</a:t>
            </a:r>
            <a:r>
              <a:rPr lang="de-DE" baseline="0" dirty="0" smtClean="0"/>
              <a:t> Jahre</a:t>
            </a:r>
          </a:p>
          <a:p>
            <a:r>
              <a:rPr lang="de-DE" baseline="0" dirty="0" smtClean="0"/>
              <a:t>Passiv: Verknüpfung mit Registern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475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HK: RR, </a:t>
            </a:r>
            <a:r>
              <a:rPr lang="de-DE" dirty="0" err="1" smtClean="0"/>
              <a:t>Hf</a:t>
            </a:r>
            <a:r>
              <a:rPr lang="de-DE" dirty="0" smtClean="0"/>
              <a:t>, EKG, </a:t>
            </a:r>
            <a:r>
              <a:rPr lang="de-DE" dirty="0" err="1" smtClean="0"/>
              <a:t>Carotis</a:t>
            </a:r>
            <a:r>
              <a:rPr lang="de-DE" dirty="0" smtClean="0"/>
              <a:t>-Sonographie</a:t>
            </a:r>
          </a:p>
          <a:p>
            <a:r>
              <a:rPr lang="de-DE" dirty="0" smtClean="0"/>
              <a:t>Diab: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Oraler-Glucose-Toleranz-Test,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Glycation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Endproducts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-Messung der Haut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Kogn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Testbatterie</a:t>
            </a:r>
            <a:b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Lufu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Spirometrie, exhaliertes Stickstoffmonoxid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Muskel: Medizinische Untersuchung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Mund: Zahnstatus, Untersuchung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Mundhöhle</a:t>
            </a:r>
          </a:p>
          <a:p>
            <a:r>
              <a:rPr lang="de-DE" dirty="0" smtClean="0"/>
              <a:t>Sinne: Augenuntersuchung, Hör-, Riechtest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346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Fitness: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7-Tage-Akzelerometrie, kardiorespiratorischer Fitnesstest, Handgreifstärke</a:t>
            </a:r>
          </a:p>
          <a:p>
            <a:r>
              <a:rPr lang="de-DE" dirty="0" err="1" smtClean="0"/>
              <a:t>Anthro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Körpergewicht, Körpergröße, Taillen- und Hüftumfang</a:t>
            </a:r>
          </a:p>
          <a:p>
            <a:r>
              <a:rPr lang="de-DE" dirty="0" smtClean="0"/>
              <a:t>MRT: nur 30.000TN</a:t>
            </a:r>
          </a:p>
          <a:p>
            <a:r>
              <a:rPr lang="de-DE" dirty="0" smtClean="0"/>
              <a:t>Ultraschall: nur Teil</a:t>
            </a:r>
            <a:r>
              <a:rPr lang="de-DE" baseline="0" dirty="0" smtClean="0"/>
              <a:t> der TN</a:t>
            </a:r>
          </a:p>
          <a:p>
            <a:r>
              <a:rPr lang="de-DE" baseline="0" dirty="0" smtClean="0"/>
              <a:t>Bioproben: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Serum, Blut, Plasma,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Erys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DNA, RNA, lebende Zellen, Speichel, Nasenabstrich, Urin, Stuhl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Sozioökonom: Familie und Ausbildung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Gesundheit: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medizinische Vorgeschichte, Einnahme von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Medis</a:t>
            </a:r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Lebensstil: Ernährung körperliche Aktivität</a:t>
            </a:r>
          </a:p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Erfassung vieler Faktoren, mögen zunächst bedeutungslos erscheinen</a:t>
            </a:r>
          </a:p>
          <a:p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Später kann sich herausstellen, dass auf Krankheiten hinweisen</a:t>
            </a:r>
          </a:p>
          <a:p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Zusammenwirken verschiedener Faktoren und wie sie zu Krankheit führen können im Nachhinein ermittelbar</a:t>
            </a:r>
          </a:p>
          <a:p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Krankheiten früher erkannt und effektiver behandelt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68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CDF4-4212-41DE-881A-86CC5F4C4960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2C2-E00C-402C-9237-97B2DDDB1C1E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2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775-F499-41CA-BB69-5F0CE1DC728B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9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29F-5E1E-40E7-8D1F-2FBC0AA7C9CD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283-F1E1-40D0-ACF0-C635052CA35C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60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8832-2E28-430A-AD8F-583F9F33222D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1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7D9-92EA-4374-B9A8-0C938596B06B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87A-4C56-4FB1-83A8-C433C44AFBA9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E15-EAE5-4696-A498-9462A8D07DB3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20762"/>
            <a:ext cx="6297612" cy="365125"/>
          </a:xfrm>
        </p:spPr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4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575-A7F9-45D9-8DD0-EEE9ED1F7FA0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8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1F54-E68E-47BE-8946-F526F364CBA6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8A4C-ABDD-4D7F-9EE8-D2212DFA111A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87FD-69A5-4863-93C8-147616460B5F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A65-3958-4B15-93E3-62DB88057388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F593-EE7A-4564-A95B-6C86BAEF9839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4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4E0-B61D-4B17-878D-83CEB6B35F48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3080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EC809-ED1F-4983-9906-520EA3F002C5}" type="datetime1">
              <a:rPr lang="en-US" smtClean="0"/>
              <a:t>3/29/2015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080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217C01CDF565}" type="slidenum">
              <a:rPr lang="en-US" sz="2000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0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6600" dirty="0" smtClean="0"/>
              <a:t>Nationale Kohorte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4000" dirty="0" smtClean="0"/>
              <a:t>Gemeinsam forschen für eine gesündere Zukunft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Dominik Meixner, Dominique Cheray</a:t>
            </a:r>
          </a:p>
          <a:p>
            <a:fld id="{B68A97D9-23A2-4961-BD27-93DAEBE0E1E1}" type="datetime2">
              <a:rPr lang="de-DE" smtClean="0"/>
              <a:t>Sonntag, 29. März 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46" y="4226808"/>
            <a:ext cx="1377915" cy="129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Studienziele &amp; -aufgaben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Aufklärung von Ursachen chronischer Erkrankungen und ihrem Zusammenhang mit Lebensstil, Umwelt-, genetischen und soziodemographischen Faktoren </a:t>
            </a:r>
            <a:endParaRPr lang="de-DE" dirty="0" smtClean="0"/>
          </a:p>
          <a:p>
            <a:r>
              <a:rPr lang="de-DE" dirty="0"/>
              <a:t>Identifikation neuer Krankheitsrisikofaktoren</a:t>
            </a:r>
          </a:p>
          <a:p>
            <a:r>
              <a:rPr lang="de-DE" dirty="0"/>
              <a:t>Auswirkungen geografischer und sozioökonomischer Ungleichheiten auf den Gesundheitsstand und das Krankheitsrisiko in Deutschland</a:t>
            </a:r>
          </a:p>
          <a:p>
            <a:pPr lvl="0"/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1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Studienziele &amp; -aufgaben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Entwicklung von Risikovorhersagemodellen für chronische Erkrankungen</a:t>
            </a:r>
          </a:p>
          <a:p>
            <a:pPr lvl="0"/>
            <a:r>
              <a:rPr lang="de-DE" dirty="0"/>
              <a:t>Entwicklung personalisierter Präventionsstrategien</a:t>
            </a:r>
          </a:p>
          <a:p>
            <a:pPr lvl="0"/>
            <a:r>
              <a:rPr lang="de-DE"/>
              <a:t>Evaluation von Markern als effektive Hilfsmittel zur Früherkennung von chronischen </a:t>
            </a:r>
            <a:r>
              <a:rPr lang="de-DE" smtClean="0"/>
              <a:t>Krankheiten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1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Studienaufbau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586" y="683663"/>
            <a:ext cx="183858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6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Studienaufbau – Charakteristika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Prospektive </a:t>
            </a:r>
            <a:r>
              <a:rPr lang="de-DE" dirty="0" err="1" smtClean="0"/>
              <a:t>Kohortenstudie</a:t>
            </a:r>
            <a:endParaRPr lang="de-DE" dirty="0" smtClean="0"/>
          </a:p>
          <a:p>
            <a:r>
              <a:rPr lang="de-DE" dirty="0" smtClean="0"/>
              <a:t>Randomisiert</a:t>
            </a:r>
          </a:p>
          <a:p>
            <a:r>
              <a:rPr lang="de-DE" dirty="0" smtClean="0"/>
              <a:t>Teilnehmer: 200.000 Männer und Frauen</a:t>
            </a:r>
          </a:p>
          <a:p>
            <a:r>
              <a:rPr lang="de-DE" dirty="0" smtClean="0"/>
              <a:t>Alter: 20 – 69 Jahre</a:t>
            </a:r>
          </a:p>
          <a:p>
            <a:r>
              <a:rPr lang="de-DE" dirty="0" smtClean="0"/>
              <a:t>Dauer: 20 – 30 Jahre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8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Studienaufbau – Charakteristika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Basisuntersuchung</a:t>
            </a:r>
          </a:p>
          <a:p>
            <a:r>
              <a:rPr lang="de-DE" dirty="0" smtClean="0"/>
              <a:t>Folgeuntersuchung </a:t>
            </a:r>
            <a:r>
              <a:rPr lang="de-DE" dirty="0"/>
              <a:t>nach </a:t>
            </a:r>
            <a:br>
              <a:rPr lang="de-DE" dirty="0"/>
            </a:br>
            <a:r>
              <a:rPr lang="de-DE" dirty="0" smtClean="0"/>
              <a:t>4-5 Jahren</a:t>
            </a:r>
          </a:p>
          <a:p>
            <a:r>
              <a:rPr lang="de-DE" dirty="0" smtClean="0"/>
              <a:t>Kombination aktiver und </a:t>
            </a:r>
            <a:br>
              <a:rPr lang="de-DE" dirty="0" smtClean="0"/>
            </a:br>
            <a:r>
              <a:rPr lang="de-DE" dirty="0" smtClean="0"/>
              <a:t>passiver Nachbeobachtung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92" y="2025354"/>
            <a:ext cx="5670856" cy="270830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964964" y="4733657"/>
            <a:ext cx="4648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http://www.nationale-kohorte.de/content/nationale-kohorte.pdf</a:t>
            </a:r>
          </a:p>
        </p:txBody>
      </p:sp>
    </p:spTree>
    <p:extLst>
      <p:ext uri="{BB962C8B-B14F-4D97-AF65-F5344CB8AC3E}">
        <p14:creationId xmlns:p14="http://schemas.microsoft.com/office/powerpoint/2010/main" val="348765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Studienaufbau - Untersuchungsmodule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Herz-Kreislauf-System</a:t>
            </a:r>
          </a:p>
          <a:p>
            <a:r>
              <a:rPr lang="de-DE" dirty="0" smtClean="0"/>
              <a:t>Diabetes</a:t>
            </a:r>
          </a:p>
          <a:p>
            <a:r>
              <a:rPr lang="de-DE" dirty="0" smtClean="0"/>
              <a:t>Kognitive Funktion</a:t>
            </a:r>
          </a:p>
          <a:p>
            <a:r>
              <a:rPr lang="de-DE" dirty="0" smtClean="0"/>
              <a:t>Lungenfunktion</a:t>
            </a:r>
          </a:p>
          <a:p>
            <a:r>
              <a:rPr lang="de-DE" dirty="0" smtClean="0"/>
              <a:t>Muskel-Skelett-System</a:t>
            </a:r>
          </a:p>
          <a:p>
            <a:r>
              <a:rPr lang="de-DE" dirty="0" smtClean="0"/>
              <a:t>Mundgesundheit</a:t>
            </a:r>
          </a:p>
          <a:p>
            <a:r>
              <a:rPr lang="de-DE" dirty="0" smtClean="0"/>
              <a:t>Sinnesorgane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7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Studienaufbau - Untersuchungsmodule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Körperliche Aktivität und Fitness</a:t>
            </a:r>
          </a:p>
          <a:p>
            <a:r>
              <a:rPr lang="de-DE" dirty="0" smtClean="0"/>
              <a:t>Anthropometrie</a:t>
            </a:r>
          </a:p>
          <a:p>
            <a:r>
              <a:rPr lang="de-DE" dirty="0" smtClean="0"/>
              <a:t>MRT-Untersuchung</a:t>
            </a:r>
          </a:p>
          <a:p>
            <a:r>
              <a:rPr lang="de-DE" dirty="0" smtClean="0"/>
              <a:t>Ultraschall des Herzens</a:t>
            </a:r>
            <a:endParaRPr lang="de-DE" dirty="0"/>
          </a:p>
          <a:p>
            <a:r>
              <a:rPr lang="de-DE" dirty="0" smtClean="0"/>
              <a:t>Sammlung von Bioproben</a:t>
            </a:r>
          </a:p>
          <a:p>
            <a:r>
              <a:rPr lang="de-DE" dirty="0" smtClean="0"/>
              <a:t>Befragung zu sozioökonomischen Faktoren, Gesundheit und Lebensstil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Rechtliche Aspekte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586" y="683663"/>
            <a:ext cx="183858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64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Rechtliche Aspekte - Freiwilligkeit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Freiwillige Studienteilnahme</a:t>
            </a:r>
          </a:p>
          <a:p>
            <a:r>
              <a:rPr lang="de-DE" dirty="0" smtClean="0"/>
              <a:t>Teilnahme jederzeit widerrufbar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49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Rechtliche Aspekte – Recht auf Nichtwissen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Teilnehmer entscheidet vor Studienteilnahme ob er über die Untersuchungsergebnisse informiert werden möchte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8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de-DE" sz="4200" dirty="0" smtClean="0"/>
              <a:t>Inhalt</a:t>
            </a:r>
            <a:endParaRPr lang="de-DE" sz="4200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Definition</a:t>
            </a:r>
          </a:p>
          <a:p>
            <a:r>
              <a:rPr lang="de-DE" sz="2800" dirty="0" smtClean="0"/>
              <a:t>Organisation</a:t>
            </a:r>
          </a:p>
          <a:p>
            <a:r>
              <a:rPr lang="de-DE" sz="2800" dirty="0" smtClean="0"/>
              <a:t>Studienziele &amp; -aufgaben</a:t>
            </a:r>
          </a:p>
          <a:p>
            <a:r>
              <a:rPr lang="de-DE" sz="2800" dirty="0"/>
              <a:t>Studienaufbau</a:t>
            </a:r>
          </a:p>
          <a:p>
            <a:r>
              <a:rPr lang="de-DE" sz="2800" dirty="0" smtClean="0"/>
              <a:t>Rechtliche Aspekte</a:t>
            </a:r>
          </a:p>
          <a:p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Rechtliche Aspekte – Ethik Kodex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Hohes Schutzniveau zugunsten der Teilnehmer</a:t>
            </a:r>
          </a:p>
          <a:p>
            <a:r>
              <a:rPr lang="de-DE" dirty="0" smtClean="0"/>
              <a:t>Wahrung der Prinzipien der guten wissenschaftlichen Praxis</a:t>
            </a:r>
          </a:p>
          <a:p>
            <a:r>
              <a:rPr lang="de-DE" dirty="0" smtClean="0"/>
              <a:t>Unabhängiger Beirat überwacht Einhaltung der ethischen Standards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72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Rechtliche Aspekte – </a:t>
            </a:r>
            <a:r>
              <a:rPr lang="de-DE" dirty="0" err="1" smtClean="0"/>
              <a:t>Datenschutzbestimmmungen</a:t>
            </a:r>
            <a:r>
              <a:rPr lang="de-DE" dirty="0" smtClean="0"/>
              <a:t> und IT- Sicherheit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555193"/>
            <a:ext cx="8596668" cy="3486169"/>
          </a:xfrm>
        </p:spPr>
        <p:txBody>
          <a:bodyPr/>
          <a:lstStyle/>
          <a:p>
            <a:pPr marL="342900" lvl="1" indent="-342900"/>
            <a:r>
              <a:rPr lang="de-DE" dirty="0" smtClean="0"/>
              <a:t>keine </a:t>
            </a:r>
            <a:r>
              <a:rPr lang="de-DE" dirty="0"/>
              <a:t>Identifizierung der </a:t>
            </a:r>
            <a:r>
              <a:rPr lang="de-DE" dirty="0" err="1" smtClean="0"/>
              <a:t>StudienteilnehmerInnen</a:t>
            </a:r>
            <a:r>
              <a:rPr lang="de-DE" dirty="0"/>
              <a:t> </a:t>
            </a:r>
            <a:r>
              <a:rPr lang="de-DE" dirty="0" smtClean="0"/>
              <a:t>anhand </a:t>
            </a:r>
            <a:r>
              <a:rPr lang="de-DE" dirty="0"/>
              <a:t>der Studiendaten möglich</a:t>
            </a:r>
          </a:p>
          <a:p>
            <a:pPr marL="342900" lvl="1" indent="-342900"/>
            <a:r>
              <a:rPr lang="de-DE" dirty="0"/>
              <a:t>ärztliche Schweigepflicht gewahrt </a:t>
            </a:r>
          </a:p>
          <a:p>
            <a:r>
              <a:rPr lang="de-DE" dirty="0"/>
              <a:t>Verwendung der Daten ausschließlich zu wissenschaftlichen Zwecken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82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Rechtliche Aspekte - Qualitätssicherung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Durchführung der Untersuchungen und Befragungen anhand von wissenschaftlich festgelegten standardisierten Protokollen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47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r3sq.files.wordpress.com/2010/09/blutbild_2.jpg?w=460&amp;h=5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3" y="924328"/>
            <a:ext cx="4024540" cy="503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7836" y="2160590"/>
            <a:ext cx="4266166" cy="2701968"/>
          </a:xfrm>
        </p:spPr>
        <p:txBody>
          <a:bodyPr>
            <a:normAutofit/>
          </a:bodyPr>
          <a:lstStyle/>
          <a:p>
            <a:r>
              <a:rPr lang="de-DE" sz="1800" dirty="0" smtClean="0"/>
              <a:t>Quellen (29.3.15):</a:t>
            </a:r>
          </a:p>
          <a:p>
            <a:pPr lvl="1"/>
            <a:r>
              <a:rPr lang="de-DE" sz="1800" dirty="0"/>
              <a:t>www.nationale-kohorte.de</a:t>
            </a:r>
          </a:p>
          <a:p>
            <a:pPr lvl="1"/>
            <a:r>
              <a:rPr lang="de-DE" sz="1800" dirty="0"/>
              <a:t>http://de.wikipedia.org/w/index.php?title=Nationale_Kohorte&amp;oldid=138423161</a:t>
            </a:r>
          </a:p>
          <a:p>
            <a:pPr lvl="1"/>
            <a:r>
              <a:rPr lang="de-DE" sz="1800" dirty="0"/>
              <a:t>http://</a:t>
            </a:r>
            <a:r>
              <a:rPr lang="de-DE" sz="1800" dirty="0" smtClean="0"/>
              <a:t>www.bmbf.de/press/3480.php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4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586" y="683663"/>
            <a:ext cx="183858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groß angelegte Langzeit-Bevölkerungsstudie zur Erforschung von Volkskrankheiten, ihrer Früherkennung und </a:t>
            </a:r>
            <a:r>
              <a:rPr lang="de-DE" dirty="0" smtClean="0"/>
              <a:t>Prävention</a:t>
            </a:r>
          </a:p>
          <a:p>
            <a:r>
              <a:rPr lang="de-DE" dirty="0" smtClean="0"/>
              <a:t>Deutschlands größte Gesundheitsstudie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8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07" y="683663"/>
            <a:ext cx="183858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Organisation - Beteiligte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Helmholtz-Gemeinschaft</a:t>
            </a:r>
          </a:p>
          <a:p>
            <a:r>
              <a:rPr lang="de-DE" dirty="0" smtClean="0"/>
              <a:t>13 Universitäten</a:t>
            </a:r>
          </a:p>
          <a:p>
            <a:r>
              <a:rPr lang="de-DE" dirty="0" smtClean="0"/>
              <a:t>Leibniz-Gemeinschaft</a:t>
            </a:r>
          </a:p>
          <a:p>
            <a:r>
              <a:rPr lang="de-DE" dirty="0" smtClean="0"/>
              <a:t>Fraunhofer Gesellschaft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Organisation - Finanzierung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Bundesministerium für Bildung und Forschung</a:t>
            </a:r>
          </a:p>
          <a:p>
            <a:r>
              <a:rPr lang="de-DE" dirty="0" smtClean="0"/>
              <a:t>14 beteiligte Bundesländer</a:t>
            </a:r>
          </a:p>
          <a:p>
            <a:r>
              <a:rPr lang="de-DE" dirty="0" smtClean="0"/>
              <a:t>Helmholtz-Gemeinschaft</a:t>
            </a:r>
          </a:p>
          <a:p>
            <a:r>
              <a:rPr lang="de-DE" dirty="0" smtClean="0"/>
              <a:t>210 Mio. Euro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96" y="439554"/>
            <a:ext cx="4782218" cy="603016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Organisation - 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18 Studienzentren</a:t>
            </a:r>
          </a:p>
          <a:p>
            <a:r>
              <a:rPr lang="de-DE" dirty="0" smtClean="0"/>
              <a:t>Ein Zentrales Bio-Repository</a:t>
            </a:r>
          </a:p>
          <a:p>
            <a:r>
              <a:rPr lang="de-DE" dirty="0" smtClean="0"/>
              <a:t>Zwei Integrationszentren</a:t>
            </a:r>
          </a:p>
          <a:p>
            <a:r>
              <a:rPr lang="de-DE" dirty="0" smtClean="0"/>
              <a:t>Ein Transferzentrum</a:t>
            </a:r>
          </a:p>
          <a:p>
            <a:r>
              <a:rPr lang="de-DE" dirty="0" smtClean="0"/>
              <a:t>Eine unabhängige Treuhandstelle</a:t>
            </a:r>
          </a:p>
          <a:p>
            <a:r>
              <a:rPr lang="de-DE" dirty="0" smtClean="0"/>
              <a:t>Zentrales Qualitätsmanagement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336996" y="6469721"/>
            <a:ext cx="4782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		http</a:t>
            </a:r>
            <a:r>
              <a:rPr lang="de-DE" sz="1000" dirty="0"/>
              <a:t>://www.nationale-kohorte.de/content/nationale-kohorte.pdf</a:t>
            </a:r>
          </a:p>
        </p:txBody>
      </p:sp>
    </p:spTree>
    <p:extLst>
      <p:ext uri="{BB962C8B-B14F-4D97-AF65-F5344CB8AC3E}">
        <p14:creationId xmlns:p14="http://schemas.microsoft.com/office/powerpoint/2010/main" val="29002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Studienziele &amp; -aufgaben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586" y="683663"/>
            <a:ext cx="183858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786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ure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798</Words>
  <Application>Microsoft Office PowerPoint</Application>
  <PresentationFormat>Benutzerdefiniert</PresentationFormat>
  <Paragraphs>171</Paragraphs>
  <Slides>23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Facette</vt:lpstr>
      <vt:lpstr>Nationale Kohorte Gemeinsam forschen für eine gesündere Zukunft</vt:lpstr>
      <vt:lpstr>Inhalt</vt:lpstr>
      <vt:lpstr>Definition</vt:lpstr>
      <vt:lpstr>Definition</vt:lpstr>
      <vt:lpstr>Organisation</vt:lpstr>
      <vt:lpstr>Organisation - Beteiligte </vt:lpstr>
      <vt:lpstr>Organisation - Finanzierung</vt:lpstr>
      <vt:lpstr>Organisation - Aufbau</vt:lpstr>
      <vt:lpstr>Studienziele &amp; -aufgaben</vt:lpstr>
      <vt:lpstr>Studienziele &amp; -aufgaben</vt:lpstr>
      <vt:lpstr>Studienziele &amp; -aufgaben</vt:lpstr>
      <vt:lpstr>Studienaufbau</vt:lpstr>
      <vt:lpstr>Studienaufbau – Charakteristika</vt:lpstr>
      <vt:lpstr>Studienaufbau – Charakteristika</vt:lpstr>
      <vt:lpstr>Studienaufbau - Untersuchungsmodule</vt:lpstr>
      <vt:lpstr>Studienaufbau - Untersuchungsmodule</vt:lpstr>
      <vt:lpstr>Rechtliche Aspekte</vt:lpstr>
      <vt:lpstr>Rechtliche Aspekte - Freiwilligkeit</vt:lpstr>
      <vt:lpstr>Rechtliche Aspekte – Recht auf Nichtwissen</vt:lpstr>
      <vt:lpstr>Rechtliche Aspekte – Ethik Kodex </vt:lpstr>
      <vt:lpstr>Rechtliche Aspekte – Datenschutzbestimmmungen und IT- Sicherheit</vt:lpstr>
      <vt:lpstr>Rechtliche Aspekte - Qualitätssicherung</vt:lpstr>
      <vt:lpstr>Fragen?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Projektstatusbericht</dc:title>
  <dc:creator>Tobias Becht</dc:creator>
  <cp:lastModifiedBy>Domi</cp:lastModifiedBy>
  <cp:revision>147</cp:revision>
  <dcterms:created xsi:type="dcterms:W3CDTF">2015-02-24T13:55:25Z</dcterms:created>
  <dcterms:modified xsi:type="dcterms:W3CDTF">2015-03-29T16:29:34Z</dcterms:modified>
</cp:coreProperties>
</file>