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5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8" r:id="rId17"/>
    <p:sldId id="271" r:id="rId18"/>
    <p:sldId id="272" r:id="rId19"/>
    <p:sldId id="273" r:id="rId20"/>
    <p:sldId id="274" r:id="rId21"/>
    <p:sldId id="275" r:id="rId22"/>
    <p:sldId id="276" r:id="rId23"/>
    <p:sldId id="277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omi" initials="D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21" autoAdjust="0"/>
    <p:restoredTop sz="94629" autoAdjust="0"/>
  </p:normalViewPr>
  <p:slideViewPr>
    <p:cSldViewPr snapToGrid="0">
      <p:cViewPr varScale="1">
        <p:scale>
          <a:sx n="111" d="100"/>
          <a:sy n="111" d="100"/>
        </p:scale>
        <p:origin x="-396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8" d="100"/>
          <a:sy n="88" d="100"/>
        </p:scale>
        <p:origin x="-3822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0E5214-A780-45B3-8C91-E131831524A4}" type="datetimeFigureOut">
              <a:rPr lang="de-DE" smtClean="0"/>
              <a:t>16.03.2015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1A2AE1-9A89-46FB-B262-609F9F6D15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7767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A2AE1-9A89-46FB-B262-609F9F6D1590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93651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Neugeborenenscreening</a:t>
            </a:r>
            <a:r>
              <a:rPr lang="de-DE" dirty="0"/>
              <a:t>, Mütterberatung, Impfberatung, Hör- und Sehbehindertenberatung, Einschulungsuntersuchungen, </a:t>
            </a:r>
            <a:r>
              <a:rPr lang="de-DE" dirty="0" smtClean="0"/>
              <a:t>Schulsportfreistellungen</a:t>
            </a:r>
          </a:p>
          <a:p>
            <a:endParaRPr lang="de-DE" dirty="0"/>
          </a:p>
          <a:p>
            <a:r>
              <a:rPr lang="de-DE" dirty="0"/>
              <a:t>zur Erfüllung dieser </a:t>
            </a:r>
            <a:r>
              <a:rPr lang="de-DE" dirty="0" smtClean="0"/>
              <a:t>Aufgaben</a:t>
            </a:r>
          </a:p>
          <a:p>
            <a:pPr lvl="2"/>
            <a:r>
              <a:rPr lang="de-DE" dirty="0"/>
              <a:t>informieren und beraten Gesundheitsämter die Bevölkerung, </a:t>
            </a:r>
            <a:r>
              <a:rPr lang="de-DE" dirty="0" smtClean="0"/>
              <a:t>	Verwaltung </a:t>
            </a:r>
            <a:r>
              <a:rPr lang="de-DE" dirty="0"/>
              <a:t>und Politik</a:t>
            </a:r>
          </a:p>
          <a:p>
            <a:pPr lvl="2"/>
            <a:r>
              <a:rPr lang="de-DE" dirty="0"/>
              <a:t>nehmen ihre Aufgaben auch in Kooperation mit Institutionen, </a:t>
            </a:r>
            <a:r>
              <a:rPr lang="de-DE" dirty="0" smtClean="0"/>
              <a:t>	Verbänden </a:t>
            </a:r>
            <a:r>
              <a:rPr lang="de-DE" dirty="0"/>
              <a:t>und Personen wahr </a:t>
            </a:r>
          </a:p>
          <a:p>
            <a:pPr lvl="2"/>
            <a:r>
              <a:rPr lang="de-DE" dirty="0"/>
              <a:t>arbeiten </a:t>
            </a:r>
            <a:r>
              <a:rPr lang="de-DE" dirty="0" smtClean="0"/>
              <a:t>interdisziplinär</a:t>
            </a:r>
          </a:p>
          <a:p>
            <a:pPr lvl="2"/>
            <a:endParaRPr lang="de-DE" dirty="0" smtClean="0"/>
          </a:p>
          <a:p>
            <a:pPr lvl="2"/>
            <a:r>
              <a:rPr lang="de-DE" dirty="0" smtClean="0"/>
              <a:t>Genauen </a:t>
            </a:r>
            <a:r>
              <a:rPr lang="de-DE" dirty="0"/>
              <a:t>Angebote der Gesundheitsämter sind dem Bedarf entsprechend gewichtet und ausgestaltet</a:t>
            </a:r>
          </a:p>
          <a:p>
            <a:pPr lvl="2"/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A2AE1-9A89-46FB-B262-609F9F6D1590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57564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Teilziele:</a:t>
            </a:r>
          </a:p>
          <a:p>
            <a:r>
              <a:rPr lang="de-DE" dirty="0"/>
              <a:t>	</a:t>
            </a:r>
            <a:r>
              <a:rPr lang="de-DE" dirty="0"/>
              <a:t>Verbesserung der Zielgenauigkeit gesundheitspolitischer Maßnahmen durch planungs- und steuerungsrelevante Orientierungsdaten für Entscheidungsträger in Politik, Verwaltung und </a:t>
            </a:r>
            <a:r>
              <a:rPr lang="de-DE" dirty="0" smtClean="0"/>
              <a:t>Gesundheitswese</a:t>
            </a:r>
          </a:p>
          <a:p>
            <a:endParaRPr lang="de-DE" dirty="0"/>
          </a:p>
          <a:p>
            <a:r>
              <a:rPr lang="de-DE" dirty="0" smtClean="0"/>
              <a:t>	</a:t>
            </a:r>
            <a:r>
              <a:rPr lang="de-DE" dirty="0"/>
              <a:t>Initiierung und Koordination von gesundheitspolitischen Planungs- und Realisierungsprozessen innerhalb der öffentlichen Verwaltung sowie im gesamten </a:t>
            </a:r>
            <a:r>
              <a:rPr lang="de-DE" dirty="0" smtClean="0"/>
              <a:t>Gesundheitsbereich</a:t>
            </a:r>
          </a:p>
          <a:p>
            <a:endParaRPr lang="de-DE" dirty="0"/>
          </a:p>
          <a:p>
            <a:r>
              <a:rPr lang="de-DE" dirty="0" smtClean="0"/>
              <a:t>	</a:t>
            </a:r>
            <a:r>
              <a:rPr lang="de-DE" dirty="0"/>
              <a:t>Evaluation von gesundheitspolitischen Programmen und Maßnahmen hinsichtlich ihrer Auswirkungen auf die gesundheitliche Lage und </a:t>
            </a:r>
            <a:r>
              <a:rPr lang="de-DE" dirty="0" smtClean="0"/>
              <a:t>Versorgung</a:t>
            </a:r>
          </a:p>
          <a:p>
            <a:endParaRPr lang="de-DE" dirty="0"/>
          </a:p>
          <a:p>
            <a:pPr marL="0" lvl="3"/>
            <a:r>
              <a:rPr lang="de-DE" dirty="0" smtClean="0"/>
              <a:t>	</a:t>
            </a:r>
            <a:r>
              <a:rPr lang="de-DE" dirty="0"/>
              <a:t>Motivierung von Entscheidungsträgern und Bürgern zu verstärktem Engagement für die Gesundheit der Bevölkerung</a:t>
            </a:r>
          </a:p>
          <a:p>
            <a:endParaRPr lang="de-DE" dirty="0" smtClean="0"/>
          </a:p>
          <a:p>
            <a:r>
              <a:rPr lang="de-DE" dirty="0"/>
              <a:t>	</a:t>
            </a:r>
            <a:r>
              <a:rPr lang="de-DE" dirty="0"/>
              <a:t>Sachgerechte Information des Bürgers über die gesundheitliche Lage der Bevölkerung und ihre wesentlichen Bestimmungsfaktoren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A2AE1-9A89-46FB-B262-609F9F6D1590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38850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A2AE1-9A89-46FB-B262-609F9F6D1590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41958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A2AE1-9A89-46FB-B262-609F9F6D1590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19603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A2AE1-9A89-46FB-B262-609F9F6D1590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73211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Erschließung der Daten auch zur Erkennung von zeitlichen Trends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A2AE1-9A89-46FB-B262-609F9F6D1590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18468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Durch verbesserte Datenlage Anpassung von Planung, Durchführung, Ausführung und Bewertung von Studien möglich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A2AE1-9A89-46FB-B262-609F9F6D1590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40607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A2AE1-9A89-46FB-B262-609F9F6D1590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83113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Statistiken für Koordinierung von Infektionsschutzmaßnahmen?</a:t>
            </a:r>
          </a:p>
          <a:p>
            <a:endParaRPr lang="de-DE" dirty="0"/>
          </a:p>
          <a:p>
            <a:r>
              <a:rPr lang="de-DE" dirty="0" smtClean="0"/>
              <a:t>Impfungen zur Verhütung übertragbarer Krankheiten, ebenso Hygienemaßnahmen im KH</a:t>
            </a:r>
          </a:p>
          <a:p>
            <a:endParaRPr lang="de-DE" dirty="0"/>
          </a:p>
          <a:p>
            <a:r>
              <a:rPr lang="de-DE" dirty="0" smtClean="0"/>
              <a:t>Quarantänemaßnahmen zur Bekämpfung übertragbarer Krankheiten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A2AE1-9A89-46FB-B262-609F9F6D1590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2591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Bsp</a:t>
            </a:r>
            <a:r>
              <a:rPr lang="de-DE" dirty="0" smtClean="0"/>
              <a:t> Gemeinschaftseinrichtungen: Schulen, Pflegeheime, HS</a:t>
            </a:r>
          </a:p>
          <a:p>
            <a:endParaRPr lang="de-DE" dirty="0"/>
          </a:p>
          <a:p>
            <a:r>
              <a:rPr lang="de-DE" dirty="0" smtClean="0"/>
              <a:t>Wasser für menschlichen Gebrauch: zum kochen und trinken, aber auch Schwimm- und Badebeckenwasser</a:t>
            </a:r>
          </a:p>
          <a:p>
            <a:endParaRPr lang="de-DE" dirty="0"/>
          </a:p>
          <a:p>
            <a:r>
              <a:rPr lang="de-DE" dirty="0" smtClean="0"/>
              <a:t>Gesundheitliche Anforderungen an Personal beim Umgang mit Lebensmitteln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A2AE1-9A89-46FB-B262-609F9F6D1590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73862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A2AE1-9A89-46FB-B262-609F9F6D1590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86984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Analyse von Krankheitsmeldungen zur Früherkennung und Warnung bei bedenklichen Entwicklungen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A2AE1-9A89-46FB-B262-609F9F6D1590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0897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Epidemiologische Studienergebnisse genutzt für Erfassung von Risikofaktoren und –gruppen</a:t>
            </a:r>
          </a:p>
          <a:p>
            <a:endParaRPr lang="de-DE" dirty="0"/>
          </a:p>
          <a:p>
            <a:r>
              <a:rPr lang="de-DE" dirty="0" smtClean="0"/>
              <a:t>Bevölkerungsbezogenen Daten von Öffentlichen Gesundheitsdienst genutzt für z.B. Beschreibung zeitlicher Trends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A2AE1-9A89-46FB-B262-609F9F6D1590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73845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2"/>
            <a:r>
              <a:rPr lang="de-DE" dirty="0" smtClean="0"/>
              <a:t>Beispiele Kompetenzzentren:</a:t>
            </a:r>
          </a:p>
          <a:p>
            <a:pPr lvl="2"/>
            <a:r>
              <a:rPr lang="de-DE" dirty="0"/>
              <a:t>	</a:t>
            </a:r>
            <a:r>
              <a:rPr lang="de-DE" dirty="0" smtClean="0"/>
              <a:t>Arbeitspsychologie</a:t>
            </a:r>
          </a:p>
          <a:p>
            <a:pPr lvl="2"/>
            <a:r>
              <a:rPr lang="de-DE" dirty="0"/>
              <a:t>	</a:t>
            </a:r>
            <a:r>
              <a:rPr lang="de-DE" dirty="0" smtClean="0"/>
              <a:t>Gesundheitsschutz</a:t>
            </a:r>
          </a:p>
          <a:p>
            <a:pPr lvl="2"/>
            <a:endParaRPr lang="de-DE" dirty="0"/>
          </a:p>
          <a:p>
            <a:pPr lvl="2"/>
            <a:r>
              <a:rPr lang="de-DE" dirty="0" smtClean="0"/>
              <a:t>Beispiele Netzwerke</a:t>
            </a:r>
          </a:p>
          <a:p>
            <a:pPr lvl="2"/>
            <a:r>
              <a:rPr lang="de-DE" dirty="0"/>
              <a:t>	</a:t>
            </a:r>
            <a:r>
              <a:rPr lang="de-DE" dirty="0" smtClean="0"/>
              <a:t>Gesund aufwachsen und leben in </a:t>
            </a:r>
            <a:r>
              <a:rPr lang="de-DE" dirty="0" err="1" smtClean="0"/>
              <a:t>BaWü</a:t>
            </a:r>
            <a:endParaRPr lang="de-DE" dirty="0" smtClean="0"/>
          </a:p>
          <a:p>
            <a:pPr lvl="2"/>
            <a:r>
              <a:rPr lang="de-DE" dirty="0"/>
              <a:t>	</a:t>
            </a:r>
            <a:r>
              <a:rPr lang="de-DE" dirty="0" smtClean="0"/>
              <a:t>Koordinierungsstelle für gesundheitliche Chancengleichheit in </a:t>
            </a:r>
            <a:r>
              <a:rPr lang="de-DE" dirty="0" err="1" smtClean="0"/>
              <a:t>BaWü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A2AE1-9A89-46FB-B262-609F9F6D1590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02363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A2AE1-9A89-46FB-B262-609F9F6D1590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66837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A2AE1-9A89-46FB-B262-609F9F6D1590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15045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Städtische Gesundheitsämter in Bürgermeisterämter der Stadtkreise eingegliedert</a:t>
            </a:r>
          </a:p>
          <a:p>
            <a:r>
              <a:rPr lang="de-DE" dirty="0" smtClean="0"/>
              <a:t>Stuttgart, Heilbronn, Mannheim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A2AE1-9A89-46FB-B262-609F9F6D1590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29758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Ministerium für Arbeit und Sozialordnung</a:t>
            </a:r>
            <a:r>
              <a:rPr lang="de-DE" dirty="0"/>
              <a:t>, Familie, Frauen und Senioren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A2AE1-9A89-46FB-B262-609F9F6D1590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12330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de-DE" dirty="0"/>
              <a:t>Zur Erfüllung seiner Aufgaben</a:t>
            </a:r>
          </a:p>
          <a:p>
            <a:pPr lvl="2"/>
            <a:r>
              <a:rPr lang="de-DE" dirty="0" smtClean="0"/>
              <a:t>- sammelt </a:t>
            </a:r>
            <a:r>
              <a:rPr lang="de-DE" dirty="0"/>
              <a:t>es wissenschaftliche Erkenntnisse und praktische </a:t>
            </a:r>
            <a:r>
              <a:rPr lang="de-DE" dirty="0" smtClean="0"/>
              <a:t>	Erfahrungen</a:t>
            </a:r>
            <a:endParaRPr lang="de-DE" dirty="0"/>
          </a:p>
          <a:p>
            <a:pPr lvl="2"/>
            <a:r>
              <a:rPr lang="de-DE" dirty="0" smtClean="0"/>
              <a:t>- wertet </a:t>
            </a:r>
            <a:r>
              <a:rPr lang="de-DE" dirty="0"/>
              <a:t>Modell- und Forschungsprogramme aus</a:t>
            </a:r>
          </a:p>
          <a:p>
            <a:pPr lvl="2"/>
            <a:r>
              <a:rPr lang="de-DE" dirty="0" smtClean="0"/>
              <a:t>- führt </a:t>
            </a:r>
            <a:r>
              <a:rPr lang="de-DE" dirty="0"/>
              <a:t>eigene Untersuchungen und Projekte durch</a:t>
            </a:r>
          </a:p>
          <a:p>
            <a:pPr lvl="2"/>
            <a:r>
              <a:rPr lang="de-DE" dirty="0" smtClean="0"/>
              <a:t>- erarbeitet </a:t>
            </a:r>
            <a:r>
              <a:rPr lang="de-DE" dirty="0"/>
              <a:t>Grundlagen und Standards</a:t>
            </a:r>
          </a:p>
          <a:p>
            <a:pPr lvl="2"/>
            <a:r>
              <a:rPr lang="de-DE" dirty="0" smtClean="0"/>
              <a:t>- unterstützt</a:t>
            </a:r>
            <a:r>
              <a:rPr lang="de-DE" dirty="0"/>
              <a:t>, koordiniert und begleitet Modellprojekte und </a:t>
            </a:r>
            <a:r>
              <a:rPr lang="de-DE" dirty="0" smtClean="0"/>
              <a:t>	Maßnahmen </a:t>
            </a:r>
            <a:r>
              <a:rPr lang="de-DE" dirty="0"/>
              <a:t>der Qualitätssicherung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A2AE1-9A89-46FB-B262-609F9F6D1590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44078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Infektionsschutz </a:t>
            </a:r>
            <a:r>
              <a:rPr lang="de-DE" dirty="0"/>
              <a:t>(z. B. Salmonellosen, Tuberkulose, Aids, EHEC, SARS,  </a:t>
            </a:r>
            <a:r>
              <a:rPr lang="de-DE" dirty="0" err="1"/>
              <a:t>Legionellosen</a:t>
            </a:r>
            <a:r>
              <a:rPr lang="de-DE" dirty="0"/>
              <a:t>, Reihenimpfungen, Seuchenbekämpfung</a:t>
            </a:r>
            <a:r>
              <a:rPr lang="de-DE" dirty="0" smtClean="0"/>
              <a:t>)</a:t>
            </a:r>
          </a:p>
          <a:p>
            <a:endParaRPr lang="de-DE" dirty="0"/>
          </a:p>
          <a:p>
            <a:pPr marL="0" lvl="1"/>
            <a:r>
              <a:rPr lang="de-DE" dirty="0" smtClean="0"/>
              <a:t>umweltbezogener  Gesundheitsschutz </a:t>
            </a:r>
            <a:r>
              <a:rPr lang="de-DE" dirty="0"/>
              <a:t>( gesundheitliche Auswirkungen von Umwelteinflüssen</a:t>
            </a:r>
            <a:r>
              <a:rPr lang="de-DE" dirty="0" smtClean="0"/>
              <a:t>)</a:t>
            </a:r>
          </a:p>
          <a:p>
            <a:pPr marL="0" lvl="1"/>
            <a:endParaRPr lang="de-DE" dirty="0"/>
          </a:p>
          <a:p>
            <a:pPr marL="0" lvl="1"/>
            <a:r>
              <a:rPr lang="de-DE" dirty="0" smtClean="0"/>
              <a:t>Information </a:t>
            </a:r>
            <a:r>
              <a:rPr lang="de-DE" dirty="0"/>
              <a:t>und Beratung der Bevölkerung zu gesundheitsrelevanten Themen </a:t>
            </a:r>
            <a:endParaRPr lang="de-DE" dirty="0" smtClean="0"/>
          </a:p>
          <a:p>
            <a:pPr marL="0" lvl="1"/>
            <a:r>
              <a:rPr lang="de-DE" dirty="0"/>
              <a:t>	</a:t>
            </a:r>
            <a:r>
              <a:rPr lang="de-DE" dirty="0" smtClean="0">
                <a:sym typeface="Wingdings" panose="05000000000000000000" pitchFamily="2" charset="2"/>
              </a:rPr>
              <a:t> Öffentlichkeitsarbeit</a:t>
            </a:r>
          </a:p>
          <a:p>
            <a:pPr marL="0" lvl="1"/>
            <a:r>
              <a:rPr lang="de-DE" dirty="0">
                <a:sym typeface="Wingdings" panose="05000000000000000000" pitchFamily="2" charset="2"/>
              </a:rPr>
              <a:t>	</a:t>
            </a:r>
            <a:r>
              <a:rPr lang="de-DE" dirty="0" smtClean="0">
                <a:sym typeface="Wingdings" panose="05000000000000000000" pitchFamily="2" charset="2"/>
              </a:rPr>
              <a:t> Projektarbeit</a:t>
            </a:r>
          </a:p>
          <a:p>
            <a:pPr marL="0" lvl="1"/>
            <a:r>
              <a:rPr lang="de-DE" dirty="0">
                <a:sym typeface="Wingdings" panose="05000000000000000000" pitchFamily="2" charset="2"/>
              </a:rPr>
              <a:t>	</a:t>
            </a:r>
            <a:r>
              <a:rPr lang="de-DE" dirty="0" smtClean="0">
                <a:sym typeface="Wingdings" panose="05000000000000000000" pitchFamily="2" charset="2"/>
              </a:rPr>
              <a:t> Mitarbeit in (überregionalen) Arbeitskreisen</a:t>
            </a:r>
          </a:p>
          <a:p>
            <a:pPr marL="0" lvl="1"/>
            <a:endParaRPr lang="de-DE" dirty="0">
              <a:sym typeface="Wingdings" panose="05000000000000000000" pitchFamily="2" charset="2"/>
            </a:endParaRPr>
          </a:p>
          <a:p>
            <a:pPr marL="0" lvl="1"/>
            <a:r>
              <a:rPr lang="de-DE" dirty="0"/>
              <a:t>Statistiken Übertragbare Krankheiten, Todesursachenstatistik, Jahresgesundheitsbericht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A2AE1-9A89-46FB-B262-609F9F6D1590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7203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DCDF4-4212-41DE-881A-86CC5F4C4960}" type="datetime1">
              <a:rPr lang="en-US" smtClean="0"/>
              <a:t>3/16/2015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66215" y="6041362"/>
            <a:ext cx="907787" cy="365125"/>
          </a:xfrm>
          <a:prstGeom prst="rect">
            <a:avLst/>
          </a:prstGeom>
        </p:spPr>
        <p:txBody>
          <a:bodyPr/>
          <a:lstStyle>
            <a:lvl1pPr algn="ctr">
              <a:defRPr sz="2000">
                <a:solidFill>
                  <a:srgbClr val="002060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528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F22C2-E00C-402C-9237-97B2DDDB1C1E}" type="datetime1">
              <a:rPr lang="en-US" smtClean="0"/>
              <a:t>3/16/2015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829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C775-F499-41CA-BB69-5F0CE1DC728B}" type="datetime1">
              <a:rPr lang="en-US" smtClean="0"/>
              <a:t>3/16/2015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529069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B729F-5E1E-40E7-8D1F-2FBC0AA7C9CD}" type="datetime1">
              <a:rPr lang="en-US" smtClean="0"/>
              <a:t>3/16/2015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6035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10283-F1E1-40D0-ACF0-C635052CA35C}" type="datetime1">
              <a:rPr lang="en-US" smtClean="0"/>
              <a:t>3/16/2015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766020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C8832-2E28-430A-AD8F-583F9F33222D}" type="datetime1">
              <a:rPr lang="en-US" smtClean="0"/>
              <a:t>3/16/2015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7111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487D9-92EA-4374-B9A8-0C938596B06B}" type="datetime1">
              <a:rPr lang="en-US" smtClean="0"/>
              <a:t>3/16/2015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9338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2E87A-4C56-4FB1-83A8-C433C44AFBA9}" type="datetime1">
              <a:rPr lang="en-US" smtClean="0"/>
              <a:t>3/16/2015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953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28E15-EAE5-4696-A498-9462A8D07DB3}" type="datetime1">
              <a:rPr lang="en-US" smtClean="0"/>
              <a:t>3/16/2015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7334" y="6320762"/>
            <a:ext cx="6297612" cy="365125"/>
          </a:xfrm>
        </p:spPr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2433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89575-A7F9-45D9-8DD0-EEE9ED1F7FA0}" type="datetime1">
              <a:rPr lang="en-US" smtClean="0"/>
              <a:t>3/16/2015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1898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31F54-E68E-47BE-8946-F526F364CBA6}" type="datetime1">
              <a:rPr lang="en-US" smtClean="0"/>
              <a:t>3/16/2015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608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38A4C-ABDD-4D7F-9EE8-D2212DFA111A}" type="datetime1">
              <a:rPr lang="en-US" smtClean="0"/>
              <a:t>3/16/2015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020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087FD-69A5-4863-93C8-147616460B5F}" type="datetime1">
              <a:rPr lang="en-US" smtClean="0"/>
              <a:t>3/16/2015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662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7AA65-3958-4B15-93E3-62DB88057388}" type="datetime1">
              <a:rPr lang="en-US" smtClean="0"/>
              <a:t>3/16/2015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591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AF593-EE7A-4564-A95B-6C86BAEF9839}" type="datetime1">
              <a:rPr lang="en-US" smtClean="0"/>
              <a:t>3/16/2015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245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6D4E0-B61D-4B17-878D-83CEB6B35F48}" type="datetime1">
              <a:rPr lang="en-US" smtClean="0"/>
              <a:t>3/16/2015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829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3080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7EC809-ED1F-4983-9906-520EA3F002C5}" type="datetime1">
              <a:rPr lang="en-US" smtClean="0"/>
              <a:t>3/16/2015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3080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| Dominik Meixner | Dominique Cheray |</a:t>
            </a:r>
            <a:endParaRPr lang="en-US" dirty="0"/>
          </a:p>
        </p:txBody>
      </p:sp>
      <p:sp>
        <p:nvSpPr>
          <p:cNvPr id="18" name="Slide Number Placeholder 5"/>
          <p:cNvSpPr txBox="1">
            <a:spLocks/>
          </p:cNvSpPr>
          <p:nvPr userDrawn="1"/>
        </p:nvSpPr>
        <p:spPr>
          <a:xfrm>
            <a:off x="8366215" y="6041362"/>
            <a:ext cx="90778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57F1E4F-1CFF-5643-939E-217C01CDF565}" type="slidenum">
              <a:rPr lang="en-US" sz="2000" smtClean="0"/>
              <a:pPr algn="ctr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104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  <p:sldLayoutId id="2147483700" r:id="rId15"/>
    <p:sldLayoutId id="2147483701" r:id="rId16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de-DE" sz="7200" dirty="0" smtClean="0"/>
              <a:t>Aufgaben der Gesundheitsämter</a:t>
            </a:r>
            <a:endParaRPr lang="de-DE" sz="7200" dirty="0"/>
          </a:p>
        </p:txBody>
      </p:sp>
      <p:sp>
        <p:nvSpPr>
          <p:cNvPr id="7" name="Untertitel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| Dominik </a:t>
            </a:r>
            <a:r>
              <a:rPr lang="en-US" dirty="0" err="1" smtClean="0"/>
              <a:t>Meixner</a:t>
            </a:r>
            <a:r>
              <a:rPr lang="en-US" dirty="0" smtClean="0"/>
              <a:t> | Dominique Cheray |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Calibri" panose="020F0502020204030204" pitchFamily="34" charset="0"/>
              </a:rPr>
              <a:pPr/>
              <a:t>1</a:t>
            </a:fld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7834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200" dirty="0"/>
              <a:t>Aufgaben - Landesgesundheitsamt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/>
            <a:r>
              <a:rPr lang="de-DE" sz="2800" dirty="0" smtClean="0"/>
              <a:t>Landesprüfungsamt </a:t>
            </a:r>
            <a:r>
              <a:rPr lang="de-DE" sz="2800" dirty="0"/>
              <a:t>für medizinische Ausbildungen und Berufe</a:t>
            </a:r>
          </a:p>
          <a:p>
            <a:pPr marL="342900" lvl="1" indent="-342900"/>
            <a:r>
              <a:rPr lang="de-DE" sz="2800" dirty="0"/>
              <a:t>Programme in der Aus-, Fort- und Weiterbildung</a:t>
            </a:r>
          </a:p>
          <a:p>
            <a:endParaRPr lang="de-DE" sz="28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333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4200" dirty="0" smtClean="0"/>
              <a:t>Aufgaben </a:t>
            </a:r>
            <a:r>
              <a:rPr lang="de-DE" sz="4200" dirty="0"/>
              <a:t>– Gesundheitsämter in Stadt- und Landkreisen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sz="2800" dirty="0" smtClean="0"/>
          </a:p>
          <a:p>
            <a:r>
              <a:rPr lang="de-DE" sz="2800" dirty="0" smtClean="0"/>
              <a:t>Gesundheitsschutz </a:t>
            </a:r>
          </a:p>
          <a:p>
            <a:pPr lvl="1"/>
            <a:r>
              <a:rPr lang="de-DE" sz="2800" dirty="0" smtClean="0"/>
              <a:t>Infektionsschutz</a:t>
            </a:r>
          </a:p>
          <a:p>
            <a:pPr lvl="1"/>
            <a:r>
              <a:rPr lang="de-DE" sz="2800" dirty="0" smtClean="0"/>
              <a:t>Umweltbezogener Gesundheitsschutz</a:t>
            </a:r>
          </a:p>
          <a:p>
            <a:r>
              <a:rPr lang="de-DE" sz="2800" dirty="0" smtClean="0"/>
              <a:t>Gesundheitsförderung und Prävention</a:t>
            </a:r>
          </a:p>
          <a:p>
            <a:r>
              <a:rPr lang="de-DE" sz="2800" dirty="0" smtClean="0"/>
              <a:t>Gesundheitsberichterstattung und </a:t>
            </a:r>
            <a:r>
              <a:rPr lang="de-DE" sz="2800" dirty="0" err="1" smtClean="0"/>
              <a:t>Epdemiologie</a:t>
            </a:r>
            <a:endParaRPr lang="de-DE" sz="2800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033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4200" dirty="0"/>
              <a:t>Aufgaben – Gesundheitsämter in Stadt- und Landkreisen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sz="2800" dirty="0" smtClean="0"/>
          </a:p>
          <a:p>
            <a:r>
              <a:rPr lang="de-DE" sz="2800" dirty="0" smtClean="0"/>
              <a:t>Kinder- </a:t>
            </a:r>
            <a:r>
              <a:rPr lang="de-DE" sz="2800" dirty="0"/>
              <a:t>und </a:t>
            </a:r>
            <a:r>
              <a:rPr lang="de-DE" sz="2800" dirty="0" smtClean="0"/>
              <a:t>Jugendgesundheitsdienst</a:t>
            </a:r>
          </a:p>
          <a:p>
            <a:r>
              <a:rPr lang="de-DE" sz="2800" dirty="0" smtClean="0"/>
              <a:t>sozialmedizinische </a:t>
            </a:r>
            <a:r>
              <a:rPr lang="de-DE" sz="2800" dirty="0"/>
              <a:t>und sozialpsychiatrische Beratung, Betreuung und Vermittlung von Hilfen für besondere </a:t>
            </a:r>
            <a:r>
              <a:rPr lang="de-DE" sz="2800" dirty="0" smtClean="0"/>
              <a:t>Zielgruppen</a:t>
            </a:r>
          </a:p>
          <a:p>
            <a:r>
              <a:rPr lang="de-DE" sz="2800" dirty="0"/>
              <a:t>amtsärztlicher Dienst sowie gutachterliche Tätigkeiten</a:t>
            </a:r>
            <a:endParaRPr lang="de-DE" sz="28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833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4200" dirty="0" smtClean="0"/>
              <a:t>Prozesse - Gesundheitsberichterstattung</a:t>
            </a:r>
            <a:endParaRPr lang="de-DE" sz="42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de-DE" sz="2800" dirty="0" smtClean="0"/>
          </a:p>
          <a:p>
            <a:r>
              <a:rPr lang="de-DE" sz="2800" dirty="0" smtClean="0"/>
              <a:t>Ziel:</a:t>
            </a:r>
          </a:p>
          <a:p>
            <a:pPr lvl="1"/>
            <a:r>
              <a:rPr lang="de-DE" sz="2800" dirty="0" smtClean="0"/>
              <a:t>Verbesserung der gesundheitlichen Lage und Versorgung der Bevölkerung</a:t>
            </a:r>
          </a:p>
          <a:p>
            <a:r>
              <a:rPr lang="de-DE" sz="2800" dirty="0" smtClean="0"/>
              <a:t>Vorgehen:</a:t>
            </a:r>
          </a:p>
          <a:p>
            <a:pPr lvl="1"/>
            <a:r>
              <a:rPr lang="de-DE" sz="2800" dirty="0" smtClean="0"/>
              <a:t>Vorhandene gesundheitsbezogene Daten werden mit wissenschaftlichen Methoden analysiert und bewertet</a:t>
            </a:r>
          </a:p>
          <a:p>
            <a:pPr lvl="1"/>
            <a:endParaRPr lang="de-DE" sz="28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| Dominik </a:t>
            </a:r>
            <a:r>
              <a:rPr lang="en-US" dirty="0" err="1" smtClean="0"/>
              <a:t>Meixner</a:t>
            </a:r>
            <a:r>
              <a:rPr lang="en-US" dirty="0" smtClean="0"/>
              <a:t>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178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4200" dirty="0"/>
              <a:t>Prozesse - Gesundheitsberichterstattung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sz="2800" dirty="0" smtClean="0"/>
          </a:p>
          <a:p>
            <a:r>
              <a:rPr lang="de-DE" sz="2800" dirty="0" smtClean="0"/>
              <a:t>Ergebnis: </a:t>
            </a:r>
          </a:p>
          <a:p>
            <a:pPr lvl="1"/>
            <a:r>
              <a:rPr lang="de-DE" sz="2600" dirty="0" smtClean="0"/>
              <a:t>Verdichtete und adressatenorientierte Darstellung der Daten</a:t>
            </a:r>
            <a:endParaRPr lang="de-DE" sz="26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766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200" dirty="0" smtClean="0"/>
              <a:t>Prozesse - Epidemiologie</a:t>
            </a:r>
            <a:endParaRPr lang="de-DE" sz="42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sz="2800" dirty="0" smtClean="0"/>
              <a:t>Ziele: </a:t>
            </a:r>
          </a:p>
          <a:p>
            <a:pPr lvl="1"/>
            <a:r>
              <a:rPr lang="de-DE" sz="2800" dirty="0" smtClean="0"/>
              <a:t>Epidemiologische Überwachung von Krankheiten und Risikofaktoren</a:t>
            </a:r>
          </a:p>
          <a:p>
            <a:pPr lvl="1"/>
            <a:r>
              <a:rPr lang="de-DE" sz="2800" dirty="0" smtClean="0"/>
              <a:t>Entwicklung </a:t>
            </a:r>
            <a:r>
              <a:rPr lang="de-DE" sz="2800" dirty="0"/>
              <a:t>geeigneter Methoden zur Sammlung, Analyse und Präsentation von </a:t>
            </a:r>
            <a:r>
              <a:rPr lang="de-DE" sz="2800" dirty="0" smtClean="0"/>
              <a:t>Gesundheitsdaten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591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200" dirty="0"/>
              <a:t>Prozesse - Epidemiologie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 smtClean="0"/>
              <a:t>Ziele:</a:t>
            </a:r>
          </a:p>
          <a:p>
            <a:pPr lvl="1"/>
            <a:r>
              <a:rPr lang="de-DE" sz="2800" dirty="0"/>
              <a:t>Erfassen aktueller Risikosituationen und </a:t>
            </a:r>
            <a:r>
              <a:rPr lang="de-DE" sz="2800" dirty="0" smtClean="0"/>
              <a:t>–</a:t>
            </a:r>
            <a:r>
              <a:rPr lang="de-DE" sz="2800" dirty="0" err="1" smtClean="0"/>
              <a:t>faktoren</a:t>
            </a:r>
            <a:endParaRPr lang="de-DE" sz="2800" dirty="0" smtClean="0"/>
          </a:p>
          <a:p>
            <a:pPr lvl="1"/>
            <a:r>
              <a:rPr lang="de-DE" sz="2800" dirty="0"/>
              <a:t>Bestimmen von Risikogruppen und Handlungsbedarf</a:t>
            </a:r>
          </a:p>
          <a:p>
            <a:pPr lvl="1"/>
            <a:endParaRPr lang="de-DE" sz="2800" dirty="0" smtClean="0"/>
          </a:p>
          <a:p>
            <a:pPr lvl="1"/>
            <a:endParaRPr lang="de-DE" sz="28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2962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200" dirty="0" smtClean="0"/>
              <a:t>Prozesse - Epidemiologie</a:t>
            </a:r>
            <a:endParaRPr lang="de-DE" sz="42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sz="2800" dirty="0" smtClean="0"/>
              <a:t>Vorgehen: </a:t>
            </a:r>
          </a:p>
          <a:p>
            <a:pPr lvl="1"/>
            <a:r>
              <a:rPr lang="de-DE" sz="2800" dirty="0"/>
              <a:t>Beschreibung und Bewertung der Morbidität und Mortalität</a:t>
            </a:r>
          </a:p>
          <a:p>
            <a:pPr lvl="1"/>
            <a:r>
              <a:rPr lang="de-DE" sz="2800" dirty="0"/>
              <a:t>Untersuchung von Krankheitsausbrüchen oder –</a:t>
            </a:r>
            <a:r>
              <a:rPr lang="de-DE" sz="2800" dirty="0" err="1" smtClean="0"/>
              <a:t>häufungen</a:t>
            </a:r>
            <a:endParaRPr lang="de-DE" sz="2800" dirty="0" smtClean="0"/>
          </a:p>
          <a:p>
            <a:pPr lvl="1"/>
            <a:r>
              <a:rPr lang="de-DE" sz="2800" dirty="0"/>
              <a:t>Erschließung bevölkerungsbezogener Daten und epidemiologischer Studienergebnisse </a:t>
            </a:r>
            <a:endParaRPr lang="de-DE" sz="2800" dirty="0" smtClean="0"/>
          </a:p>
          <a:p>
            <a:pPr lvl="1"/>
            <a:endParaRPr lang="de-DE" sz="28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784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200" dirty="0" smtClean="0"/>
              <a:t>Prozesse - Epidemiologie</a:t>
            </a:r>
            <a:endParaRPr lang="de-DE" sz="42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 smtClean="0"/>
              <a:t>Ergebnis:</a:t>
            </a:r>
          </a:p>
          <a:p>
            <a:pPr lvl="1"/>
            <a:r>
              <a:rPr lang="de-DE" sz="2800" dirty="0"/>
              <a:t>Bewertung der Effektivität und Effizienz von Interventions-, Förder- und </a:t>
            </a:r>
            <a:r>
              <a:rPr lang="de-DE" sz="2800" dirty="0" smtClean="0"/>
              <a:t>Präventionsprogrammen</a:t>
            </a:r>
          </a:p>
          <a:p>
            <a:pPr lvl="1"/>
            <a:r>
              <a:rPr lang="de-DE" sz="2800" dirty="0"/>
              <a:t>Verbesserung der Datenlage zu aktuellen </a:t>
            </a:r>
            <a:r>
              <a:rPr lang="de-DE" sz="2800" dirty="0" smtClean="0"/>
              <a:t>Problemen</a:t>
            </a:r>
            <a:endParaRPr lang="de-DE" sz="28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266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200" dirty="0" smtClean="0"/>
              <a:t>Prozesse – Infektionsschutz</a:t>
            </a:r>
            <a:endParaRPr lang="de-DE" sz="42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 smtClean="0"/>
              <a:t>Ziele:</a:t>
            </a:r>
          </a:p>
          <a:p>
            <a:pPr lvl="1"/>
            <a:r>
              <a:rPr lang="de-DE" sz="2800" dirty="0"/>
              <a:t>Koordinierung von Infektionsschutzmaßnahmen und Früherkennung</a:t>
            </a:r>
          </a:p>
          <a:p>
            <a:pPr lvl="1"/>
            <a:r>
              <a:rPr lang="de-DE" sz="2800" dirty="0" smtClean="0"/>
              <a:t>Verhütung und Bekämpfung übertragbarer Krankheiten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431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200" dirty="0" smtClean="0"/>
              <a:t>Inhalt</a:t>
            </a:r>
            <a:endParaRPr lang="de-DE" sz="42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 smtClean="0"/>
              <a:t> Einführung</a:t>
            </a:r>
          </a:p>
          <a:p>
            <a:r>
              <a:rPr lang="de-DE" sz="2800" dirty="0" smtClean="0"/>
              <a:t> Struktur</a:t>
            </a:r>
          </a:p>
          <a:p>
            <a:r>
              <a:rPr lang="de-DE" sz="2800" dirty="0" smtClean="0"/>
              <a:t> Aufgaben</a:t>
            </a:r>
          </a:p>
          <a:p>
            <a:r>
              <a:rPr lang="de-DE" sz="2800" dirty="0" smtClean="0"/>
              <a:t> Prozesse</a:t>
            </a:r>
          </a:p>
          <a:p>
            <a:r>
              <a:rPr lang="de-DE" sz="2800" dirty="0" smtClean="0"/>
              <a:t> IT-Bezug</a:t>
            </a:r>
            <a:endParaRPr lang="de-DE" sz="28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| Dominik </a:t>
            </a:r>
            <a:r>
              <a:rPr lang="en-US" dirty="0" err="1" smtClean="0"/>
              <a:t>Meixner</a:t>
            </a:r>
            <a:r>
              <a:rPr lang="en-US" dirty="0" smtClean="0"/>
              <a:t>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666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200" dirty="0"/>
              <a:t>Prozesse – Infektionsschutz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 smtClean="0"/>
              <a:t>Vorgehen:</a:t>
            </a:r>
          </a:p>
          <a:p>
            <a:pPr lvl="1"/>
            <a:r>
              <a:rPr lang="de-DE" sz="2800" dirty="0" smtClean="0"/>
              <a:t>Meldewesen</a:t>
            </a:r>
          </a:p>
          <a:p>
            <a:pPr lvl="1"/>
            <a:r>
              <a:rPr lang="de-DE" sz="2800" dirty="0" smtClean="0"/>
              <a:t>Infektionsstatistik</a:t>
            </a:r>
          </a:p>
          <a:p>
            <a:pPr lvl="1"/>
            <a:r>
              <a:rPr lang="de-DE" sz="2800" dirty="0" smtClean="0"/>
              <a:t>Impfungen</a:t>
            </a:r>
          </a:p>
          <a:p>
            <a:pPr lvl="1"/>
            <a:r>
              <a:rPr lang="de-DE" sz="2800" dirty="0" smtClean="0"/>
              <a:t>Quarantänemaßnahmen</a:t>
            </a:r>
            <a:endParaRPr lang="de-DE" sz="28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7497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200" dirty="0"/>
              <a:t>Prozesse – Infektionsschutz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sz="2800" dirty="0" smtClean="0"/>
              <a:t>Ergebnis: </a:t>
            </a:r>
            <a:endParaRPr lang="de-DE" sz="2800" dirty="0"/>
          </a:p>
          <a:p>
            <a:pPr lvl="1"/>
            <a:r>
              <a:rPr lang="de-DE" sz="2800" dirty="0" smtClean="0"/>
              <a:t>Vorschriften zum Infektionsschutz für Gemeinschaftseinrichtungen</a:t>
            </a:r>
          </a:p>
          <a:p>
            <a:pPr lvl="1"/>
            <a:r>
              <a:rPr lang="de-DE" sz="2800" dirty="0" smtClean="0"/>
              <a:t>Überwachung von Wasser für menschlichen Gebrauch</a:t>
            </a:r>
          </a:p>
          <a:p>
            <a:pPr lvl="1"/>
            <a:r>
              <a:rPr lang="de-DE" sz="2800" dirty="0" smtClean="0"/>
              <a:t>Sicherheitsbestimmungen bei Tätigkeiten mit Krankheitserregern und den Umgang mit biologischen Risikostoffen</a:t>
            </a:r>
            <a:endParaRPr lang="de-DE" sz="28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7282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200" dirty="0" smtClean="0"/>
              <a:t>IT-Bezug</a:t>
            </a:r>
            <a:endParaRPr lang="de-DE" sz="42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sz="2800" dirty="0" smtClean="0"/>
              <a:t>Rechnerunterstützte Datenauswertung der Daten für Gesundheitsberichterstattung</a:t>
            </a:r>
          </a:p>
          <a:p>
            <a:r>
              <a:rPr lang="de-DE" sz="2800" dirty="0" smtClean="0"/>
              <a:t>Rechnerunterstützte Analyse von Krankheitsmeldungen</a:t>
            </a:r>
          </a:p>
          <a:p>
            <a:r>
              <a:rPr lang="de-DE" sz="2800" dirty="0" smtClean="0"/>
              <a:t>Rechnerunterstütztes Meldewesen im Infektionsschutz</a:t>
            </a:r>
          </a:p>
          <a:p>
            <a:r>
              <a:rPr lang="de-DE" sz="2800" dirty="0" smtClean="0"/>
              <a:t>Automatisierte Auswertung der Daten für Morbiditäts- und Mortalitätsstatistiken </a:t>
            </a:r>
            <a:endParaRPr lang="de-DE" sz="28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074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200" dirty="0" smtClean="0"/>
              <a:t>IT-Bezug</a:t>
            </a:r>
            <a:endParaRPr lang="de-DE" sz="42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 smtClean="0"/>
              <a:t>Rechnerunterstützte Datenerfassung epidemiologischer Studienergebnisse</a:t>
            </a:r>
          </a:p>
          <a:p>
            <a:r>
              <a:rPr lang="de-DE" sz="2800" dirty="0" smtClean="0"/>
              <a:t>Rechnerunterstützte Erschließung bevölkerungsbezogener Daten </a:t>
            </a:r>
            <a:endParaRPr lang="de-DE" sz="28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92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200" dirty="0" smtClean="0"/>
              <a:t>Einführung</a:t>
            </a:r>
            <a:endParaRPr lang="de-DE" sz="42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 smtClean="0"/>
              <a:t>Gesundheitsamt ist Teil des öffentlichen Gesundheitsdienstes</a:t>
            </a:r>
          </a:p>
          <a:p>
            <a:r>
              <a:rPr lang="de-DE" sz="2800" dirty="0" smtClean="0"/>
              <a:t>Ziel des öffentlichen Gesundheitsdienstes: Schutz der Gesundheit der Bevölkerung</a:t>
            </a:r>
          </a:p>
          <a:p>
            <a:r>
              <a:rPr lang="de-DE" sz="2800" dirty="0" smtClean="0"/>
              <a:t>Aufbau und Aufgaben des Gesundheitsamtes sind bundeslandspezifisch</a:t>
            </a:r>
            <a:br>
              <a:rPr lang="de-DE" sz="2800" dirty="0" smtClean="0"/>
            </a:br>
            <a:r>
              <a:rPr lang="de-DE" sz="2800" dirty="0" smtClean="0">
                <a:sym typeface="Wingdings" panose="05000000000000000000" pitchFamily="2" charset="2"/>
              </a:rPr>
              <a:t> beispielhaft Baden-Württemberg </a:t>
            </a:r>
            <a:endParaRPr lang="de-DE" sz="2800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| Dominik </a:t>
            </a:r>
            <a:r>
              <a:rPr lang="en-US" dirty="0" err="1" smtClean="0"/>
              <a:t>Meixner</a:t>
            </a:r>
            <a:r>
              <a:rPr lang="en-US" dirty="0" smtClean="0"/>
              <a:t>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939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200" dirty="0" smtClean="0"/>
              <a:t>Struktur</a:t>
            </a:r>
            <a:endParaRPr lang="de-DE" sz="42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744" y="2429669"/>
            <a:ext cx="4400550" cy="3343275"/>
          </a:xfrm>
        </p:spPr>
      </p:pic>
    </p:spTree>
    <p:extLst>
      <p:ext uri="{BB962C8B-B14F-4D97-AF65-F5344CB8AC3E}">
        <p14:creationId xmlns:p14="http://schemas.microsoft.com/office/powerpoint/2010/main" val="333977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200" dirty="0" smtClean="0"/>
              <a:t>Struktur - Landesgesundheitsamt</a:t>
            </a:r>
            <a:endParaRPr lang="de-DE" sz="42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 smtClean="0"/>
              <a:t>Fachliche Leitstelle für öffentlichen Gesundheitsdienst</a:t>
            </a:r>
          </a:p>
          <a:p>
            <a:r>
              <a:rPr lang="de-DE" sz="2800" dirty="0" smtClean="0"/>
              <a:t>Abteilung 9 des Regierungspräsidiums Stuttgart</a:t>
            </a:r>
          </a:p>
          <a:p>
            <a:r>
              <a:rPr lang="de-DE" sz="2800" dirty="0" smtClean="0"/>
              <a:t>Besteht aus sechs Referaten</a:t>
            </a:r>
          </a:p>
          <a:p>
            <a:r>
              <a:rPr lang="de-DE" sz="2800" dirty="0" smtClean="0"/>
              <a:t>Mehrere Kompetenzzentren und Netzwerke eingegliedert</a:t>
            </a:r>
            <a:endParaRPr lang="de-DE" sz="28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514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200" dirty="0"/>
              <a:t>Struktur - Landesgesundheitsamt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 smtClean="0"/>
              <a:t>Referate des Landesgesundheitsamtes</a:t>
            </a:r>
          </a:p>
          <a:p>
            <a:pPr lvl="1"/>
            <a:r>
              <a:rPr lang="de-DE" sz="2800" dirty="0" smtClean="0"/>
              <a:t>Referat 91: Recht und Verwaltung</a:t>
            </a:r>
          </a:p>
          <a:p>
            <a:pPr lvl="1"/>
            <a:r>
              <a:rPr lang="de-DE" sz="2800" dirty="0" smtClean="0"/>
              <a:t>Referat 92: Landesprüfungsamt für Medizin und Pharmazie, Approbationswesen</a:t>
            </a:r>
          </a:p>
          <a:p>
            <a:pPr lvl="1"/>
            <a:r>
              <a:rPr lang="de-DE" sz="2800" dirty="0" smtClean="0"/>
              <a:t>Referat 93: Allgemeine Hygiene, Infektionsschutz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741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200" dirty="0"/>
              <a:t>Struktur - Landesgesundheitsamt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800" dirty="0"/>
              <a:t>Referate des </a:t>
            </a:r>
            <a:r>
              <a:rPr lang="de-DE" sz="2800" dirty="0" smtClean="0"/>
              <a:t>Landesgesundheitsamtes</a:t>
            </a:r>
          </a:p>
          <a:p>
            <a:pPr lvl="1"/>
            <a:r>
              <a:rPr lang="de-DE" sz="2600" dirty="0"/>
              <a:t>Referat 94: Gesundheitsförderung, Prävention, Landesarzt für behinderte </a:t>
            </a:r>
            <a:r>
              <a:rPr lang="de-DE" sz="2600" dirty="0" smtClean="0"/>
              <a:t>Menschen</a:t>
            </a:r>
            <a:endParaRPr lang="de-DE" sz="2600" dirty="0"/>
          </a:p>
          <a:p>
            <a:pPr lvl="1"/>
            <a:r>
              <a:rPr lang="de-DE" sz="2800" dirty="0" smtClean="0"/>
              <a:t>Referat 95: Epidemiologie</a:t>
            </a:r>
          </a:p>
          <a:p>
            <a:pPr lvl="1"/>
            <a:r>
              <a:rPr lang="de-DE" sz="2800" dirty="0" smtClean="0"/>
              <a:t>Referat 96: Arbeitsmedizin, Umweltbezogener Gesundheitsschutz, Staatlicher Gewerbearzt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707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4200" dirty="0"/>
              <a:t>Struktur </a:t>
            </a:r>
            <a:r>
              <a:rPr lang="de-DE" sz="4200" dirty="0" smtClean="0"/>
              <a:t>– Gesundheitsämter in Stadt- und Landkreisen</a:t>
            </a:r>
            <a:endParaRPr lang="de-DE" sz="42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 smtClean="0"/>
              <a:t>35 Gesundheitsämter in Landratsämtern</a:t>
            </a:r>
          </a:p>
          <a:p>
            <a:r>
              <a:rPr lang="de-DE" sz="2800" dirty="0" smtClean="0"/>
              <a:t>3 städtische Gesundheitsämter</a:t>
            </a:r>
          </a:p>
          <a:p>
            <a:r>
              <a:rPr lang="de-DE" sz="2800" dirty="0" smtClean="0"/>
              <a:t>Sind untere Gesundheitsbehörden vor Ort</a:t>
            </a:r>
          </a:p>
          <a:p>
            <a:r>
              <a:rPr lang="de-DE" sz="2800" dirty="0" smtClean="0"/>
              <a:t>Eigentliche Ansprechpartner für gesundheitliche Belange</a:t>
            </a:r>
            <a:endParaRPr lang="de-DE" sz="28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11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200" dirty="0" smtClean="0"/>
              <a:t>Aufgaben - Landesgesundheitsamt</a:t>
            </a:r>
            <a:endParaRPr lang="de-DE" sz="42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/>
            <a:r>
              <a:rPr lang="de-DE" sz="2800" dirty="0"/>
              <a:t>Beratung </a:t>
            </a:r>
            <a:r>
              <a:rPr lang="de-DE" sz="2800" dirty="0" smtClean="0"/>
              <a:t> von Landesministerien</a:t>
            </a:r>
            <a:r>
              <a:rPr lang="de-DE" sz="2800" dirty="0"/>
              <a:t>, Behörden und Institutionen in Fragen des öffentlichen Gesundheitswesens</a:t>
            </a:r>
          </a:p>
          <a:p>
            <a:pPr marL="342900" lvl="1" indent="-342900"/>
            <a:r>
              <a:rPr lang="de-DE" sz="2800" dirty="0" smtClean="0"/>
              <a:t>Aufgaben </a:t>
            </a:r>
            <a:r>
              <a:rPr lang="de-DE" sz="2800" dirty="0"/>
              <a:t>des Landesarztes für behinderte Menschen</a:t>
            </a:r>
          </a:p>
          <a:p>
            <a:pPr marL="342900" lvl="1" indent="-342900"/>
            <a:r>
              <a:rPr lang="de-DE" sz="2800" dirty="0"/>
              <a:t>Unterstützung der Gewerbeaufsicht in der Funktion des Staatlichen Gewerbearztes</a:t>
            </a:r>
          </a:p>
          <a:p>
            <a:endParaRPr lang="de-DE" sz="28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526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829</Words>
  <Application>Microsoft Office PowerPoint</Application>
  <PresentationFormat>Benutzerdefiniert</PresentationFormat>
  <Paragraphs>206</Paragraphs>
  <Slides>23</Slides>
  <Notes>21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24" baseType="lpstr">
      <vt:lpstr>Facette</vt:lpstr>
      <vt:lpstr>Aufgaben der Gesundheitsämter</vt:lpstr>
      <vt:lpstr>Inhalt</vt:lpstr>
      <vt:lpstr>Einführung</vt:lpstr>
      <vt:lpstr>Struktur</vt:lpstr>
      <vt:lpstr>Struktur - Landesgesundheitsamt</vt:lpstr>
      <vt:lpstr>Struktur - Landesgesundheitsamt</vt:lpstr>
      <vt:lpstr>Struktur - Landesgesundheitsamt</vt:lpstr>
      <vt:lpstr>Struktur – Gesundheitsämter in Stadt- und Landkreisen</vt:lpstr>
      <vt:lpstr>Aufgaben - Landesgesundheitsamt</vt:lpstr>
      <vt:lpstr>Aufgaben - Landesgesundheitsamt</vt:lpstr>
      <vt:lpstr>Aufgaben – Gesundheitsämter in Stadt- und Landkreisen</vt:lpstr>
      <vt:lpstr>Aufgaben – Gesundheitsämter in Stadt- und Landkreisen</vt:lpstr>
      <vt:lpstr>Prozesse - Gesundheitsberichterstattung</vt:lpstr>
      <vt:lpstr>Prozesse - Gesundheitsberichterstattung</vt:lpstr>
      <vt:lpstr>Prozesse - Epidemiologie</vt:lpstr>
      <vt:lpstr>Prozesse - Epidemiologie</vt:lpstr>
      <vt:lpstr>Prozesse - Epidemiologie</vt:lpstr>
      <vt:lpstr>Prozesse - Epidemiologie</vt:lpstr>
      <vt:lpstr>Prozesse – Infektionsschutz</vt:lpstr>
      <vt:lpstr>Prozesse – Infektionsschutz</vt:lpstr>
      <vt:lpstr>Prozesse – Infektionsschutz</vt:lpstr>
      <vt:lpstr>IT-Bezug</vt:lpstr>
      <vt:lpstr>IT-Bezug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Projektstatusbericht</dc:title>
  <dc:creator>Tobias Becht</dc:creator>
  <cp:lastModifiedBy>Domi</cp:lastModifiedBy>
  <cp:revision>117</cp:revision>
  <dcterms:created xsi:type="dcterms:W3CDTF">2015-02-24T13:55:25Z</dcterms:created>
  <dcterms:modified xsi:type="dcterms:W3CDTF">2015-03-16T19:28:00Z</dcterms:modified>
</cp:coreProperties>
</file>