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260" r:id="rId3"/>
    <p:sldId id="274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5" r:id="rId17"/>
    <p:sldId id="270" r:id="rId18"/>
    <p:sldId id="278" r:id="rId19"/>
    <p:sldId id="280" r:id="rId20"/>
    <p:sldId id="281" r:id="rId21"/>
    <p:sldId id="272" r:id="rId22"/>
    <p:sldId id="271" r:id="rId23"/>
    <p:sldId id="273" r:id="rId24"/>
    <p:sldId id="276" r:id="rId25"/>
    <p:sldId id="277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en\MxCloud\Studium\2017%20WS\SKP\Vertrie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en\MxCloud\Studium\2017%20WS\SKP\Vertrie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en\MxCloud\Studium\2017%20WS\SKP\Vertrie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Einnahmen</a:t>
            </a:r>
            <a:r>
              <a:rPr lang="de-DE" baseline="0" dirty="0"/>
              <a:t> und Ausgaben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4"/>
          <c:order val="0"/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00B050"/>
                </a:solidFill>
              </a:ln>
            </c:spPr>
          </c:marker>
          <c:yVal>
            <c:numRef>
              <c:f>Tabelle1!$D$8:$AM$8</c:f>
              <c:numCache>
                <c:formatCode>_("€"* #,##0.00_);_("€"* \(#,##0.00\);_("€"* "-"??_);_(@_)</c:formatCode>
                <c:ptCount val="36"/>
                <c:pt idx="0">
                  <c:v>210</c:v>
                </c:pt>
                <c:pt idx="1">
                  <c:v>440</c:v>
                </c:pt>
                <c:pt idx="2">
                  <c:v>730</c:v>
                </c:pt>
                <c:pt idx="3">
                  <c:v>1080</c:v>
                </c:pt>
                <c:pt idx="4">
                  <c:v>1490</c:v>
                </c:pt>
                <c:pt idx="5">
                  <c:v>1930</c:v>
                </c:pt>
                <c:pt idx="6">
                  <c:v>2430</c:v>
                </c:pt>
                <c:pt idx="7">
                  <c:v>2850</c:v>
                </c:pt>
                <c:pt idx="8">
                  <c:v>3270</c:v>
                </c:pt>
                <c:pt idx="9">
                  <c:v>3660</c:v>
                </c:pt>
                <c:pt idx="10">
                  <c:v>4050</c:v>
                </c:pt>
                <c:pt idx="11">
                  <c:v>4440</c:v>
                </c:pt>
                <c:pt idx="12">
                  <c:v>4800</c:v>
                </c:pt>
                <c:pt idx="13">
                  <c:v>5160</c:v>
                </c:pt>
                <c:pt idx="14">
                  <c:v>5520</c:v>
                </c:pt>
                <c:pt idx="15">
                  <c:v>5880</c:v>
                </c:pt>
                <c:pt idx="16">
                  <c:v>6210</c:v>
                </c:pt>
                <c:pt idx="17">
                  <c:v>6540</c:v>
                </c:pt>
                <c:pt idx="18">
                  <c:v>6870</c:v>
                </c:pt>
                <c:pt idx="19">
                  <c:v>7200</c:v>
                </c:pt>
                <c:pt idx="20">
                  <c:v>7530</c:v>
                </c:pt>
                <c:pt idx="21">
                  <c:v>7830</c:v>
                </c:pt>
                <c:pt idx="22">
                  <c:v>8130</c:v>
                </c:pt>
                <c:pt idx="23">
                  <c:v>8430</c:v>
                </c:pt>
                <c:pt idx="24">
                  <c:v>8730</c:v>
                </c:pt>
                <c:pt idx="25">
                  <c:v>9030</c:v>
                </c:pt>
                <c:pt idx="26">
                  <c:v>9300</c:v>
                </c:pt>
                <c:pt idx="27">
                  <c:v>9570</c:v>
                </c:pt>
                <c:pt idx="28">
                  <c:v>9840</c:v>
                </c:pt>
                <c:pt idx="29">
                  <c:v>10110</c:v>
                </c:pt>
                <c:pt idx="30">
                  <c:v>10380</c:v>
                </c:pt>
                <c:pt idx="31">
                  <c:v>10620</c:v>
                </c:pt>
                <c:pt idx="32">
                  <c:v>10860</c:v>
                </c:pt>
                <c:pt idx="33">
                  <c:v>11100</c:v>
                </c:pt>
                <c:pt idx="34">
                  <c:v>11340</c:v>
                </c:pt>
                <c:pt idx="35">
                  <c:v>11580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C0-459C-AB4A-931CE39845CE}"/>
            </c:ext>
          </c:extLst>
        </c:ser>
        <c:ser>
          <c:idx val="0"/>
          <c:order val="1"/>
          <c:tx>
            <c:v>Kosten</c:v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C00000"/>
                </a:solidFill>
              </a:ln>
            </c:spPr>
          </c:marker>
          <c:yVal>
            <c:numRef>
              <c:f>Tabelle1!$D$36:$AM$36</c:f>
              <c:numCache>
                <c:formatCode>_("€"* #,##0.00_);_("€"* \(#,##0.00\);_("€"* "-"??_);_(@_)</c:formatCode>
                <c:ptCount val="36"/>
                <c:pt idx="0">
                  <c:v>9725</c:v>
                </c:pt>
                <c:pt idx="1">
                  <c:v>725</c:v>
                </c:pt>
                <c:pt idx="2">
                  <c:v>725</c:v>
                </c:pt>
                <c:pt idx="3">
                  <c:v>725</c:v>
                </c:pt>
                <c:pt idx="4">
                  <c:v>725</c:v>
                </c:pt>
                <c:pt idx="5">
                  <c:v>725</c:v>
                </c:pt>
                <c:pt idx="6">
                  <c:v>725</c:v>
                </c:pt>
                <c:pt idx="7">
                  <c:v>725</c:v>
                </c:pt>
                <c:pt idx="8">
                  <c:v>725</c:v>
                </c:pt>
                <c:pt idx="9">
                  <c:v>725</c:v>
                </c:pt>
                <c:pt idx="10">
                  <c:v>725</c:v>
                </c:pt>
                <c:pt idx="11">
                  <c:v>725</c:v>
                </c:pt>
                <c:pt idx="12">
                  <c:v>9851</c:v>
                </c:pt>
                <c:pt idx="13">
                  <c:v>7851</c:v>
                </c:pt>
                <c:pt idx="14">
                  <c:v>7851</c:v>
                </c:pt>
                <c:pt idx="15">
                  <c:v>7851</c:v>
                </c:pt>
                <c:pt idx="16">
                  <c:v>7851</c:v>
                </c:pt>
                <c:pt idx="17">
                  <c:v>7851</c:v>
                </c:pt>
                <c:pt idx="18">
                  <c:v>7851</c:v>
                </c:pt>
                <c:pt idx="19">
                  <c:v>7851</c:v>
                </c:pt>
                <c:pt idx="20">
                  <c:v>7851</c:v>
                </c:pt>
                <c:pt idx="21">
                  <c:v>7851</c:v>
                </c:pt>
                <c:pt idx="22">
                  <c:v>7851</c:v>
                </c:pt>
                <c:pt idx="23">
                  <c:v>7851</c:v>
                </c:pt>
                <c:pt idx="24">
                  <c:v>9876</c:v>
                </c:pt>
                <c:pt idx="25">
                  <c:v>7876</c:v>
                </c:pt>
                <c:pt idx="26">
                  <c:v>7876</c:v>
                </c:pt>
                <c:pt idx="27">
                  <c:v>7876</c:v>
                </c:pt>
                <c:pt idx="28">
                  <c:v>7876</c:v>
                </c:pt>
                <c:pt idx="29">
                  <c:v>7876</c:v>
                </c:pt>
                <c:pt idx="30">
                  <c:v>7876</c:v>
                </c:pt>
                <c:pt idx="31">
                  <c:v>7876</c:v>
                </c:pt>
                <c:pt idx="32">
                  <c:v>7876</c:v>
                </c:pt>
                <c:pt idx="33">
                  <c:v>7876</c:v>
                </c:pt>
                <c:pt idx="34">
                  <c:v>7876</c:v>
                </c:pt>
                <c:pt idx="35">
                  <c:v>7876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C0-459C-AB4A-931CE3984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337599"/>
        <c:axId val="478418383"/>
      </c:scatterChart>
      <c:valAx>
        <c:axId val="468337599"/>
        <c:scaling>
          <c:orientation val="minMax"/>
          <c:max val="3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8418383"/>
        <c:crosses val="autoZero"/>
        <c:crossBetween val="midCat"/>
        <c:majorUnit val="6"/>
        <c:minorUnit val="1"/>
      </c:valAx>
      <c:valAx>
        <c:axId val="478418383"/>
        <c:scaling>
          <c:orientation val="minMax"/>
          <c:max val="1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€&quot;* #,##0.00_);_(&quot;€&quot;* \(#,##0.00\);_(&quot;€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8337599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Einnahmen -</a:t>
            </a:r>
            <a:r>
              <a:rPr lang="de-DE" baseline="0" dirty="0"/>
              <a:t> Ausgaben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Tabelle1!$D$39:$AM$39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-285</c:v>
                </c:pt>
                <c:pt idx="2">
                  <c:v>5</c:v>
                </c:pt>
                <c:pt idx="3">
                  <c:v>355</c:v>
                </c:pt>
                <c:pt idx="4">
                  <c:v>765</c:v>
                </c:pt>
                <c:pt idx="5">
                  <c:v>1205</c:v>
                </c:pt>
                <c:pt idx="6">
                  <c:v>1705</c:v>
                </c:pt>
                <c:pt idx="7">
                  <c:v>2125</c:v>
                </c:pt>
                <c:pt idx="8">
                  <c:v>2545</c:v>
                </c:pt>
                <c:pt idx="9">
                  <c:v>2935</c:v>
                </c:pt>
                <c:pt idx="10">
                  <c:v>3325</c:v>
                </c:pt>
                <c:pt idx="11">
                  <c:v>3715</c:v>
                </c:pt>
                <c:pt idx="12">
                  <c:v>-5051</c:v>
                </c:pt>
                <c:pt idx="13">
                  <c:v>-2691</c:v>
                </c:pt>
                <c:pt idx="14">
                  <c:v>-2331</c:v>
                </c:pt>
                <c:pt idx="15">
                  <c:v>-1971</c:v>
                </c:pt>
                <c:pt idx="16">
                  <c:v>-1641</c:v>
                </c:pt>
                <c:pt idx="17">
                  <c:v>-1311</c:v>
                </c:pt>
                <c:pt idx="18">
                  <c:v>-981</c:v>
                </c:pt>
                <c:pt idx="19">
                  <c:v>-651</c:v>
                </c:pt>
                <c:pt idx="20">
                  <c:v>-321</c:v>
                </c:pt>
                <c:pt idx="21">
                  <c:v>-21</c:v>
                </c:pt>
                <c:pt idx="22">
                  <c:v>279</c:v>
                </c:pt>
                <c:pt idx="23">
                  <c:v>579</c:v>
                </c:pt>
                <c:pt idx="24">
                  <c:v>-1146</c:v>
                </c:pt>
                <c:pt idx="25">
                  <c:v>1154</c:v>
                </c:pt>
                <c:pt idx="26">
                  <c:v>1424</c:v>
                </c:pt>
                <c:pt idx="27">
                  <c:v>1694</c:v>
                </c:pt>
                <c:pt idx="28">
                  <c:v>1964</c:v>
                </c:pt>
                <c:pt idx="29">
                  <c:v>2234</c:v>
                </c:pt>
                <c:pt idx="30">
                  <c:v>2504</c:v>
                </c:pt>
                <c:pt idx="31">
                  <c:v>2744</c:v>
                </c:pt>
                <c:pt idx="32">
                  <c:v>2984</c:v>
                </c:pt>
                <c:pt idx="33">
                  <c:v>3224</c:v>
                </c:pt>
                <c:pt idx="34">
                  <c:v>3464</c:v>
                </c:pt>
                <c:pt idx="35">
                  <c:v>3704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21-4D5D-800B-9627A68C2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337599"/>
        <c:axId val="478418383"/>
      </c:scatterChart>
      <c:valAx>
        <c:axId val="468337599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8418383"/>
        <c:crosses val="autoZero"/>
        <c:crossBetween val="midCat"/>
        <c:majorUnit val="6"/>
      </c:valAx>
      <c:valAx>
        <c:axId val="47841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€&quot;* #,##0.00_);_(&quot;€&quot;* \(#,##0.00\);_(&quot;€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8337599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31-4AE6-A749-80000D7AB194}"/>
            </c:ext>
          </c:extLst>
        </c:ser>
        <c:ser>
          <c:idx val="5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931-4AE6-A749-80000D7AB194}"/>
            </c:ext>
          </c:extLst>
        </c:ser>
        <c:ser>
          <c:idx val="6"/>
          <c:order val="2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931-4AE6-A749-80000D7AB194}"/>
            </c:ext>
          </c:extLst>
        </c:ser>
        <c:ser>
          <c:idx val="7"/>
          <c:order val="3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931-4AE6-A749-80000D7AB194}"/>
            </c:ext>
          </c:extLst>
        </c:ser>
        <c:ser>
          <c:idx val="8"/>
          <c:order val="4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931-4AE6-A749-80000D7AB194}"/>
            </c:ext>
          </c:extLst>
        </c:ser>
        <c:ser>
          <c:idx val="9"/>
          <c:order val="5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931-4AE6-A749-80000D7AB194}"/>
            </c:ext>
          </c:extLst>
        </c:ser>
        <c:ser>
          <c:idx val="10"/>
          <c:order val="6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931-4AE6-A749-80000D7AB194}"/>
            </c:ext>
          </c:extLst>
        </c:ser>
        <c:ser>
          <c:idx val="11"/>
          <c:order val="7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931-4AE6-A749-80000D7AB194}"/>
            </c:ext>
          </c:extLst>
        </c:ser>
        <c:ser>
          <c:idx val="2"/>
          <c:order val="8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1931-4AE6-A749-80000D7AB194}"/>
            </c:ext>
          </c:extLst>
        </c:ser>
        <c:ser>
          <c:idx val="3"/>
          <c:order val="9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931-4AE6-A749-80000D7AB194}"/>
            </c:ext>
          </c:extLst>
        </c:ser>
        <c:ser>
          <c:idx val="1"/>
          <c:order val="10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1931-4AE6-A749-80000D7AB194}"/>
            </c:ext>
          </c:extLst>
        </c:ser>
        <c:ser>
          <c:idx val="0"/>
          <c:order val="1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1931-4AE6-A749-80000D7AB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337599"/>
        <c:axId val="478418383"/>
      </c:scatterChart>
      <c:valAx>
        <c:axId val="468337599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8418383"/>
        <c:crosses val="autoZero"/>
        <c:crossBetween val="midCat"/>
        <c:majorUnit val="6"/>
      </c:valAx>
      <c:valAx>
        <c:axId val="47841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€&quot;* #,##0.00_);_(&quot;€&quot;* \(#,##0.00\);_(&quot;€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8337599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B902-8226-4635-9754-C5921A9652AF}" type="datetimeFigureOut">
              <a:rPr lang="de-DE" smtClean="0"/>
              <a:t>11.12.2017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1312F-0F4C-4A4B-8FB3-D3437DC0EA4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02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A71-6BD3-480F-9759-2BB3084220F4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17F1-269D-43DC-BD70-904E0CA622BE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49F1-4008-49B9-AFE8-976EABB41E71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A8A-9313-42A5-8A75-EF1F266C973D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8BF9F77-35C6-4BE5-BFEB-DAE518CAB825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2040-1409-446B-94B6-3099F0C12F70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035E-EA8E-4A70-A82D-1CB39E288AD8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80AF-49FC-450E-8DD3-F823659F6838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BD9D-A4CD-47B5-A984-A42AB2EDF017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B7B7-7731-4AE4-AF7B-A2A2D7BD1621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3E6-E124-475C-A52A-51B23B41583F}" type="datetime1">
              <a:rPr lang="en-US" smtClean="0"/>
              <a:t>12/11/2017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0FEE2E-9D46-4F31-8D73-7186675940B4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D9708-D7B1-475F-8359-CF777B090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Tolle Firma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86B704-0F04-46AA-A1A0-E9A7CA212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Innovative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F10CB0-4EA2-4810-9405-94F95FBE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6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E544-E1B5-46F4-A2CD-016EEA7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AA219-79ED-4460-8F78-C091408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Personaler:	Max</a:t>
            </a:r>
          </a:p>
          <a:p>
            <a:r>
              <a:rPr lang="de-DE" dirty="0"/>
              <a:t>Bewerber:	Niklas</a:t>
            </a:r>
          </a:p>
          <a:p>
            <a:endParaRPr lang="de-DE" dirty="0"/>
          </a:p>
          <a:p>
            <a:r>
              <a:rPr lang="de-DE" dirty="0"/>
              <a:t>Smalltalk:		Anfahrt</a:t>
            </a:r>
          </a:p>
          <a:p>
            <a:r>
              <a:rPr lang="de-DE" dirty="0"/>
              <a:t>Kennenlernen:	erfüllt Anforderungen, motiviert durch Tätigkeit in FF</a:t>
            </a:r>
          </a:p>
          <a:p>
            <a:r>
              <a:rPr lang="de-DE" dirty="0"/>
              <a:t>Vorstellung:		Team braucht zuerst Entwickler, später dann BWL</a:t>
            </a:r>
          </a:p>
          <a:p>
            <a:r>
              <a:rPr lang="de-DE" dirty="0"/>
              <a:t>Rückfragen:		wie ist Team zusammengesetzt, wie lange läuft das Projekt</a:t>
            </a:r>
          </a:p>
          <a:p>
            <a:r>
              <a:rPr lang="de-DE" dirty="0"/>
              <a:t>Abschluss:		Nachfrage, wann melden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64FD1E-3CA6-4BC1-8386-11E78AB1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0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E544-E1B5-46F4-A2CD-016EEA7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AA219-79ED-4460-8F78-C091408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Personaler:	Niklas</a:t>
            </a:r>
          </a:p>
          <a:p>
            <a:r>
              <a:rPr lang="de-DE" dirty="0"/>
              <a:t>Bewerber:	Max</a:t>
            </a:r>
          </a:p>
          <a:p>
            <a:endParaRPr lang="de-DE" dirty="0"/>
          </a:p>
          <a:p>
            <a:r>
              <a:rPr lang="de-DE" dirty="0"/>
              <a:t>Smalltalk:		Anfahrt mit Bodenwellen</a:t>
            </a:r>
          </a:p>
          <a:p>
            <a:r>
              <a:rPr lang="de-DE" dirty="0"/>
              <a:t>Kennenlernen/	WI studiert, interessantes Thema, persönlich motiviert über</a:t>
            </a:r>
            <a:br>
              <a:rPr lang="de-DE" dirty="0"/>
            </a:br>
            <a:r>
              <a:rPr lang="de-DE" dirty="0"/>
              <a:t>Vorstellung:		Stunden hinaus</a:t>
            </a:r>
          </a:p>
          <a:p>
            <a:r>
              <a:rPr lang="de-DE" dirty="0"/>
              <a:t>Rückfragen:		Finanzierung? Arbeitszeit? –ort? Fortschritt?</a:t>
            </a:r>
          </a:p>
          <a:p>
            <a:r>
              <a:rPr lang="de-DE" dirty="0"/>
              <a:t>Abschluss:		Zukünftiger Plan,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3BA148F-4514-455A-A2C8-9A86148B0946}"/>
              </a:ext>
            </a:extLst>
          </p:cNvPr>
          <p:cNvSpPr/>
          <p:nvPr/>
        </p:nvSpPr>
        <p:spPr>
          <a:xfrm>
            <a:off x="6440838" y="4554245"/>
            <a:ext cx="6156576" cy="2697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b"/>
          <a:lstStyle/>
          <a:p>
            <a:pPr algn="ctr"/>
            <a:r>
              <a:rPr lang="de-DE" dirty="0"/>
              <a:t>Kenntnisse der Bewerber sind häufig ähnlich (Stellenprofil)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Ausschlag gibt wie man sich durch das Gespräch manövriert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5FDE36-C30C-47B2-94FA-8D83FE63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38B4C57-B00A-4DD5-902B-713A5EAD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 Und Wettbewerb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14A41-C8F3-4E6E-82D9-89B8E5552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002696-F421-4CC3-9A79-F404446E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96A37F-D344-4D7C-85EA-2498F7AC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red Ocean vs. blue ocean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11D21D5-B1E2-4803-9E3A-B2E1F3179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89291"/>
              </p:ext>
            </p:extLst>
          </p:nvPr>
        </p:nvGraphicFramePr>
        <p:xfrm>
          <a:off x="1161987" y="2121408"/>
          <a:ext cx="9429072" cy="2908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536">
                  <a:extLst>
                    <a:ext uri="{9D8B030D-6E8A-4147-A177-3AD203B41FA5}">
                      <a16:colId xmlns:a16="http://schemas.microsoft.com/office/drawing/2014/main" val="2741605323"/>
                    </a:ext>
                  </a:extLst>
                </a:gridCol>
                <a:gridCol w="4714536">
                  <a:extLst>
                    <a:ext uri="{9D8B030D-6E8A-4147-A177-3AD203B41FA5}">
                      <a16:colId xmlns:a16="http://schemas.microsoft.com/office/drawing/2014/main" val="986287603"/>
                    </a:ext>
                  </a:extLst>
                </a:gridCol>
              </a:tblGrid>
              <a:tr h="484504">
                <a:tc>
                  <a:txBody>
                    <a:bodyPr/>
                    <a:lstStyle/>
                    <a:p>
                      <a:r>
                        <a:rPr lang="de-DE" dirty="0"/>
                        <a:t>Red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Blue Ocean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46501"/>
                  </a:ext>
                </a:extLst>
              </a:tr>
              <a:tr h="8707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Existierender Markt</a:t>
                      </a:r>
                      <a:br>
                        <a:rPr lang="de-DE" dirty="0"/>
                      </a:br>
                      <a:r>
                        <a:rPr lang="de-DE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dirty="0"/>
                        <a:t>Durchsetzen gegen Mitbewerber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Neuer Markt muss erschlossen werden</a:t>
                      </a:r>
                      <a:br>
                        <a:rPr lang="de-DE" dirty="0"/>
                      </a:br>
                      <a:r>
                        <a:rPr lang="de-DE" dirty="0">
                          <a:sym typeface="Wingdings" panose="05000000000000000000" pitchFamily="2" charset="2"/>
                        </a:rPr>
                        <a:t> gibt es Kunden?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7378"/>
                  </a:ext>
                </a:extLst>
              </a:tr>
              <a:tr h="15530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Viele Alarmierungs-Apps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Teilweise Apps mit Navigation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Funkmeldeempfänger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Keine App bietet „Mitnahmefunktion“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56186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4D6B44E6-DF7E-4834-B303-831431C3E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6"/>
          <a:stretch/>
        </p:blipFill>
        <p:spPr>
          <a:xfrm>
            <a:off x="725620" y="4655456"/>
            <a:ext cx="1228226" cy="18440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8AF81A-59F5-4B4D-AEBC-C4BF0A4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474" y="4338638"/>
            <a:ext cx="1234624" cy="211454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9B9D0F-042C-416E-A636-E76F290CB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807" y="4809319"/>
            <a:ext cx="1278408" cy="1914524"/>
          </a:xfrm>
          <a:prstGeom prst="rect">
            <a:avLst/>
          </a:prstGeom>
        </p:spPr>
      </p:pic>
      <p:pic>
        <p:nvPicPr>
          <p:cNvPr id="13" name="Grafik 12" descr="Gehen">
            <a:extLst>
              <a:ext uri="{FF2B5EF4-FFF2-40B4-BE49-F238E27FC236}">
                <a16:creationId xmlns:a16="http://schemas.microsoft.com/office/drawing/2014/main" id="{CD7A5ED7-C3EA-4F99-85D9-12C414CE8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9514" y="5858919"/>
            <a:ext cx="667792" cy="667792"/>
          </a:xfrm>
          <a:prstGeom prst="rect">
            <a:avLst/>
          </a:prstGeom>
        </p:spPr>
      </p:pic>
      <p:pic>
        <p:nvPicPr>
          <p:cNvPr id="15" name="Grafik 14" descr="Markierung">
            <a:extLst>
              <a:ext uri="{FF2B5EF4-FFF2-40B4-BE49-F238E27FC236}">
                <a16:creationId xmlns:a16="http://schemas.microsoft.com/office/drawing/2014/main" id="{8F902AA1-B51B-4833-BE14-E786C4E04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8035" y="4690918"/>
            <a:ext cx="728536" cy="728536"/>
          </a:xfrm>
          <a:prstGeom prst="rect">
            <a:avLst/>
          </a:prstGeom>
        </p:spPr>
      </p:pic>
      <p:pic>
        <p:nvPicPr>
          <p:cNvPr id="17" name="Grafik 16" descr="Auto">
            <a:extLst>
              <a:ext uri="{FF2B5EF4-FFF2-40B4-BE49-F238E27FC236}">
                <a16:creationId xmlns:a16="http://schemas.microsoft.com/office/drawing/2014/main" id="{C686A386-A887-48F5-ACA4-5134217AA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2732" y="4370104"/>
            <a:ext cx="914400" cy="914400"/>
          </a:xfrm>
          <a:prstGeom prst="rect">
            <a:avLst/>
          </a:prstGeom>
        </p:spPr>
      </p:pic>
      <p:pic>
        <p:nvPicPr>
          <p:cNvPr id="19" name="Grafik 18" descr="Haus">
            <a:extLst>
              <a:ext uri="{FF2B5EF4-FFF2-40B4-BE49-F238E27FC236}">
                <a16:creationId xmlns:a16="http://schemas.microsoft.com/office/drawing/2014/main" id="{A0AEA97A-033C-46E4-B88F-9232B1D0C2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12171" y="4198256"/>
            <a:ext cx="914400" cy="914400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56A5A4A-3B93-4366-8B13-EB99BB9289A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907679" y="5029691"/>
            <a:ext cx="1234624" cy="38976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B9E7D41-75C2-4743-B8C2-6EBBBB4678B1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8142303" y="5112656"/>
            <a:ext cx="2018190" cy="30679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FC7AC58-1793-4324-951C-61E8E665F31F}"/>
              </a:ext>
            </a:extLst>
          </p:cNvPr>
          <p:cNvCxnSpPr>
            <a:cxnSpLocks/>
            <a:stCxn id="15" idx="2"/>
            <a:endCxn id="13" idx="3"/>
          </p:cNvCxnSpPr>
          <p:nvPr/>
        </p:nvCxnSpPr>
        <p:spPr>
          <a:xfrm flipH="1">
            <a:off x="7957306" y="5419454"/>
            <a:ext cx="184997" cy="77336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8781D1-81EC-4E2F-92B5-C5C21E18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1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5E486-6057-41F6-9ABC-791DEDE8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Potentieller Markt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EAA84-DE1C-4CAE-88B7-DAC24ED9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Anfahrt:</a:t>
            </a:r>
          </a:p>
          <a:p>
            <a:pPr lvl="1"/>
            <a:r>
              <a:rPr lang="de-DE" dirty="0"/>
              <a:t>Helfer in Hilfsorganisationen / BevSch</a:t>
            </a:r>
          </a:p>
          <a:p>
            <a:pPr lvl="1"/>
            <a:r>
              <a:rPr lang="de-DE" dirty="0"/>
              <a:t>(Unterstützer)</a:t>
            </a:r>
          </a:p>
          <a:p>
            <a:r>
              <a:rPr lang="de-DE" dirty="0"/>
              <a:t>Anzahl:</a:t>
            </a:r>
          </a:p>
          <a:p>
            <a:pPr lvl="1"/>
            <a:r>
              <a:rPr lang="de-DE" dirty="0"/>
              <a:t>2 bis 3 Einheiten pro Landkreis</a:t>
            </a:r>
          </a:p>
          <a:p>
            <a:pPr lvl="1"/>
            <a:r>
              <a:rPr lang="de-DE" dirty="0"/>
              <a:t>300 Landkreise in Deutschland</a:t>
            </a:r>
          </a:p>
          <a:p>
            <a:pPr lvl="1"/>
            <a:r>
              <a:rPr lang="de-DE" dirty="0"/>
              <a:t>Bis zu 900 mögliche Gruppen</a:t>
            </a:r>
          </a:p>
          <a:p>
            <a:r>
              <a:rPr lang="de-DE" dirty="0"/>
              <a:t>Entscheider in HiOrgs (Vorstände, …)</a:t>
            </a:r>
          </a:p>
          <a:p>
            <a:endParaRPr lang="de-DE" dirty="0"/>
          </a:p>
          <a:p>
            <a:r>
              <a:rPr lang="de-DE" dirty="0"/>
              <a:t>Informationen:</a:t>
            </a:r>
          </a:p>
          <a:p>
            <a:pPr lvl="1"/>
            <a:r>
              <a:rPr lang="de-DE" dirty="0"/>
              <a:t>Reporter</a:t>
            </a:r>
          </a:p>
          <a:p>
            <a:pPr lvl="1"/>
            <a:r>
              <a:rPr lang="de-DE" dirty="0"/>
              <a:t>Angehörige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6BF7B1-425D-4F9E-9574-15E85756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78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9CCE6-92FE-48C9-8A52-0D37FC9F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NUTZEN /</a:t>
            </a:r>
            <a:br>
              <a:rPr lang="de-DE" dirty="0"/>
            </a:br>
            <a:r>
              <a:rPr lang="de-DE" dirty="0"/>
              <a:t>Zusatznutzen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7B597-DAFD-4F43-A8E7-BB7F95EA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Einzelner Helfer kommt schnell zur Wache</a:t>
            </a:r>
          </a:p>
          <a:p>
            <a:r>
              <a:rPr lang="de-DE" dirty="0"/>
              <a:t>Insgesamt möglichst viele Helfer</a:t>
            </a:r>
          </a:p>
          <a:p>
            <a:endParaRPr lang="de-DE" dirty="0"/>
          </a:p>
          <a:p>
            <a:r>
              <a:rPr lang="de-DE" dirty="0"/>
              <a:t>Zusatznutzen:	Informationen über Einsatz</a:t>
            </a:r>
          </a:p>
          <a:p>
            <a:r>
              <a:rPr lang="de-DE" dirty="0"/>
              <a:t>Zusatznutzen:	Fahrgemeinschaft zu </a:t>
            </a:r>
            <a:br>
              <a:rPr lang="de-DE" dirty="0"/>
            </a:br>
            <a:r>
              <a:rPr lang="de-DE" dirty="0"/>
              <a:t>		geplanten Veranstaltungen</a:t>
            </a:r>
          </a:p>
          <a:p>
            <a:endParaRPr lang="de-DE" dirty="0"/>
          </a:p>
          <a:p>
            <a:r>
              <a:rPr lang="de-DE" dirty="0"/>
              <a:t>Zusatzzusatznutzen: Schützen Umwelt</a:t>
            </a:r>
          </a:p>
          <a:p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F5A7E32-2C3A-415E-8BB7-8BC84AA64DC2}"/>
              </a:ext>
            </a:extLst>
          </p:cNvPr>
          <p:cNvSpPr/>
          <p:nvPr/>
        </p:nvSpPr>
        <p:spPr>
          <a:xfrm>
            <a:off x="6452585" y="4893640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Journalisten:</a:t>
            </a:r>
            <a:br>
              <a:rPr lang="de-DE" dirty="0"/>
            </a:br>
            <a:r>
              <a:rPr lang="de-DE" dirty="0"/>
              <a:t>Sicheres Einkommen durch schnelle Artikel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F78D582-9B8F-45B8-AD9E-CCE379EBBDEB}"/>
              </a:ext>
            </a:extLst>
          </p:cNvPr>
          <p:cNvSpPr/>
          <p:nvPr/>
        </p:nvSpPr>
        <p:spPr>
          <a:xfrm>
            <a:off x="6452585" y="2235841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Stadt / Hilfsorganisation:</a:t>
            </a:r>
            <a:br>
              <a:rPr lang="de-DE" dirty="0"/>
            </a:br>
            <a:r>
              <a:rPr lang="de-DE" dirty="0"/>
              <a:t>Sicherheit durch effiziente Einsätze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B03539C-A725-4F21-A6A6-98C0F1CEE408}"/>
              </a:ext>
            </a:extLst>
          </p:cNvPr>
          <p:cNvSpPr/>
          <p:nvPr/>
        </p:nvSpPr>
        <p:spPr>
          <a:xfrm>
            <a:off x="6452585" y="-456172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Bedürfnisse</a:t>
            </a:r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8AC4DD86-DAA2-447D-8342-CDA8E1F2A4DF}"/>
              </a:ext>
            </a:extLst>
          </p:cNvPr>
          <p:cNvSpPr/>
          <p:nvPr/>
        </p:nvSpPr>
        <p:spPr>
          <a:xfrm>
            <a:off x="7619998" y="3579880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Angehörige: Soziales Bedürfnis gestillt durch Informationen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5B4CD89-85E4-47AF-B37B-B674B3895386}"/>
              </a:ext>
            </a:extLst>
          </p:cNvPr>
          <p:cNvSpPr/>
          <p:nvPr/>
        </p:nvSpPr>
        <p:spPr>
          <a:xfrm>
            <a:off x="7619998" y="919907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Helfer*innen: Selbstverwirklichung, Geltungsbedürfnis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4D8767-4F1F-4C40-A3CD-81D01D1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BD1D6-244A-481B-A1AB-A7F803E2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3DE84-DD84-4B16-BF95-93228037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Erst schätzen, dann genau rechnen</a:t>
            </a:r>
          </a:p>
          <a:p>
            <a:r>
              <a:rPr lang="de-DE" dirty="0"/>
              <a:t>Beginn in Baden-Württemberg</a:t>
            </a:r>
          </a:p>
          <a:p>
            <a:r>
              <a:rPr lang="de-DE" dirty="0"/>
              <a:t>Dann weiter ausbreiten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9800F1-5597-4BBD-855F-1119E93D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79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A34EE-E04E-45D3-9B05-D0FD2057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3FDD4D-8F07-408C-9505-B23EA68E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Maximaler Finanzierungsbedarf</a:t>
            </a:r>
          </a:p>
          <a:p>
            <a:pPr lvl="1"/>
            <a:r>
              <a:rPr lang="de-DE" dirty="0"/>
              <a:t>10 000 € in den ersten Monaten 	</a:t>
            </a:r>
            <a:r>
              <a:rPr lang="de-DE" dirty="0">
                <a:sym typeface="Wingdings" panose="05000000000000000000" pitchFamily="2" charset="2"/>
              </a:rPr>
              <a:t> Infrastruktur schaffen</a:t>
            </a:r>
          </a:p>
          <a:p>
            <a:pPr lvl="1"/>
            <a:r>
              <a:rPr lang="de-DE" dirty="0"/>
              <a:t>10 000 € in Monat 13 und 25		</a:t>
            </a:r>
            <a:r>
              <a:rPr lang="de-DE" dirty="0">
                <a:sym typeface="Wingdings" panose="05000000000000000000" pitchFamily="2" charset="2"/>
              </a:rPr>
              <a:t> Lohnkosten und Testgeräte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vergleichsweise geringer Bedarf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Friends &amp; Family</a:t>
            </a:r>
          </a:p>
          <a:p>
            <a:endParaRPr lang="de-DE" dirty="0"/>
          </a:p>
          <a:p>
            <a:r>
              <a:rPr lang="de-DE" dirty="0"/>
              <a:t>Verzicht auf Gehalt in den ersten 12 Monaten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902359-5A2B-4835-B7EB-9B1E4561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8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6E40B-8C9F-48A3-86DF-29636AF4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417A4-2585-46B4-B6C9-0E1A0B6C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Annahmen:</a:t>
            </a:r>
          </a:p>
          <a:p>
            <a:pPr lvl="1"/>
            <a:r>
              <a:rPr lang="de-DE" dirty="0"/>
              <a:t>Stetiger Kundenzuwachs</a:t>
            </a:r>
          </a:p>
          <a:p>
            <a:pPr lvl="1"/>
            <a:r>
              <a:rPr lang="de-DE" dirty="0"/>
              <a:t>2 neue Testgeräte pro Jahr</a:t>
            </a:r>
          </a:p>
          <a:p>
            <a:pPr lvl="1"/>
            <a:r>
              <a:rPr lang="de-DE" dirty="0"/>
              <a:t>Höhere Serverkosten pro Jahr</a:t>
            </a:r>
          </a:p>
          <a:p>
            <a:pPr lvl="1"/>
            <a:r>
              <a:rPr lang="de-DE" dirty="0"/>
              <a:t>Lohnkosten ab Monat 13</a:t>
            </a:r>
          </a:p>
          <a:p>
            <a:pPr lvl="2"/>
            <a:r>
              <a:rPr lang="de-DE" dirty="0"/>
              <a:t>3 Mitarbeiter*innen</a:t>
            </a:r>
          </a:p>
          <a:p>
            <a:pPr lvl="2"/>
            <a:r>
              <a:rPr lang="de-DE" dirty="0"/>
              <a:t>2 000 € brutto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11F9A0-0149-4812-9525-095385A1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BAE1D665-F16E-441C-8267-F885AB7BBE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818070"/>
              </p:ext>
            </p:extLst>
          </p:nvPr>
        </p:nvGraphicFramePr>
        <p:xfrm>
          <a:off x="5400000" y="360000"/>
          <a:ext cx="648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1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6E40B-8C9F-48A3-86DF-29636AF4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417A4-2585-46B4-B6C9-0E1A0B6C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Annahmen:</a:t>
            </a:r>
          </a:p>
          <a:p>
            <a:pPr lvl="1"/>
            <a:r>
              <a:rPr lang="de-DE" dirty="0"/>
              <a:t>Stetiger Kundenzuwachs</a:t>
            </a:r>
          </a:p>
          <a:p>
            <a:pPr lvl="1"/>
            <a:r>
              <a:rPr lang="de-DE" dirty="0"/>
              <a:t>2 neue Testgeräte pro Jahr</a:t>
            </a:r>
          </a:p>
          <a:p>
            <a:pPr lvl="1"/>
            <a:r>
              <a:rPr lang="de-DE" dirty="0"/>
              <a:t>Höhere Serverkosten pro Jahr</a:t>
            </a:r>
          </a:p>
          <a:p>
            <a:pPr lvl="1"/>
            <a:r>
              <a:rPr lang="de-DE" dirty="0"/>
              <a:t>Lohnkosten ab Monat 13</a:t>
            </a:r>
          </a:p>
          <a:p>
            <a:pPr lvl="2"/>
            <a:r>
              <a:rPr lang="de-DE" dirty="0"/>
              <a:t>3 Mitarbeiter*innen</a:t>
            </a:r>
          </a:p>
          <a:p>
            <a:pPr lvl="2"/>
            <a:r>
              <a:rPr lang="de-DE" dirty="0"/>
              <a:t>2 000 € brutto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11F9A0-0149-4812-9525-095385A1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010B105-C543-408A-B74B-BC0B0E40A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55313"/>
              </p:ext>
            </p:extLst>
          </p:nvPr>
        </p:nvGraphicFramePr>
        <p:xfrm>
          <a:off x="5400000" y="360000"/>
          <a:ext cx="648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762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63E2C-D957-4E0D-B74B-69215C33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9A3A93-AD59-48D8-90A3-FE0A9272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Dominik Meixner, 1723730	(26.9., 10.10., 17.10., 24.10, 14.11., 21.11., 28.11., 5.12.)</a:t>
            </a:r>
          </a:p>
          <a:p>
            <a:r>
              <a:rPr lang="de-DE" dirty="0"/>
              <a:t>Christian Palla, 1714775	(10.10., 24.10., 14.11., 21.11., 28.11. , 5.12.)</a:t>
            </a:r>
          </a:p>
          <a:p>
            <a:r>
              <a:rPr lang="de-DE" dirty="0"/>
              <a:t>Max Jando			(26.9., 17.10., 21.11., 28.11.)</a:t>
            </a:r>
          </a:p>
          <a:p>
            <a:r>
              <a:rPr lang="de-DE" dirty="0"/>
              <a:t>Niklas Nikisch 		(vorher VR, 17.10., 24.10., 14.11. , 21.11., 28.11. , 5.12.)</a:t>
            </a:r>
          </a:p>
          <a:p>
            <a:r>
              <a:rPr lang="de-DE" dirty="0"/>
              <a:t>Tobias Köhler			(vorher VR, 24.10., 14.11. , 21.11., 28.11. , 5.12.)</a:t>
            </a:r>
          </a:p>
          <a:p>
            <a:r>
              <a:rPr lang="de-DE" dirty="0"/>
              <a:t>Janine Proft			(am 14.11. – 2. Stunde, Schülerpraktikum)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2310B1-FEEE-4C27-934C-D7040C6D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54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14B95-8C72-4C4E-81EE-4D3AE10A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Gesamtbilanz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C9BD66-E7D7-46E4-8A3D-ABF08191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DDC0C67-C01D-45CC-861A-479DCF258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949981"/>
              </p:ext>
            </p:extLst>
          </p:nvPr>
        </p:nvGraphicFramePr>
        <p:xfrm>
          <a:off x="1105050" y="1771048"/>
          <a:ext cx="10017102" cy="4602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9497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B7D32-4568-41B2-93A8-934F6A49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87BC1-B35D-4006-857F-BB782947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de-DE" dirty="0"/>
              <a:t>UG / GbR</a:t>
            </a:r>
          </a:p>
          <a:p>
            <a:r>
              <a:rPr lang="de-DE" dirty="0"/>
              <a:t>eigentlich egal, da mit unserem Produkt keine großen Risiken</a:t>
            </a:r>
          </a:p>
          <a:p>
            <a:r>
              <a:rPr lang="de-DE" dirty="0"/>
              <a:t>ggf. leichtere Finanzierung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C9D3B1-3260-4C0F-86BA-20AECCB3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59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A8E29-93D0-4B49-A698-120EE542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Patent oder schnell in den Markt?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1E7D8-02C1-4060-8249-2F761FAC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Patent ist nicht notwendig</a:t>
            </a:r>
          </a:p>
          <a:p>
            <a:r>
              <a:rPr lang="de-DE" dirty="0"/>
              <a:t>Idee nicht patentierungswürdig</a:t>
            </a:r>
          </a:p>
          <a:p>
            <a:endParaRPr lang="de-DE" dirty="0">
              <a:latin typeface="Architects Daughter" pitchFamily="2" charset="0"/>
              <a:sym typeface="Wingdings" panose="05000000000000000000" pitchFamily="2" charset="2"/>
            </a:endParaRPr>
          </a:p>
          <a:p>
            <a:r>
              <a:rPr lang="de-DE" dirty="0">
                <a:latin typeface="Architects Daughter" pitchFamily="2" charset="0"/>
                <a:sym typeface="Wingdings" panose="05000000000000000000" pitchFamily="2" charset="2"/>
              </a:rPr>
              <a:t> be fast or be last</a:t>
            </a:r>
            <a:endParaRPr lang="de-DE" dirty="0">
              <a:latin typeface="Architects Daughter" pitchFamily="2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B69492-39C7-4B73-86EA-3E4270F5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74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23BE070-4890-434C-BCB3-68D2AA6A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6" y="172606"/>
            <a:ext cx="10273008" cy="651278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03633F8-87A5-467B-9CFC-715CA3DE28F3}"/>
              </a:ext>
            </a:extLst>
          </p:cNvPr>
          <p:cNvSpPr txBox="1"/>
          <p:nvPr/>
        </p:nvSpPr>
        <p:spPr>
          <a:xfrm>
            <a:off x="1077147" y="2649226"/>
            <a:ext cx="158634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HiOrgs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Stadt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7EDB62-7370-4694-9929-D95FDAA0F30D}"/>
              </a:ext>
            </a:extLst>
          </p:cNvPr>
          <p:cNvSpPr txBox="1"/>
          <p:nvPr/>
        </p:nvSpPr>
        <p:spPr>
          <a:xfrm>
            <a:off x="2981193" y="1811026"/>
            <a:ext cx="178310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App-Server-Kommunikation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145568-FBC9-415C-B4D1-3B829DBA880D}"/>
              </a:ext>
            </a:extLst>
          </p:cNvPr>
          <p:cNvSpPr txBox="1"/>
          <p:nvPr/>
        </p:nvSpPr>
        <p:spPr>
          <a:xfrm>
            <a:off x="6930692" y="1748258"/>
            <a:ext cx="158634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Persönlicher Kontakt beim Einrichten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3B5E8B-CDA8-4734-8017-E92FE2D7013C}"/>
              </a:ext>
            </a:extLst>
          </p:cNvPr>
          <p:cNvSpPr txBox="1"/>
          <p:nvPr/>
        </p:nvSpPr>
        <p:spPr>
          <a:xfrm>
            <a:off x="4949492" y="3582361"/>
            <a:ext cx="158634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schneller mehr Helfer*innen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E60C0D-2826-41BF-8539-3D0FB91836B4}"/>
              </a:ext>
            </a:extLst>
          </p:cNvPr>
          <p:cNvSpPr txBox="1"/>
          <p:nvPr/>
        </p:nvSpPr>
        <p:spPr>
          <a:xfrm>
            <a:off x="8717929" y="2387616"/>
            <a:ext cx="168332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Nischenmarkt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8F62F33-205E-4398-8AAC-8F540FA33C2D}"/>
              </a:ext>
            </a:extLst>
          </p:cNvPr>
          <p:cNvSpPr txBox="1"/>
          <p:nvPr/>
        </p:nvSpPr>
        <p:spPr>
          <a:xfrm>
            <a:off x="2906392" y="5205390"/>
            <a:ext cx="1932709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Fixkosten sind am größten (Server, Gehalt…)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Geschäftsmodell nutzerorientiert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0FC08C-6372-467D-B3DD-F862478F346E}"/>
              </a:ext>
            </a:extLst>
          </p:cNvPr>
          <p:cNvSpPr txBox="1"/>
          <p:nvPr/>
        </p:nvSpPr>
        <p:spPr>
          <a:xfrm>
            <a:off x="7084427" y="5496335"/>
            <a:ext cx="262410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Einrichtungsgebühr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Monatsnutzungsgebühr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7F6B56-B411-4C0C-B6D0-6BA5D75141F6}"/>
              </a:ext>
            </a:extLst>
          </p:cNvPr>
          <p:cNvSpPr txBox="1"/>
          <p:nvPr/>
        </p:nvSpPr>
        <p:spPr>
          <a:xfrm>
            <a:off x="3079573" y="4204325"/>
            <a:ext cx="158634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Server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410793-E6E2-4765-906D-64C430B2B91A}"/>
              </a:ext>
            </a:extLst>
          </p:cNvPr>
          <p:cNvSpPr txBox="1"/>
          <p:nvPr/>
        </p:nvSpPr>
        <p:spPr>
          <a:xfrm>
            <a:off x="6865108" y="3366918"/>
            <a:ext cx="158634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Direkte Ansprache, da kleiner Markt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A858777-D892-41D8-A940-D1143858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6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9D40F-5403-4398-8CB7-74C11D2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Zeit- Aufgabenplan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1AECF-998B-41BD-ADC4-FB863999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Business Model Canvas: Übereinstimmung mit Inhalten der Präsentation</a:t>
            </a:r>
          </a:p>
          <a:p>
            <a:r>
              <a:rPr lang="de-DE" dirty="0">
                <a:highlight>
                  <a:srgbClr val="FFFF00"/>
                </a:highlight>
              </a:rPr>
              <a:t>Gelbe Markierungen in Präsentation</a:t>
            </a:r>
          </a:p>
          <a:p>
            <a:r>
              <a:rPr lang="de-DE" dirty="0">
                <a:highlight>
                  <a:srgbClr val="FFFF00"/>
                </a:highlight>
              </a:rPr>
              <a:t>Teamvorstellung</a:t>
            </a:r>
          </a:p>
          <a:p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Team</a:t>
            </a:r>
          </a:p>
          <a:p>
            <a:r>
              <a:rPr lang="de-DE" dirty="0">
                <a:highlight>
                  <a:srgbClr val="FFFF00"/>
                </a:highlight>
              </a:rPr>
              <a:t>Idee</a:t>
            </a:r>
          </a:p>
          <a:p>
            <a:r>
              <a:rPr lang="de-DE" dirty="0">
                <a:highlight>
                  <a:srgbClr val="FFFF00"/>
                </a:highlight>
              </a:rPr>
              <a:t>Geschäftsmodell</a:t>
            </a:r>
          </a:p>
          <a:p>
            <a:r>
              <a:rPr lang="de-DE" dirty="0">
                <a:highlight>
                  <a:srgbClr val="FFFF00"/>
                </a:highlight>
              </a:rPr>
              <a:t>Markt</a:t>
            </a:r>
          </a:p>
          <a:p>
            <a:r>
              <a:rPr lang="de-DE" dirty="0">
                <a:highlight>
                  <a:srgbClr val="FFFF00"/>
                </a:highlight>
              </a:rPr>
              <a:t>Finanzierung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385D0B-B429-4156-89CC-072FEC51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40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17B80-B848-4FF2-B2DC-549BEB35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 aus alten Präsentationen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22FA9-B9CD-44A9-9C50-1CA36771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0000"/>
                </a:highlight>
              </a:rPr>
              <a:t>Produkt mit Bildern</a:t>
            </a:r>
          </a:p>
          <a:p>
            <a:r>
              <a:rPr lang="de-DE" dirty="0"/>
              <a:t>Team, wer wie was?</a:t>
            </a:r>
          </a:p>
          <a:p>
            <a:r>
              <a:rPr lang="de-DE" dirty="0"/>
              <a:t>BMC als Struktur für Rest</a:t>
            </a:r>
          </a:p>
          <a:p>
            <a:r>
              <a:rPr lang="de-DE" dirty="0"/>
              <a:t>Wie Vertrieb?</a:t>
            </a:r>
          </a:p>
          <a:p>
            <a:r>
              <a:rPr lang="de-DE" dirty="0"/>
              <a:t>Gewinnentwicklung als Diagramm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wie ändert sich das mit anderen Parametern</a:t>
            </a:r>
          </a:p>
          <a:p>
            <a:r>
              <a:rPr lang="de-DE" dirty="0">
                <a:sym typeface="Wingdings" panose="05000000000000000000" pitchFamily="2" charset="2"/>
              </a:rPr>
              <a:t>Woher Geld?</a:t>
            </a:r>
          </a:p>
          <a:p>
            <a:r>
              <a:rPr lang="de-DE" dirty="0">
                <a:sym typeface="Wingdings" panose="05000000000000000000" pitchFamily="2" charset="2"/>
              </a:rPr>
              <a:t>Beispielfolie mit 15-20 Folien ist „detailliert“ bei Kurs mit 2/3 der Stundenzahl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056075-0060-40D5-B901-8FDC0E66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93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DF2DF-CE25-48F1-8015-8A83D300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B68B9D-D0B2-42A6-8338-6A37432F7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Optimistisch geschätzter Zuwachs an Kunden</a:t>
            </a:r>
          </a:p>
          <a:p>
            <a:r>
              <a:rPr lang="de-DE" dirty="0"/>
              <a:t>Hohe Kosten für gemeinnützige Organisationen als Hauptzielgruppe</a:t>
            </a:r>
          </a:p>
          <a:p>
            <a:r>
              <a:rPr lang="de-DE" dirty="0"/>
              <a:t>Hoher Erfolgsdruck auf Produkt „Wenn es schnell gehen muss, darf die App nicht versagen.“</a:t>
            </a:r>
          </a:p>
          <a:p>
            <a:r>
              <a:rPr lang="de-DE" dirty="0">
                <a:sym typeface="Wingdings" panose="05000000000000000000" pitchFamily="2" charset="2"/>
              </a:rPr>
              <a:t> Kein überzeugendes Geschäftsmodell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Alternative: unentgeltliche Open-Source-Entwicklung mit geringen Kosten, um Fixkosten zu decken 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6C2B1-E9DF-4AFD-B886-402B9160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1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19D9A-AC52-43D5-97D9-9DC5DA58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31F647-8C31-46E8-B04C-6DB45393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Wer ist wer? Wer macht was?</a:t>
            </a:r>
          </a:p>
          <a:p>
            <a:r>
              <a:rPr lang="de-DE" dirty="0">
                <a:highlight>
                  <a:srgbClr val="FFFF00"/>
                </a:highlight>
              </a:rPr>
              <a:t>Foto, Biografie</a:t>
            </a:r>
          </a:p>
          <a:p>
            <a:r>
              <a:rPr lang="de-DE" dirty="0">
                <a:highlight>
                  <a:srgbClr val="FFFF00"/>
                </a:highlight>
              </a:rPr>
              <a:t>Niklas ist blau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4BDAE8-AF15-477C-B221-F9F99A3E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5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03D6C-3B4A-471E-ACC3-F1BE300C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216AB-AD3B-4D43-95EE-1349E56F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9480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Einsatz für Einheit des Bevölkerungsschutz</a:t>
            </a:r>
          </a:p>
          <a:p>
            <a:r>
              <a:rPr lang="de-DE" dirty="0"/>
              <a:t>Anforderung: 1. Fahrzeug nach 15 Minuten, weitere Fahrzeuge bis 60 Minuten</a:t>
            </a:r>
          </a:p>
          <a:p>
            <a:r>
              <a:rPr lang="de-DE" dirty="0"/>
              <a:t>Problem: Helfer sind teilweise ohne Auto* in der Stadt verteilt</a:t>
            </a:r>
          </a:p>
          <a:p>
            <a:r>
              <a:rPr lang="de-DE" dirty="0"/>
              <a:t>Idee: </a:t>
            </a:r>
          </a:p>
          <a:p>
            <a:pPr lvl="1"/>
            <a:r>
              <a:rPr lang="de-DE" dirty="0"/>
              <a:t>Helfer mit Mitnahmemöglichkeit sehen, wer wo eingesammelt werden kann</a:t>
            </a:r>
          </a:p>
          <a:p>
            <a:pPr lvl="1"/>
            <a:r>
              <a:rPr lang="de-DE" dirty="0"/>
              <a:t>Helfer ohne Auto -&gt; gehe zu Einsammelort</a:t>
            </a:r>
          </a:p>
          <a:p>
            <a:pPr lvl="1"/>
            <a:r>
              <a:rPr lang="de-DE" dirty="0"/>
              <a:t>Stau umfahren</a:t>
            </a:r>
          </a:p>
          <a:p>
            <a:pPr lvl="1"/>
            <a:r>
              <a:rPr lang="de-DE" dirty="0"/>
              <a:t>Alternative: ÖPNV, Carsharing?</a:t>
            </a:r>
          </a:p>
          <a:p>
            <a:r>
              <a:rPr lang="de-DE" dirty="0"/>
              <a:t>Hürden: Kosten, Standort</a:t>
            </a:r>
          </a:p>
          <a:p>
            <a:r>
              <a:rPr lang="de-DE" dirty="0"/>
              <a:t>Ziel: Viele Helfer schnell zur Wache bringen</a:t>
            </a:r>
          </a:p>
          <a:p>
            <a:endParaRPr lang="de-DE" dirty="0"/>
          </a:p>
          <a:p>
            <a:r>
              <a:rPr lang="de-DE" dirty="0"/>
              <a:t>Weitere Szenarien?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08FAF-9A49-4316-AF2A-3FD67F78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3E850DD1-5678-40CD-BD7B-AE3C4259BB2F}"/>
              </a:ext>
            </a:extLst>
          </p:cNvPr>
          <p:cNvGrpSpPr>
            <a:grpSpLocks noChangeAspect="1"/>
          </p:cNvGrpSpPr>
          <p:nvPr/>
        </p:nvGrpSpPr>
        <p:grpSpPr>
          <a:xfrm>
            <a:off x="7855421" y="787109"/>
            <a:ext cx="3627518" cy="5729101"/>
            <a:chOff x="4606215" y="1799783"/>
            <a:chExt cx="3011098" cy="4755562"/>
          </a:xfrm>
        </p:grpSpPr>
        <p:pic>
          <p:nvPicPr>
            <p:cNvPr id="6" name="Picture 47">
              <a:extLst>
                <a:ext uri="{FF2B5EF4-FFF2-40B4-BE49-F238E27FC236}">
                  <a16:creationId xmlns:a16="http://schemas.microsoft.com/office/drawing/2014/main" id="{0C0907D4-288D-4EDB-8DFB-FBF7CE4CD1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7" name="Rectangle 48">
              <a:extLst>
                <a:ext uri="{FF2B5EF4-FFF2-40B4-BE49-F238E27FC236}">
                  <a16:creationId xmlns:a16="http://schemas.microsoft.com/office/drawing/2014/main" id="{AC8CE83B-65BC-42AB-A8E5-4A1AAAF6B06D}"/>
                </a:ext>
              </a:extLst>
            </p:cNvPr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Hier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kommt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ein</a:t>
              </a:r>
              <a:r>
                <a:rPr lang="en-US" dirty="0">
                  <a:solidFill>
                    <a:schemeClr val="tx1"/>
                  </a:solidFill>
                </a:rPr>
                <a:t> Bild und </a:t>
              </a:r>
              <a:r>
                <a:rPr lang="en-US" dirty="0" err="1">
                  <a:solidFill>
                    <a:schemeClr val="tx1"/>
                  </a:solidFill>
                </a:rPr>
                <a:t>weniger</a:t>
              </a:r>
              <a:r>
                <a:rPr lang="en-US" dirty="0">
                  <a:solidFill>
                    <a:schemeClr val="tx1"/>
                  </a:solidFill>
                </a:rPr>
                <a:t> Text auf die </a:t>
              </a:r>
              <a:r>
                <a:rPr lang="en-US" dirty="0" err="1">
                  <a:solidFill>
                    <a:schemeClr val="tx1"/>
                  </a:solidFill>
                </a:rPr>
                <a:t>Folie</a:t>
              </a:r>
              <a:r>
                <a:rPr lang="en-US" dirty="0">
                  <a:solidFill>
                    <a:schemeClr val="tx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408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113EE-BEDC-4B61-986C-0F465593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64BD1-CC79-4FAE-8469-349287A0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haben keine Wahl!</a:t>
            </a:r>
          </a:p>
          <a:p>
            <a:r>
              <a:rPr lang="de-DE" dirty="0">
                <a:highlight>
                  <a:srgbClr val="FFFF00"/>
                </a:highlight>
              </a:rPr>
              <a:t>Einzigartig</a:t>
            </a:r>
            <a:endParaRPr lang="de-DE" dirty="0"/>
          </a:p>
          <a:p>
            <a:r>
              <a:rPr lang="de-DE" dirty="0"/>
              <a:t>Kann global eingesetzt werden</a:t>
            </a:r>
          </a:p>
          <a:p>
            <a:r>
              <a:rPr lang="de-DE" dirty="0"/>
              <a:t>verkürzte Ausrückezeiten,</a:t>
            </a:r>
          </a:p>
          <a:p>
            <a:r>
              <a:rPr lang="de-DE" dirty="0"/>
              <a:t>d.h. Betroffenen kann schneller geholfen werden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Leben retten!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Höheres Ansehen für ehrenamtliche Kräfte</a:t>
            </a:r>
          </a:p>
          <a:p>
            <a:r>
              <a:rPr lang="de-DE" dirty="0">
                <a:sym typeface="Wingdings" panose="05000000000000000000" pitchFamily="2" charset="2"/>
              </a:rPr>
              <a:t> Motivation steigt  mehr Helfer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0B0ED9-E7DE-416E-A217-9A718082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2B3F8-C7B1-4130-B33C-572F7634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strike="sngStrike" dirty="0"/>
              <a:t>bis drei</a:t>
            </a:r>
            <a:r>
              <a:rPr lang="de-DE" dirty="0"/>
              <a:t> oder fünf 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EB1BA-F4B5-4229-BBD3-3C3B0645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Zufriedenheit</a:t>
            </a:r>
          </a:p>
          <a:p>
            <a:r>
              <a:rPr lang="de-DE" strike="sngStrike" dirty="0"/>
              <a:t>Harmonie</a:t>
            </a:r>
          </a:p>
          <a:p>
            <a:r>
              <a:rPr lang="de-DE" strike="sngStrike" dirty="0"/>
              <a:t>Anerkennung</a:t>
            </a:r>
          </a:p>
          <a:p>
            <a:r>
              <a:rPr lang="de-DE" dirty="0"/>
              <a:t>Work/life balance</a:t>
            </a:r>
          </a:p>
          <a:p>
            <a:r>
              <a:rPr lang="de-DE" strike="sngStrike" dirty="0"/>
              <a:t>Leistung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875E3-C3F9-428E-90CC-51C91690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3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22D29-A322-4F71-92A4-9C6543B2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E97FC-8B82-4685-956A-0A6C99EA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Unternehmen entwickelt einzigartige App(s) um Menschen zu helfen</a:t>
            </a:r>
          </a:p>
          <a:p>
            <a:r>
              <a:rPr lang="de-DE" dirty="0"/>
              <a:t>Wir legen mit individuellen Lösungen wert auf eine hohe Kundenzufriedenheit</a:t>
            </a:r>
          </a:p>
          <a:p>
            <a:r>
              <a:rPr lang="de-DE" dirty="0"/>
              <a:t>Mitarbeiter haben gute Work/life balance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D89843-E317-41B0-9D0A-8A3C860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2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1F843-3C75-4A43-B114-6A10E676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Strukturiertes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C72E2-7DF9-4FD9-8DB5-DF51DD6E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Smalltalk (5‘)</a:t>
            </a:r>
          </a:p>
          <a:p>
            <a:r>
              <a:rPr lang="de-DE" dirty="0"/>
              <a:t>Kennenlernen (15‘)</a:t>
            </a:r>
          </a:p>
          <a:p>
            <a:pPr lvl="1"/>
            <a:r>
              <a:rPr lang="de-DE" dirty="0"/>
              <a:t>Über sich erzählen</a:t>
            </a:r>
          </a:p>
          <a:p>
            <a:pPr lvl="1"/>
            <a:r>
              <a:rPr lang="de-DE" dirty="0"/>
              <a:t>Warum bei uns beworben?</a:t>
            </a:r>
          </a:p>
          <a:p>
            <a:pPr lvl="1"/>
            <a:r>
              <a:rPr lang="de-DE" dirty="0"/>
              <a:t>Warum gerade SIE einstellen?</a:t>
            </a:r>
          </a:p>
          <a:p>
            <a:pPr lvl="1"/>
            <a:r>
              <a:rPr lang="de-DE" dirty="0"/>
              <a:t>Zeigen, dass optimal qualifiziert und Stelle für mich logischer Karriereschritt</a:t>
            </a:r>
          </a:p>
          <a:p>
            <a:r>
              <a:rPr lang="de-DE" dirty="0"/>
              <a:t>Vorstellung (10‘)</a:t>
            </a:r>
          </a:p>
          <a:p>
            <a:pPr lvl="1"/>
            <a:r>
              <a:rPr lang="de-DE" dirty="0"/>
              <a:t>Beide Seiten</a:t>
            </a:r>
          </a:p>
          <a:p>
            <a:r>
              <a:rPr lang="de-DE" dirty="0"/>
              <a:t>Rückfragen (10‘)</a:t>
            </a:r>
          </a:p>
          <a:p>
            <a:r>
              <a:rPr lang="de-DE" dirty="0"/>
              <a:t>Abschluss (5‘)</a:t>
            </a:r>
          </a:p>
          <a:p>
            <a:pPr lvl="1"/>
            <a:r>
              <a:rPr lang="de-DE" dirty="0"/>
              <a:t>Wie geht es weiter? „Wann darf ich Sie anrufen?“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F86701-ACD6-4CCF-A4BA-7D4CC9B4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2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A9393-FE75-49B0-95EA-96CDD863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im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07083-5945-47DA-88E9-65C28A4F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Entwickler</a:t>
            </a:r>
          </a:p>
          <a:p>
            <a:r>
              <a:rPr lang="de-DE" dirty="0"/>
              <a:t>BWLer</a:t>
            </a:r>
          </a:p>
          <a:p>
            <a:r>
              <a:rPr lang="de-DE" dirty="0"/>
              <a:t>Marketing / Helfer im BevSch</a:t>
            </a:r>
          </a:p>
          <a:p>
            <a:endParaRPr lang="de-DE" dirty="0"/>
          </a:p>
          <a:p>
            <a:r>
              <a:rPr lang="de-DE" dirty="0"/>
              <a:t>gesucht: Wirtschaftsinformatiker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kann entwickeln, und hat mal was von BWL gehört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F31DEE-2D20-484D-BA61-D0342056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85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693</Words>
  <Application>Microsoft Office PowerPoint</Application>
  <PresentationFormat>Breitbild</PresentationFormat>
  <Paragraphs>224</Paragraphs>
  <Slides>26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Architects Daughter</vt:lpstr>
      <vt:lpstr>Arial</vt:lpstr>
      <vt:lpstr>Calibri</vt:lpstr>
      <vt:lpstr>Rockwell</vt:lpstr>
      <vt:lpstr>Rockwell Condensed</vt:lpstr>
      <vt:lpstr>Wingdings</vt:lpstr>
      <vt:lpstr>Holzart</vt:lpstr>
      <vt:lpstr>Tolle Firma</vt:lpstr>
      <vt:lpstr>TEAM</vt:lpstr>
      <vt:lpstr>Team</vt:lpstr>
      <vt:lpstr>Geschäftsmodell</vt:lpstr>
      <vt:lpstr>Vision</vt:lpstr>
      <vt:lpstr>Zwei bis drei oder fünf Werte</vt:lpstr>
      <vt:lpstr>Fazit</vt:lpstr>
      <vt:lpstr>Strukturiertes Bewerbungsgespräch</vt:lpstr>
      <vt:lpstr>Funktionen im Team</vt:lpstr>
      <vt:lpstr>Notizen Bewerbungsgespräch</vt:lpstr>
      <vt:lpstr>Notizen Bewerbungsgespräch</vt:lpstr>
      <vt:lpstr>Markt Und Wettbewerb</vt:lpstr>
      <vt:lpstr>red Ocean vs. blue ocean</vt:lpstr>
      <vt:lpstr>Potentieller Markt</vt:lpstr>
      <vt:lpstr>NUTZEN / Zusatznutzen </vt:lpstr>
      <vt:lpstr>Kurs</vt:lpstr>
      <vt:lpstr>Finanzierung</vt:lpstr>
      <vt:lpstr>Finanzierung</vt:lpstr>
      <vt:lpstr>Finanzierung</vt:lpstr>
      <vt:lpstr>Gesamtbilanz</vt:lpstr>
      <vt:lpstr>Geschäftsform</vt:lpstr>
      <vt:lpstr>Patent oder schnell in den Markt?</vt:lpstr>
      <vt:lpstr>PowerPoint-Präsentation</vt:lpstr>
      <vt:lpstr>Zeit- Aufgabenplan</vt:lpstr>
      <vt:lpstr>Ideen aus alten Präsentationen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Mpunkt</dc:creator>
  <cp:lastModifiedBy>Dominik Mpunkt</cp:lastModifiedBy>
  <cp:revision>63</cp:revision>
  <dcterms:created xsi:type="dcterms:W3CDTF">2017-10-10T06:24:14Z</dcterms:created>
  <dcterms:modified xsi:type="dcterms:W3CDTF">2017-12-11T16:38:20Z</dcterms:modified>
</cp:coreProperties>
</file>