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2" r:id="rId3"/>
    <p:sldId id="266" r:id="rId4"/>
    <p:sldId id="260" r:id="rId5"/>
    <p:sldId id="270" r:id="rId6"/>
    <p:sldId id="269" r:id="rId7"/>
    <p:sldId id="263" r:id="rId8"/>
    <p:sldId id="265" r:id="rId9"/>
    <p:sldId id="268" r:id="rId10"/>
    <p:sldId id="259" r:id="rId11"/>
    <p:sldId id="267"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34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12" Type="http://schemas.openxmlformats.org/officeDocument/2006/relationships/image" Target="../media/image27.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11" Type="http://schemas.openxmlformats.org/officeDocument/2006/relationships/image" Target="../media/image26.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D2F96F-32B0-45F9-A151-F0CE34ACD50C}" type="datetimeFigureOut">
              <a:rPr lang="en-GB" smtClean="0"/>
              <a:t>17/11/2017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87E94-858E-4D2B-AD9A-82724D8E61BF}" type="slidenum">
              <a:rPr lang="en-GB" smtClean="0"/>
              <a:t>‹#›</a:t>
            </a:fld>
            <a:endParaRPr lang="en-GB"/>
          </a:p>
        </p:txBody>
      </p:sp>
    </p:spTree>
    <p:extLst>
      <p:ext uri="{BB962C8B-B14F-4D97-AF65-F5344CB8AC3E}">
        <p14:creationId xmlns:p14="http://schemas.microsoft.com/office/powerpoint/2010/main" val="323160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387E94-858E-4D2B-AD9A-82724D8E61BF}" type="slidenum">
              <a:rPr lang="en-GB" smtClean="0"/>
              <a:t>7</a:t>
            </a:fld>
            <a:endParaRPr lang="en-GB"/>
          </a:p>
        </p:txBody>
      </p:sp>
    </p:spTree>
    <p:extLst>
      <p:ext uri="{BB962C8B-B14F-4D97-AF65-F5344CB8AC3E}">
        <p14:creationId xmlns:p14="http://schemas.microsoft.com/office/powerpoint/2010/main" val="385873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387E94-858E-4D2B-AD9A-82724D8E61BF}" type="slidenum">
              <a:rPr lang="en-GB" smtClean="0"/>
              <a:t>12</a:t>
            </a:fld>
            <a:endParaRPr lang="en-GB"/>
          </a:p>
        </p:txBody>
      </p:sp>
    </p:spTree>
    <p:extLst>
      <p:ext uri="{BB962C8B-B14F-4D97-AF65-F5344CB8AC3E}">
        <p14:creationId xmlns:p14="http://schemas.microsoft.com/office/powerpoint/2010/main" val="259240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2EE6716-C2D7-4653-803B-2B6B31D06BF1}"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152237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EE6716-C2D7-4653-803B-2B6B31D06BF1}"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276453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EE6716-C2D7-4653-803B-2B6B31D06BF1}"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93412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EE6716-C2D7-4653-803B-2B6B31D06BF1}"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410564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E6716-C2D7-4653-803B-2B6B31D06BF1}"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249277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2EE6716-C2D7-4653-803B-2B6B31D06BF1}"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2743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2EE6716-C2D7-4653-803B-2B6B31D06BF1}" type="datetimeFigureOut">
              <a:rPr lang="en-GB" smtClean="0"/>
              <a:t>17/11/2017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274119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2EE6716-C2D7-4653-803B-2B6B31D06BF1}" type="datetimeFigureOut">
              <a:rPr lang="en-GB" smtClean="0"/>
              <a:t>17/11/2017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264259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E6716-C2D7-4653-803B-2B6B31D06BF1}" type="datetimeFigureOut">
              <a:rPr lang="en-GB" smtClean="0"/>
              <a:t>17/11/2017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28142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E6716-C2D7-4653-803B-2B6B31D06BF1}"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383475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E6716-C2D7-4653-803B-2B6B31D06BF1}"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C3EC03-0588-49B7-8324-E6AC1328AF38}" type="slidenum">
              <a:rPr lang="en-GB" smtClean="0"/>
              <a:t>‹#›</a:t>
            </a:fld>
            <a:endParaRPr lang="en-GB"/>
          </a:p>
        </p:txBody>
      </p:sp>
    </p:spTree>
    <p:extLst>
      <p:ext uri="{BB962C8B-B14F-4D97-AF65-F5344CB8AC3E}">
        <p14:creationId xmlns:p14="http://schemas.microsoft.com/office/powerpoint/2010/main" val="176251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E6716-C2D7-4653-803B-2B6B31D06BF1}" type="datetimeFigureOut">
              <a:rPr lang="en-GB" smtClean="0"/>
              <a:t>17/11/2017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3EC03-0588-49B7-8324-E6AC1328AF38}" type="slidenum">
              <a:rPr lang="en-GB" smtClean="0"/>
              <a:t>‹#›</a:t>
            </a:fld>
            <a:endParaRPr lang="en-GB"/>
          </a:p>
        </p:txBody>
      </p:sp>
    </p:spTree>
    <p:extLst>
      <p:ext uri="{BB962C8B-B14F-4D97-AF65-F5344CB8AC3E}">
        <p14:creationId xmlns:p14="http://schemas.microsoft.com/office/powerpoint/2010/main" val="3906015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0.bin"/><Relationship Id="rId18" Type="http://schemas.openxmlformats.org/officeDocument/2006/relationships/image" Target="../media/image23.wmf"/><Relationship Id="rId26" Type="http://schemas.openxmlformats.org/officeDocument/2006/relationships/oleObject" Target="../embeddings/oleObject27.bin"/><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20.wmf"/><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9.bin"/><Relationship Id="rId24" Type="http://schemas.openxmlformats.org/officeDocument/2006/relationships/image" Target="../media/image26.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oleObject" Target="../embeddings/oleObject28.bin"/><Relationship Id="rId10" Type="http://schemas.openxmlformats.org/officeDocument/2006/relationships/image" Target="../media/image19.wmf"/><Relationship Id="rId19" Type="http://schemas.openxmlformats.org/officeDocument/2006/relationships/oleObject" Target="../embeddings/oleObject23.bin"/><Relationship Id="rId4" Type="http://schemas.openxmlformats.org/officeDocument/2006/relationships/image" Target="../media/image16.wmf"/><Relationship Id="rId9" Type="http://schemas.openxmlformats.org/officeDocument/2006/relationships/oleObject" Target="../embeddings/oleObject18.bin"/><Relationship Id="rId14" Type="http://schemas.openxmlformats.org/officeDocument/2006/relationships/image" Target="../media/image21.wmf"/><Relationship Id="rId22" Type="http://schemas.openxmlformats.org/officeDocument/2006/relationships/image" Target="../media/image25.wmf"/><Relationship Id="rId27" Type="http://schemas.openxmlformats.org/officeDocument/2006/relationships/image" Target="../media/image2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2.wmf"/><Relationship Id="rId18" Type="http://schemas.openxmlformats.org/officeDocument/2006/relationships/oleObject" Target="../embeddings/oleObject36.bin"/><Relationship Id="rId3" Type="http://schemas.openxmlformats.org/officeDocument/2006/relationships/notesSlide" Target="../notesSlides/notesSlide1.xml"/><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33.bin"/><Relationship Id="rId17" Type="http://schemas.openxmlformats.org/officeDocument/2006/relationships/image" Target="../media/image34.wmf"/><Relationship Id="rId25"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5.bin"/><Relationship Id="rId20" Type="http://schemas.openxmlformats.org/officeDocument/2006/relationships/oleObject" Target="../embeddings/oleObject37.bin"/><Relationship Id="rId1" Type="http://schemas.openxmlformats.org/officeDocument/2006/relationships/vmlDrawing" Target="../drawings/vmlDrawing4.vml"/><Relationship Id="rId6" Type="http://schemas.openxmlformats.org/officeDocument/2006/relationships/oleObject" Target="../embeddings/oleObject30.bin"/><Relationship Id="rId11" Type="http://schemas.openxmlformats.org/officeDocument/2006/relationships/image" Target="../media/image31.wmf"/><Relationship Id="rId24" Type="http://schemas.openxmlformats.org/officeDocument/2006/relationships/oleObject" Target="../embeddings/oleObject39.bin"/><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37.wmf"/><Relationship Id="rId10" Type="http://schemas.openxmlformats.org/officeDocument/2006/relationships/oleObject" Target="../embeddings/oleObject32.bin"/><Relationship Id="rId19" Type="http://schemas.openxmlformats.org/officeDocument/2006/relationships/image" Target="../media/image35.wmf"/><Relationship Id="rId4" Type="http://schemas.openxmlformats.org/officeDocument/2006/relationships/oleObject" Target="../embeddings/oleObject29.bin"/><Relationship Id="rId9" Type="http://schemas.openxmlformats.org/officeDocument/2006/relationships/image" Target="../media/image30.wmf"/><Relationship Id="rId14" Type="http://schemas.openxmlformats.org/officeDocument/2006/relationships/oleObject" Target="../embeddings/oleObject34.bin"/><Relationship Id="rId22"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96952"/>
            <a:ext cx="8229600" cy="1143000"/>
          </a:xfrm>
        </p:spPr>
        <p:txBody>
          <a:bodyPr>
            <a:normAutofit fontScale="90000"/>
          </a:bodyPr>
          <a:lstStyle/>
          <a:p>
            <a:r>
              <a:rPr lang="en-GB" dirty="0" smtClean="0"/>
              <a:t>13/11/-17/11/17</a:t>
            </a:r>
            <a:br>
              <a:rPr lang="en-GB" dirty="0" smtClean="0"/>
            </a:br>
            <a:r>
              <a:rPr lang="en-GB" dirty="0"/>
              <a:t>8</a:t>
            </a:r>
            <a:r>
              <a:rPr lang="en-GB" baseline="30000" dirty="0" smtClean="0"/>
              <a:t>th</a:t>
            </a:r>
            <a:r>
              <a:rPr lang="en-GB" dirty="0" smtClean="0"/>
              <a:t>  week</a:t>
            </a:r>
            <a:endParaRPr lang="en-GB" dirty="0"/>
          </a:p>
        </p:txBody>
      </p:sp>
    </p:spTree>
    <p:extLst>
      <p:ext uri="{BB962C8B-B14F-4D97-AF65-F5344CB8AC3E}">
        <p14:creationId xmlns:p14="http://schemas.microsoft.com/office/powerpoint/2010/main" val="2788796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Comparison of main features </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sz="3000" dirty="0" smtClean="0"/>
              <a:t>CO</a:t>
            </a:r>
          </a:p>
          <a:p>
            <a:r>
              <a:rPr lang="en-GB" sz="1900" dirty="0" smtClean="0"/>
              <a:t>All subspaces do not know the global objective, also do not need to communicate with or has prior information of all other subspaces.  All they need to do is to try their best to satisfy the needs of system level.</a:t>
            </a:r>
          </a:p>
          <a:p>
            <a:r>
              <a:rPr lang="en-GB" sz="1900" dirty="0" smtClean="0"/>
              <a:t>The system level has global horizon, it checks the results obtained by subspaces and hand out new demands.</a:t>
            </a:r>
            <a:endParaRPr lang="en-GB" sz="1900" dirty="0"/>
          </a:p>
          <a:p>
            <a:pPr marL="0" indent="0">
              <a:buNone/>
            </a:pPr>
            <a:r>
              <a:rPr lang="en-GB" sz="3000" dirty="0" smtClean="0"/>
              <a:t>ECO</a:t>
            </a:r>
          </a:p>
          <a:p>
            <a:r>
              <a:rPr lang="en-GB" sz="1900" dirty="0" smtClean="0"/>
              <a:t>All subspaces know the global objective and solve the </a:t>
            </a:r>
            <a:r>
              <a:rPr lang="en-GB" sz="1900" dirty="0"/>
              <a:t> optimization </a:t>
            </a:r>
            <a:r>
              <a:rPr lang="en-GB" sz="1900" dirty="0" smtClean="0"/>
              <a:t> problem independently with the prior information of all other subspaces’ constraints and analysis.</a:t>
            </a:r>
          </a:p>
          <a:p>
            <a:r>
              <a:rPr lang="en-GB" sz="1900" dirty="0" smtClean="0"/>
              <a:t>The system level do nothing but the average of all variables (design variables and state variables).</a:t>
            </a:r>
          </a:p>
          <a:p>
            <a:pPr marL="0" indent="0">
              <a:buNone/>
            </a:pPr>
            <a:r>
              <a:rPr lang="en-GB" sz="3000" dirty="0" smtClean="0"/>
              <a:t>MSCO</a:t>
            </a:r>
          </a:p>
          <a:p>
            <a:r>
              <a:rPr lang="en-GB" sz="1900" dirty="0" smtClean="0"/>
              <a:t>All subspaces know the global objective and solve the optimization problem with th</a:t>
            </a:r>
            <a:r>
              <a:rPr lang="en-GB" sz="1900" dirty="0"/>
              <a:t>e </a:t>
            </a:r>
            <a:r>
              <a:rPr lang="en-GB" sz="1900" dirty="0" smtClean="0"/>
              <a:t>changing state variables provided by its neighbours at each iteration.  </a:t>
            </a:r>
          </a:p>
          <a:p>
            <a:r>
              <a:rPr lang="en-GB" sz="1900" dirty="0"/>
              <a:t>The system level do nothing but the </a:t>
            </a:r>
            <a:r>
              <a:rPr lang="en-GB" sz="1900" dirty="0" smtClean="0"/>
              <a:t>average of design variables.</a:t>
            </a:r>
            <a:endParaRPr lang="en-GB" sz="1900" dirty="0"/>
          </a:p>
          <a:p>
            <a:endParaRPr lang="en-GB" sz="2400" dirty="0"/>
          </a:p>
        </p:txBody>
      </p:sp>
    </p:spTree>
    <p:extLst>
      <p:ext uri="{BB962C8B-B14F-4D97-AF65-F5344CB8AC3E}">
        <p14:creationId xmlns:p14="http://schemas.microsoft.com/office/powerpoint/2010/main" val="1070083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052736"/>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32048" y="5111336"/>
            <a:ext cx="8316416" cy="646331"/>
          </a:xfrm>
          <a:prstGeom prst="rect">
            <a:avLst/>
          </a:prstGeom>
        </p:spPr>
        <p:txBody>
          <a:bodyPr wrap="square">
            <a:spAutoFit/>
          </a:bodyPr>
          <a:lstStyle/>
          <a:p>
            <a:r>
              <a:rPr lang="en-GB" dirty="0"/>
              <a:t> </a:t>
            </a:r>
            <a:r>
              <a:rPr lang="en-GB" dirty="0" smtClean="0"/>
              <a:t>MSCO Global best       3.0326    0.0431     0.0000     8.0000     </a:t>
            </a:r>
            <a:r>
              <a:rPr lang="en-GB" dirty="0"/>
              <a:t>5.8783</a:t>
            </a:r>
          </a:p>
          <a:p>
            <a:r>
              <a:rPr lang="en-GB" dirty="0" smtClean="0"/>
              <a:t> No influence by start points and  quick convergence.</a:t>
            </a:r>
            <a:endParaRPr lang="en-GB"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02" y="1052736"/>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016327"/>
            <a:ext cx="6570663"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238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Response Surface method</a:t>
            </a:r>
            <a:endParaRPr lang="en-GB" dirty="0"/>
          </a:p>
        </p:txBody>
      </p:sp>
      <p:sp>
        <p:nvSpPr>
          <p:cNvPr id="3" name="Content Placeholder 2"/>
          <p:cNvSpPr>
            <a:spLocks noGrp="1"/>
          </p:cNvSpPr>
          <p:nvPr>
            <p:ph idx="1"/>
          </p:nvPr>
        </p:nvSpPr>
        <p:spPr/>
        <p:txBody>
          <a:bodyPr>
            <a:normAutofit/>
          </a:bodyPr>
          <a:lstStyle/>
          <a:p>
            <a:pPr marL="0" indent="0">
              <a:buNone/>
            </a:pPr>
            <a:r>
              <a:rPr lang="en-GB" sz="1600" dirty="0" smtClean="0"/>
              <a:t>Response </a:t>
            </a:r>
            <a:r>
              <a:rPr lang="en-GB" sz="1600" dirty="0"/>
              <a:t>surfaces are typically used to model </a:t>
            </a:r>
            <a:r>
              <a:rPr lang="en-GB" sz="1600" dirty="0" smtClean="0"/>
              <a:t>disciplining analyses</a:t>
            </a:r>
            <a:r>
              <a:rPr lang="en-GB" sz="1600" dirty="0"/>
              <a:t>. The aim of this process is to simplify the </a:t>
            </a:r>
            <a:r>
              <a:rPr lang="en-GB" sz="1600" dirty="0" smtClean="0"/>
              <a:t>substantial analyses </a:t>
            </a:r>
            <a:r>
              <a:rPr lang="en-GB" sz="1600" dirty="0"/>
              <a:t>involved in </a:t>
            </a:r>
            <a:r>
              <a:rPr lang="en-GB" sz="1600" dirty="0" smtClean="0"/>
              <a:t>sub-problem </a:t>
            </a:r>
            <a:r>
              <a:rPr lang="en-GB" sz="1600" dirty="0"/>
              <a:t>optimization processes </a:t>
            </a:r>
            <a:r>
              <a:rPr lang="en-GB" sz="1600" dirty="0" smtClean="0"/>
              <a:t>and the </a:t>
            </a:r>
            <a:r>
              <a:rPr lang="en-GB" sz="1600" dirty="0"/>
              <a:t>potential numerical difficulties for the standard CO </a:t>
            </a:r>
            <a:r>
              <a:rPr lang="en-GB" sz="1600" dirty="0" smtClean="0"/>
              <a:t>are avoided. However</a:t>
            </a:r>
            <a:r>
              <a:rPr lang="en-GB" sz="1600" dirty="0"/>
              <a:t>, structuring </a:t>
            </a:r>
            <a:r>
              <a:rPr lang="en-GB" sz="1600" dirty="0" smtClean="0"/>
              <a:t>a high-precision </a:t>
            </a:r>
            <a:r>
              <a:rPr lang="en-GB" sz="1600" dirty="0"/>
              <a:t>surrogate module requires a large number </a:t>
            </a:r>
            <a:r>
              <a:rPr lang="en-GB" sz="1600" dirty="0" smtClean="0"/>
              <a:t>of sample </a:t>
            </a:r>
            <a:r>
              <a:rPr lang="en-GB" sz="1600" dirty="0"/>
              <a:t>data pairs, which reduces subsystem-level </a:t>
            </a:r>
            <a:r>
              <a:rPr lang="en-GB" sz="1600" dirty="0" smtClean="0"/>
              <a:t>computational efficiency </a:t>
            </a:r>
            <a:r>
              <a:rPr lang="en-GB" sz="1600" dirty="0"/>
              <a:t>to a certain degree.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863162"/>
            <a:ext cx="4608512" cy="3835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0206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Multilevel Self-organised Collaborative Optimization </a:t>
            </a:r>
            <a:r>
              <a:rPr lang="en-GB" dirty="0" smtClean="0"/>
              <a:t>(MSCO)</a:t>
            </a:r>
            <a:endParaRPr lang="en-GB" dirty="0"/>
          </a:p>
        </p:txBody>
      </p:sp>
      <p:sp>
        <p:nvSpPr>
          <p:cNvPr id="3" name="Content Placeholder 2"/>
          <p:cNvSpPr>
            <a:spLocks noGrp="1"/>
          </p:cNvSpPr>
          <p:nvPr>
            <p:ph idx="1"/>
          </p:nvPr>
        </p:nvSpPr>
        <p:spPr>
          <a:xfrm>
            <a:off x="539552" y="1484784"/>
            <a:ext cx="8229600" cy="4525963"/>
          </a:xfrm>
        </p:spPr>
        <p:txBody>
          <a:bodyPr>
            <a:normAutofit/>
          </a:bodyPr>
          <a:lstStyle/>
          <a:p>
            <a:r>
              <a:rPr lang="en-GB" sz="2000" dirty="0" smtClean="0"/>
              <a:t>Here the basic idea is, the direction interaction should only appear in local groups, or local neighbours. Here the local neighbours are </a:t>
            </a:r>
            <a:r>
              <a:rPr lang="en-GB" sz="2000" dirty="0"/>
              <a:t>defined not by </a:t>
            </a:r>
            <a:r>
              <a:rPr lang="en-GB" sz="2000" dirty="0" smtClean="0"/>
              <a:t>Euclidean distance,  but dependence distance.</a:t>
            </a:r>
          </a:p>
          <a:p>
            <a:r>
              <a:rPr lang="en-GB" sz="2000" dirty="0" smtClean="0"/>
              <a:t>Then the global optimization problem becomes self group making, and </a:t>
            </a:r>
            <a:r>
              <a:rPr lang="en-GB" sz="2000" dirty="0"/>
              <a:t>a final </a:t>
            </a:r>
            <a:r>
              <a:rPr lang="en-GB" sz="2000" dirty="0" smtClean="0"/>
              <a:t>unitary group means the global optimum.</a:t>
            </a:r>
          </a:p>
          <a:p>
            <a:r>
              <a:rPr lang="en-GB" sz="2000" dirty="0" smtClean="0">
                <a:solidFill>
                  <a:srgbClr val="FF0000"/>
                </a:solidFill>
              </a:rPr>
              <a:t>The optimization process could be regarded as the emergence of a </a:t>
            </a:r>
            <a:r>
              <a:rPr lang="en-GB" sz="2000" dirty="0">
                <a:solidFill>
                  <a:srgbClr val="FF0000"/>
                </a:solidFill>
              </a:rPr>
              <a:t>unitary </a:t>
            </a:r>
            <a:r>
              <a:rPr lang="en-GB" sz="2000" dirty="0" smtClean="0">
                <a:solidFill>
                  <a:srgbClr val="FF0000"/>
                </a:solidFill>
              </a:rPr>
              <a:t>group which concludes </a:t>
            </a:r>
            <a:r>
              <a:rPr lang="en-GB" sz="2000" dirty="0">
                <a:solidFill>
                  <a:srgbClr val="FF0000"/>
                </a:solidFill>
              </a:rPr>
              <a:t>all </a:t>
            </a:r>
            <a:r>
              <a:rPr lang="en-GB" sz="2000" dirty="0" smtClean="0">
                <a:solidFill>
                  <a:srgbClr val="FF0000"/>
                </a:solidFill>
              </a:rPr>
              <a:t>participates</a:t>
            </a:r>
            <a:r>
              <a:rPr lang="en-GB" sz="2000" dirty="0">
                <a:solidFill>
                  <a:srgbClr val="FF0000"/>
                </a:solidFill>
              </a:rPr>
              <a:t>’ benefit and </a:t>
            </a:r>
            <a:r>
              <a:rPr lang="en-GB" sz="2000" dirty="0" smtClean="0">
                <a:solidFill>
                  <a:srgbClr val="FF0000"/>
                </a:solidFill>
              </a:rPr>
              <a:t>leads </a:t>
            </a:r>
            <a:r>
              <a:rPr lang="en-GB" sz="2000" dirty="0">
                <a:solidFill>
                  <a:srgbClr val="FF0000"/>
                </a:solidFill>
              </a:rPr>
              <a:t>to a </a:t>
            </a:r>
            <a:r>
              <a:rPr lang="en-GB" sz="2000" dirty="0" smtClean="0">
                <a:solidFill>
                  <a:srgbClr val="FF0000"/>
                </a:solidFill>
              </a:rPr>
              <a:t>compromise.</a:t>
            </a:r>
          </a:p>
          <a:p>
            <a:r>
              <a:rPr lang="en-GB" sz="2000" dirty="0" smtClean="0">
                <a:solidFill>
                  <a:srgbClr val="FF0000"/>
                </a:solidFill>
              </a:rPr>
              <a:t>The idea is inspired from the emergence of </a:t>
            </a:r>
            <a:r>
              <a:rPr lang="en-GB" sz="2000" dirty="0">
                <a:solidFill>
                  <a:srgbClr val="FF0000"/>
                </a:solidFill>
              </a:rPr>
              <a:t>the primary </a:t>
            </a:r>
            <a:r>
              <a:rPr lang="en-GB" sz="2000" dirty="0" smtClean="0">
                <a:solidFill>
                  <a:srgbClr val="FF0000"/>
                </a:solidFill>
              </a:rPr>
              <a:t>city-state. </a:t>
            </a:r>
          </a:p>
          <a:p>
            <a:endParaRPr lang="en-GB" sz="2000" dirty="0"/>
          </a:p>
          <a:p>
            <a:endParaRPr lang="en-GB" sz="2000" dirty="0"/>
          </a:p>
        </p:txBody>
      </p:sp>
      <p:sp>
        <p:nvSpPr>
          <p:cNvPr id="12" name="Rectangle 11"/>
          <p:cNvSpPr/>
          <p:nvPr/>
        </p:nvSpPr>
        <p:spPr>
          <a:xfrm>
            <a:off x="4457263" y="4610003"/>
            <a:ext cx="977570" cy="57749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14" name="Oval 13"/>
          <p:cNvSpPr/>
          <p:nvPr/>
        </p:nvSpPr>
        <p:spPr>
          <a:xfrm>
            <a:off x="5261247" y="5717143"/>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8" name="Oval 17"/>
          <p:cNvSpPr/>
          <p:nvPr/>
        </p:nvSpPr>
        <p:spPr>
          <a:xfrm>
            <a:off x="6340881" y="4933368"/>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a:t>
            </a:r>
            <a:endParaRPr lang="en-GB" dirty="0">
              <a:solidFill>
                <a:schemeClr val="tx1"/>
              </a:solidFill>
            </a:endParaRPr>
          </a:p>
        </p:txBody>
      </p:sp>
      <p:sp>
        <p:nvSpPr>
          <p:cNvPr id="19" name="Oval 18"/>
          <p:cNvSpPr/>
          <p:nvPr/>
        </p:nvSpPr>
        <p:spPr>
          <a:xfrm>
            <a:off x="1331640" y="4171193"/>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0" name="Oval 19"/>
          <p:cNvSpPr/>
          <p:nvPr/>
        </p:nvSpPr>
        <p:spPr>
          <a:xfrm>
            <a:off x="670409" y="4331248"/>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1" name="Oval 20"/>
          <p:cNvSpPr/>
          <p:nvPr/>
        </p:nvSpPr>
        <p:spPr>
          <a:xfrm>
            <a:off x="1001218" y="4968642"/>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2" name="Oval 21"/>
          <p:cNvSpPr/>
          <p:nvPr/>
        </p:nvSpPr>
        <p:spPr>
          <a:xfrm>
            <a:off x="3419872" y="4981656"/>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a:t>
            </a:r>
            <a:endParaRPr lang="en-GB" dirty="0">
              <a:solidFill>
                <a:schemeClr val="tx1"/>
              </a:solidFill>
            </a:endParaRPr>
          </a:p>
        </p:txBody>
      </p:sp>
      <p:sp>
        <p:nvSpPr>
          <p:cNvPr id="23" name="Oval 22"/>
          <p:cNvSpPr/>
          <p:nvPr/>
        </p:nvSpPr>
        <p:spPr>
          <a:xfrm>
            <a:off x="1658660" y="4715898"/>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4" name="Oval 23"/>
          <p:cNvSpPr/>
          <p:nvPr/>
        </p:nvSpPr>
        <p:spPr>
          <a:xfrm>
            <a:off x="6943096" y="5203955"/>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a:t>
            </a:r>
            <a:endParaRPr lang="en-GB" dirty="0">
              <a:solidFill>
                <a:schemeClr val="tx1"/>
              </a:solidFill>
            </a:endParaRPr>
          </a:p>
        </p:txBody>
      </p:sp>
      <p:sp>
        <p:nvSpPr>
          <p:cNvPr id="25" name="Oval 24"/>
          <p:cNvSpPr/>
          <p:nvPr/>
        </p:nvSpPr>
        <p:spPr>
          <a:xfrm>
            <a:off x="6503863" y="5589240"/>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a:t>
            </a:r>
            <a:endParaRPr lang="en-GB" dirty="0">
              <a:solidFill>
                <a:schemeClr val="tx1"/>
              </a:solidFill>
            </a:endParaRPr>
          </a:p>
        </p:txBody>
      </p:sp>
      <p:sp>
        <p:nvSpPr>
          <p:cNvPr id="26" name="Oval 25"/>
          <p:cNvSpPr/>
          <p:nvPr/>
        </p:nvSpPr>
        <p:spPr>
          <a:xfrm>
            <a:off x="3657067" y="5438856"/>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a:t>
            </a:r>
            <a:endParaRPr lang="en-GB" dirty="0">
              <a:solidFill>
                <a:schemeClr val="tx1"/>
              </a:solidFill>
            </a:endParaRPr>
          </a:p>
        </p:txBody>
      </p:sp>
      <p:sp>
        <p:nvSpPr>
          <p:cNvPr id="27" name="Oval 26"/>
          <p:cNvSpPr/>
          <p:nvPr/>
        </p:nvSpPr>
        <p:spPr>
          <a:xfrm>
            <a:off x="2195736" y="5691600"/>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5</a:t>
            </a:r>
            <a:endParaRPr lang="en-GB" dirty="0">
              <a:solidFill>
                <a:schemeClr val="tx1"/>
              </a:solidFill>
            </a:endParaRPr>
          </a:p>
        </p:txBody>
      </p:sp>
    </p:spTree>
    <p:extLst>
      <p:ext uri="{BB962C8B-B14F-4D97-AF65-F5344CB8AC3E}">
        <p14:creationId xmlns:p14="http://schemas.microsoft.com/office/powerpoint/2010/main" val="164807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Test case</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056563"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20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MSCO for two disciplines</a:t>
            </a:r>
            <a:endParaRPr lang="en-GB" dirty="0"/>
          </a:p>
        </p:txBody>
      </p:sp>
      <p:sp>
        <p:nvSpPr>
          <p:cNvPr id="5" name="Rectangle 4"/>
          <p:cNvSpPr/>
          <p:nvPr/>
        </p:nvSpPr>
        <p:spPr>
          <a:xfrm>
            <a:off x="1375098" y="34100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A</a:t>
            </a:r>
            <a:endParaRPr lang="en-GB" dirty="0">
              <a:solidFill>
                <a:schemeClr val="tx1"/>
              </a:solidFill>
            </a:endParaRPr>
          </a:p>
        </p:txBody>
      </p:sp>
      <p:sp>
        <p:nvSpPr>
          <p:cNvPr id="6" name="Rectangle 5"/>
          <p:cNvSpPr/>
          <p:nvPr/>
        </p:nvSpPr>
        <p:spPr>
          <a:xfrm>
            <a:off x="6012160" y="34100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B</a:t>
            </a:r>
            <a:endParaRPr lang="en-GB" dirty="0">
              <a:solidFill>
                <a:schemeClr val="tx1"/>
              </a:solidFill>
            </a:endParaRPr>
          </a:p>
        </p:txBody>
      </p:sp>
      <p:sp>
        <p:nvSpPr>
          <p:cNvPr id="7" name="Oval 6"/>
          <p:cNvSpPr/>
          <p:nvPr/>
        </p:nvSpPr>
        <p:spPr>
          <a:xfrm>
            <a:off x="3203848" y="1989783"/>
            <a:ext cx="2160240" cy="648072"/>
          </a:xfrm>
          <a:prstGeom prst="ellips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15" name="Right Arrow 14"/>
          <p:cNvSpPr/>
          <p:nvPr/>
        </p:nvSpPr>
        <p:spPr>
          <a:xfrm rot="10800000">
            <a:off x="4283968" y="3770075"/>
            <a:ext cx="172819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a:t>
            </a:r>
            <a:endParaRPr lang="en-GB" dirty="0"/>
          </a:p>
        </p:txBody>
      </p:sp>
      <p:sp>
        <p:nvSpPr>
          <p:cNvPr id="16" name="Right Arrow 15"/>
          <p:cNvSpPr/>
          <p:nvPr/>
        </p:nvSpPr>
        <p:spPr>
          <a:xfrm>
            <a:off x="2527226" y="3770075"/>
            <a:ext cx="1612726" cy="148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a:t>
            </a:r>
            <a:endParaRPr lang="en-GB" dirty="0"/>
          </a:p>
        </p:txBody>
      </p:sp>
      <p:sp>
        <p:nvSpPr>
          <p:cNvPr id="22" name="Right Arrow 21"/>
          <p:cNvSpPr/>
          <p:nvPr/>
        </p:nvSpPr>
        <p:spPr>
          <a:xfrm rot="8111950">
            <a:off x="2156603" y="2855644"/>
            <a:ext cx="122413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a:t>
            </a:r>
            <a:endParaRPr lang="en-GB" dirty="0"/>
          </a:p>
        </p:txBody>
      </p:sp>
      <p:sp>
        <p:nvSpPr>
          <p:cNvPr id="25" name="Right Arrow 24"/>
          <p:cNvSpPr/>
          <p:nvPr/>
        </p:nvSpPr>
        <p:spPr>
          <a:xfrm rot="2359688">
            <a:off x="5151051" y="2836470"/>
            <a:ext cx="122413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a:t>
            </a:r>
            <a:endParaRPr lang="en-GB" dirty="0"/>
          </a:p>
        </p:txBody>
      </p:sp>
      <p:graphicFrame>
        <p:nvGraphicFramePr>
          <p:cNvPr id="3" name="Object 2"/>
          <p:cNvGraphicFramePr>
            <a:graphicFrameLocks noChangeAspect="1"/>
          </p:cNvGraphicFramePr>
          <p:nvPr>
            <p:extLst>
              <p:ext uri="{D42A27DB-BD31-4B8C-83A1-F6EECF244321}">
                <p14:modId xmlns:p14="http://schemas.microsoft.com/office/powerpoint/2010/main" val="3187231072"/>
              </p:ext>
            </p:extLst>
          </p:nvPr>
        </p:nvGraphicFramePr>
        <p:xfrm>
          <a:off x="6282208" y="2314520"/>
          <a:ext cx="1218582" cy="534987"/>
        </p:xfrm>
        <a:graphic>
          <a:graphicData uri="http://schemas.openxmlformats.org/presentationml/2006/ole">
            <mc:AlternateContent xmlns:mc="http://schemas.openxmlformats.org/markup-compatibility/2006">
              <mc:Choice xmlns:v="urn:schemas-microsoft-com:vml" Requires="v">
                <p:oleObj spid="_x0000_s1337" name="Equation" r:id="rId3" imgW="520560" imgH="228600" progId="Equation.DSMT4">
                  <p:embed/>
                </p:oleObj>
              </mc:Choice>
              <mc:Fallback>
                <p:oleObj name="Equation" r:id="rId3" imgW="520560" imgH="228600" progId="Equation.DSMT4">
                  <p:embed/>
                  <p:pic>
                    <p:nvPicPr>
                      <p:cNvPr id="0" name=""/>
                      <p:cNvPicPr/>
                      <p:nvPr/>
                    </p:nvPicPr>
                    <p:blipFill>
                      <a:blip r:embed="rId4"/>
                      <a:stretch>
                        <a:fillRect/>
                      </a:stretch>
                    </p:blipFill>
                    <p:spPr>
                      <a:xfrm>
                        <a:off x="6282208" y="2314520"/>
                        <a:ext cx="1218582" cy="534987"/>
                      </a:xfrm>
                      <a:prstGeom prst="rect">
                        <a:avLst/>
                      </a:prstGeom>
                    </p:spPr>
                  </p:pic>
                </p:oleObj>
              </mc:Fallback>
            </mc:AlternateContent>
          </a:graphicData>
        </a:graphic>
      </p:graphicFrame>
      <p:sp>
        <p:nvSpPr>
          <p:cNvPr id="13" name="Right Arrow 12"/>
          <p:cNvSpPr/>
          <p:nvPr/>
        </p:nvSpPr>
        <p:spPr>
          <a:xfrm rot="13274451">
            <a:off x="5400091" y="2685415"/>
            <a:ext cx="122413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1917537009"/>
              </p:ext>
            </p:extLst>
          </p:nvPr>
        </p:nvGraphicFramePr>
        <p:xfrm>
          <a:off x="1435055" y="2222435"/>
          <a:ext cx="1219200" cy="534988"/>
        </p:xfrm>
        <a:graphic>
          <a:graphicData uri="http://schemas.openxmlformats.org/presentationml/2006/ole">
            <mc:AlternateContent xmlns:mc="http://schemas.openxmlformats.org/markup-compatibility/2006">
              <mc:Choice xmlns:v="urn:schemas-microsoft-com:vml" Requires="v">
                <p:oleObj spid="_x0000_s1338" name="Equation" r:id="rId5" imgW="520560" imgH="228600" progId="Equation.DSMT4">
                  <p:embed/>
                </p:oleObj>
              </mc:Choice>
              <mc:Fallback>
                <p:oleObj name="Equation" r:id="rId5" imgW="520560" imgH="2286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055" y="2222435"/>
                        <a:ext cx="12192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2477790"/>
              </p:ext>
            </p:extLst>
          </p:nvPr>
        </p:nvGraphicFramePr>
        <p:xfrm>
          <a:off x="2843808" y="2690756"/>
          <a:ext cx="1189038" cy="534987"/>
        </p:xfrm>
        <a:graphic>
          <a:graphicData uri="http://schemas.openxmlformats.org/presentationml/2006/ole">
            <mc:AlternateContent xmlns:mc="http://schemas.openxmlformats.org/markup-compatibility/2006">
              <mc:Choice xmlns:v="urn:schemas-microsoft-com:vml" Requires="v">
                <p:oleObj spid="_x0000_s1339" name="Equation" r:id="rId7" imgW="507960" imgH="228600" progId="Equation.DSMT4">
                  <p:embed/>
                </p:oleObj>
              </mc:Choice>
              <mc:Fallback>
                <p:oleObj name="Equation" r:id="rId7" imgW="507960" imgH="228600" progId="Equation.DSMT4">
                  <p:embed/>
                  <p:pic>
                    <p:nvPicPr>
                      <p:cNvPr id="0" name="Object 3"/>
                      <p:cNvPicPr>
                        <a:picLocks noChangeAspect="1" noChangeArrowheads="1"/>
                      </p:cNvPicPr>
                      <p:nvPr/>
                    </p:nvPicPr>
                    <p:blipFill>
                      <a:blip r:embed="rId8"/>
                      <a:srcRect/>
                      <a:stretch>
                        <a:fillRect/>
                      </a:stretch>
                    </p:blipFill>
                    <p:spPr bwMode="auto">
                      <a:xfrm>
                        <a:off x="2843808" y="2690756"/>
                        <a:ext cx="11890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ight Arrow 17"/>
          <p:cNvSpPr/>
          <p:nvPr/>
        </p:nvSpPr>
        <p:spPr>
          <a:xfrm rot="18962144">
            <a:off x="2028117" y="2718544"/>
            <a:ext cx="122413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a:t>
            </a:r>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295933072"/>
              </p:ext>
            </p:extLst>
          </p:nvPr>
        </p:nvGraphicFramePr>
        <p:xfrm>
          <a:off x="4649511" y="2698064"/>
          <a:ext cx="1189038" cy="534987"/>
        </p:xfrm>
        <a:graphic>
          <a:graphicData uri="http://schemas.openxmlformats.org/presentationml/2006/ole">
            <mc:AlternateContent xmlns:mc="http://schemas.openxmlformats.org/markup-compatibility/2006">
              <mc:Choice xmlns:v="urn:schemas-microsoft-com:vml" Requires="v">
                <p:oleObj spid="_x0000_s1340" name="Equation" r:id="rId9" imgW="507960" imgH="228600" progId="Equation.DSMT4">
                  <p:embed/>
                </p:oleObj>
              </mc:Choice>
              <mc:Fallback>
                <p:oleObj name="Equation" r:id="rId9" imgW="50796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511" y="2698064"/>
                        <a:ext cx="11890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54023132"/>
              </p:ext>
            </p:extLst>
          </p:nvPr>
        </p:nvGraphicFramePr>
        <p:xfrm>
          <a:off x="573894" y="4426256"/>
          <a:ext cx="2679818" cy="442904"/>
        </p:xfrm>
        <a:graphic>
          <a:graphicData uri="http://schemas.openxmlformats.org/presentationml/2006/ole">
            <mc:AlternateContent xmlns:mc="http://schemas.openxmlformats.org/markup-compatibility/2006">
              <mc:Choice xmlns:v="urn:schemas-microsoft-com:vml" Requires="v">
                <p:oleObj spid="_x0000_s1341" name="Equation" r:id="rId11" imgW="1460160" imgH="241200" progId="Equation.DSMT4">
                  <p:embed/>
                </p:oleObj>
              </mc:Choice>
              <mc:Fallback>
                <p:oleObj name="Equation" r:id="rId11" imgW="1460160" imgH="241200" progId="Equation.DSMT4">
                  <p:embed/>
                  <p:pic>
                    <p:nvPicPr>
                      <p:cNvPr id="0" name="Object 3"/>
                      <p:cNvPicPr>
                        <a:picLocks noChangeAspect="1" noChangeArrowheads="1"/>
                      </p:cNvPicPr>
                      <p:nvPr/>
                    </p:nvPicPr>
                    <p:blipFill>
                      <a:blip r:embed="rId12"/>
                      <a:srcRect/>
                      <a:stretch>
                        <a:fillRect/>
                      </a:stretch>
                    </p:blipFill>
                    <p:spPr bwMode="auto">
                      <a:xfrm>
                        <a:off x="573894" y="4426256"/>
                        <a:ext cx="2679818" cy="442904"/>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94713783"/>
              </p:ext>
            </p:extLst>
          </p:nvPr>
        </p:nvGraphicFramePr>
        <p:xfrm>
          <a:off x="6012159" y="4365104"/>
          <a:ext cx="1957388" cy="442912"/>
        </p:xfrm>
        <a:graphic>
          <a:graphicData uri="http://schemas.openxmlformats.org/presentationml/2006/ole">
            <mc:AlternateContent xmlns:mc="http://schemas.openxmlformats.org/markup-compatibility/2006">
              <mc:Choice xmlns:v="urn:schemas-microsoft-com:vml" Requires="v">
                <p:oleObj spid="_x0000_s1342" name="Equation" r:id="rId13" imgW="1066680" imgH="241200" progId="Equation.DSMT4">
                  <p:embed/>
                </p:oleObj>
              </mc:Choice>
              <mc:Fallback>
                <p:oleObj name="Equation" r:id="rId13" imgW="1066680" imgH="241200" progId="Equation.DSMT4">
                  <p:embed/>
                  <p:pic>
                    <p:nvPicPr>
                      <p:cNvPr id="0" name="Object 10"/>
                      <p:cNvPicPr>
                        <a:picLocks noChangeAspect="1" noChangeArrowheads="1"/>
                      </p:cNvPicPr>
                      <p:nvPr/>
                    </p:nvPicPr>
                    <p:blipFill>
                      <a:blip r:embed="rId14"/>
                      <a:srcRect/>
                      <a:stretch>
                        <a:fillRect/>
                      </a:stretch>
                    </p:blipFill>
                    <p:spPr bwMode="auto">
                      <a:xfrm>
                        <a:off x="6012159" y="4365104"/>
                        <a:ext cx="19573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49958301"/>
              </p:ext>
            </p:extLst>
          </p:nvPr>
        </p:nvGraphicFramePr>
        <p:xfrm>
          <a:off x="2937049" y="3314267"/>
          <a:ext cx="316662" cy="437357"/>
        </p:xfrm>
        <a:graphic>
          <a:graphicData uri="http://schemas.openxmlformats.org/presentationml/2006/ole">
            <mc:AlternateContent xmlns:mc="http://schemas.openxmlformats.org/markup-compatibility/2006">
              <mc:Choice xmlns:v="urn:schemas-microsoft-com:vml" Requires="v">
                <p:oleObj spid="_x0000_s1343" name="Equation" r:id="rId15" imgW="164880" imgH="228600" progId="Equation.DSMT4">
                  <p:embed/>
                </p:oleObj>
              </mc:Choice>
              <mc:Fallback>
                <p:oleObj name="Equation" r:id="rId15" imgW="164880" imgH="228600" progId="Equation.DSMT4">
                  <p:embed/>
                  <p:pic>
                    <p:nvPicPr>
                      <p:cNvPr id="0" name="Object 3"/>
                      <p:cNvPicPr>
                        <a:picLocks noChangeAspect="1" noChangeArrowheads="1"/>
                      </p:cNvPicPr>
                      <p:nvPr/>
                    </p:nvPicPr>
                    <p:blipFill>
                      <a:blip r:embed="rId16"/>
                      <a:srcRect/>
                      <a:stretch>
                        <a:fillRect/>
                      </a:stretch>
                    </p:blipFill>
                    <p:spPr bwMode="auto">
                      <a:xfrm>
                        <a:off x="2937049" y="3314267"/>
                        <a:ext cx="316662" cy="437357"/>
                      </a:xfrm>
                      <a:prstGeom prst="rect">
                        <a:avLst/>
                      </a:prstGeom>
                      <a:noFill/>
                      <a:ln>
                        <a:noFill/>
                      </a:ln>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958135191"/>
              </p:ext>
            </p:extLst>
          </p:nvPr>
        </p:nvGraphicFramePr>
        <p:xfrm>
          <a:off x="5334000" y="3327400"/>
          <a:ext cx="341313" cy="436563"/>
        </p:xfrm>
        <a:graphic>
          <a:graphicData uri="http://schemas.openxmlformats.org/presentationml/2006/ole">
            <mc:AlternateContent xmlns:mc="http://schemas.openxmlformats.org/markup-compatibility/2006">
              <mc:Choice xmlns:v="urn:schemas-microsoft-com:vml" Requires="v">
                <p:oleObj spid="_x0000_s1344" name="Equation" r:id="rId17" imgW="177480" imgH="228600" progId="Equation.DSMT4">
                  <p:embed/>
                </p:oleObj>
              </mc:Choice>
              <mc:Fallback>
                <p:oleObj name="Equation" r:id="rId17" imgW="177480" imgH="228600" progId="Equation.DSMT4">
                  <p:embed/>
                  <p:pic>
                    <p:nvPicPr>
                      <p:cNvPr id="0" name="Object 13"/>
                      <p:cNvPicPr>
                        <a:picLocks noChangeAspect="1" noChangeArrowheads="1"/>
                      </p:cNvPicPr>
                      <p:nvPr/>
                    </p:nvPicPr>
                    <p:blipFill>
                      <a:blip r:embed="rId18"/>
                      <a:srcRect/>
                      <a:stretch>
                        <a:fillRect/>
                      </a:stretch>
                    </p:blipFill>
                    <p:spPr bwMode="auto">
                      <a:xfrm>
                        <a:off x="5334000" y="3327400"/>
                        <a:ext cx="34131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683568" y="5373216"/>
            <a:ext cx="7776864" cy="1200329"/>
          </a:xfrm>
          <a:prstGeom prst="rect">
            <a:avLst/>
          </a:prstGeom>
          <a:noFill/>
        </p:spPr>
        <p:txBody>
          <a:bodyPr wrap="square" rtlCol="0">
            <a:spAutoFit/>
          </a:bodyPr>
          <a:lstStyle/>
          <a:p>
            <a:r>
              <a:rPr lang="en-GB" dirty="0"/>
              <a:t>The key idea in MSCO is to make a new information channel between two subspaces  for the transmission of state variables, so that the subspace can do the optimization problem as much independent as </a:t>
            </a:r>
            <a:r>
              <a:rPr lang="en-GB" dirty="0" smtClean="0"/>
              <a:t>possible </a:t>
            </a:r>
            <a:r>
              <a:rPr lang="en-GB" dirty="0"/>
              <a:t>with a fuzzy </a:t>
            </a:r>
            <a:r>
              <a:rPr lang="en-GB" dirty="0" smtClean="0"/>
              <a:t>help of </a:t>
            </a:r>
            <a:r>
              <a:rPr lang="en-GB" dirty="0" smtClean="0"/>
              <a:t>the other subspace.  </a:t>
            </a:r>
            <a:endParaRPr lang="en-GB" dirty="0"/>
          </a:p>
        </p:txBody>
      </p:sp>
    </p:spTree>
    <p:extLst>
      <p:ext uri="{BB962C8B-B14F-4D97-AF65-F5344CB8AC3E}">
        <p14:creationId xmlns:p14="http://schemas.microsoft.com/office/powerpoint/2010/main" val="3085807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frame</a:t>
            </a:r>
            <a:endParaRPr lang="en-GB" dirty="0"/>
          </a:p>
        </p:txBody>
      </p:sp>
      <p:sp>
        <p:nvSpPr>
          <p:cNvPr id="4" name="Rectangle 3"/>
          <p:cNvSpPr/>
          <p:nvPr/>
        </p:nvSpPr>
        <p:spPr>
          <a:xfrm>
            <a:off x="1375098" y="34100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a:t>
            </a:r>
            <a:r>
              <a:rPr lang="en-GB" dirty="0" smtClean="0">
                <a:solidFill>
                  <a:schemeClr val="tx1"/>
                </a:solidFill>
              </a:rPr>
              <a:t>1</a:t>
            </a:r>
            <a:endParaRPr lang="en-GB" dirty="0">
              <a:solidFill>
                <a:schemeClr val="tx1"/>
              </a:solidFill>
            </a:endParaRPr>
          </a:p>
        </p:txBody>
      </p:sp>
      <p:sp>
        <p:nvSpPr>
          <p:cNvPr id="5" name="Rectangle 4"/>
          <p:cNvSpPr/>
          <p:nvPr/>
        </p:nvSpPr>
        <p:spPr>
          <a:xfrm>
            <a:off x="6012160" y="34100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3</a:t>
            </a:r>
            <a:endParaRPr lang="en-GB" dirty="0">
              <a:solidFill>
                <a:schemeClr val="tx1"/>
              </a:solidFill>
            </a:endParaRPr>
          </a:p>
        </p:txBody>
      </p:sp>
      <p:sp>
        <p:nvSpPr>
          <p:cNvPr id="6" name="Oval 5"/>
          <p:cNvSpPr/>
          <p:nvPr/>
        </p:nvSpPr>
        <p:spPr>
          <a:xfrm>
            <a:off x="3131840" y="1989783"/>
            <a:ext cx="2160240" cy="648072"/>
          </a:xfrm>
          <a:prstGeom prst="ellips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z</a:t>
            </a:r>
            <a:endParaRPr lang="en-GB" dirty="0">
              <a:solidFill>
                <a:schemeClr val="tx1"/>
              </a:solidFill>
            </a:endParaRPr>
          </a:p>
        </p:txBody>
      </p:sp>
      <p:sp>
        <p:nvSpPr>
          <p:cNvPr id="7" name="Rectangle 6"/>
          <p:cNvSpPr/>
          <p:nvPr/>
        </p:nvSpPr>
        <p:spPr>
          <a:xfrm>
            <a:off x="3635896" y="34100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cxnSp>
        <p:nvCxnSpPr>
          <p:cNvPr id="9" name="Elbow Connector 8"/>
          <p:cNvCxnSpPr>
            <a:stCxn id="4" idx="2"/>
            <a:endCxn id="5" idx="2"/>
          </p:cNvCxnSpPr>
          <p:nvPr/>
        </p:nvCxnSpPr>
        <p:spPr>
          <a:xfrm rot="16200000" flipH="1">
            <a:off x="4269693" y="1955600"/>
            <a:ext cx="12700" cy="4637062"/>
          </a:xfrm>
          <a:prstGeom prst="bentConnector3">
            <a:avLst>
              <a:gd name="adj1" fmla="val 180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5" idx="1"/>
          </p:cNvCxnSpPr>
          <p:nvPr/>
        </p:nvCxnSpPr>
        <p:spPr>
          <a:xfrm>
            <a:off x="4788024" y="3842083"/>
            <a:ext cx="122413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a:endCxn id="7" idx="1"/>
          </p:cNvCxnSpPr>
          <p:nvPr/>
        </p:nvCxnSpPr>
        <p:spPr>
          <a:xfrm>
            <a:off x="2527226" y="3842083"/>
            <a:ext cx="110867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0"/>
            <a:endCxn id="6" idx="2"/>
          </p:cNvCxnSpPr>
          <p:nvPr/>
        </p:nvCxnSpPr>
        <p:spPr>
          <a:xfrm flipV="1">
            <a:off x="1951162" y="2313819"/>
            <a:ext cx="1180678" cy="10962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0"/>
            <a:endCxn id="6" idx="6"/>
          </p:cNvCxnSpPr>
          <p:nvPr/>
        </p:nvCxnSpPr>
        <p:spPr>
          <a:xfrm flipH="1" flipV="1">
            <a:off x="5292080" y="2313819"/>
            <a:ext cx="1296144" cy="10962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0"/>
            <a:endCxn id="6" idx="4"/>
          </p:cNvCxnSpPr>
          <p:nvPr/>
        </p:nvCxnSpPr>
        <p:spPr>
          <a:xfrm flipV="1">
            <a:off x="4211960" y="2637855"/>
            <a:ext cx="0" cy="7721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1372269473"/>
              </p:ext>
            </p:extLst>
          </p:nvPr>
        </p:nvGraphicFramePr>
        <p:xfrm>
          <a:off x="2657475" y="3424485"/>
          <a:ext cx="877888" cy="436563"/>
        </p:xfrm>
        <a:graphic>
          <a:graphicData uri="http://schemas.openxmlformats.org/presentationml/2006/ole">
            <mc:AlternateContent xmlns:mc="http://schemas.openxmlformats.org/markup-compatibility/2006">
              <mc:Choice xmlns:v="urn:schemas-microsoft-com:vml" Requires="v">
                <p:oleObj spid="_x0000_s6174" name="Equation" r:id="rId3" imgW="457200" imgH="228600" progId="Equation.DSMT4">
                  <p:embed/>
                </p:oleObj>
              </mc:Choice>
              <mc:Fallback>
                <p:oleObj name="Equation" r:id="rId3" imgW="457200" imgH="228600" progId="Equation.DSMT4">
                  <p:embed/>
                  <p:pic>
                    <p:nvPicPr>
                      <p:cNvPr id="0" name="Object 13"/>
                      <p:cNvPicPr>
                        <a:picLocks noChangeAspect="1" noChangeArrowheads="1"/>
                      </p:cNvPicPr>
                      <p:nvPr/>
                    </p:nvPicPr>
                    <p:blipFill>
                      <a:blip r:embed="rId4"/>
                      <a:srcRect/>
                      <a:stretch>
                        <a:fillRect/>
                      </a:stretch>
                    </p:blipFill>
                    <p:spPr bwMode="auto">
                      <a:xfrm>
                        <a:off x="2657475" y="3424485"/>
                        <a:ext cx="8778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870643419"/>
              </p:ext>
            </p:extLst>
          </p:nvPr>
        </p:nvGraphicFramePr>
        <p:xfrm>
          <a:off x="4949825" y="3405188"/>
          <a:ext cx="901700" cy="436562"/>
        </p:xfrm>
        <a:graphic>
          <a:graphicData uri="http://schemas.openxmlformats.org/presentationml/2006/ole">
            <mc:AlternateContent xmlns:mc="http://schemas.openxmlformats.org/markup-compatibility/2006">
              <mc:Choice xmlns:v="urn:schemas-microsoft-com:vml" Requires="v">
                <p:oleObj spid="_x0000_s6175" name="Equation" r:id="rId5" imgW="469800" imgH="228600" progId="Equation.DSMT4">
                  <p:embed/>
                </p:oleObj>
              </mc:Choice>
              <mc:Fallback>
                <p:oleObj name="Equation" r:id="rId5" imgW="469800" imgH="228600" progId="Equation.DSMT4">
                  <p:embed/>
                  <p:pic>
                    <p:nvPicPr>
                      <p:cNvPr id="0" name="Object 23"/>
                      <p:cNvPicPr>
                        <a:picLocks noChangeAspect="1" noChangeArrowheads="1"/>
                      </p:cNvPicPr>
                      <p:nvPr/>
                    </p:nvPicPr>
                    <p:blipFill>
                      <a:blip r:embed="rId6"/>
                      <a:srcRect/>
                      <a:stretch>
                        <a:fillRect/>
                      </a:stretch>
                    </p:blipFill>
                    <p:spPr bwMode="auto">
                      <a:xfrm>
                        <a:off x="4949825" y="3405188"/>
                        <a:ext cx="9017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91226003"/>
              </p:ext>
            </p:extLst>
          </p:nvPr>
        </p:nvGraphicFramePr>
        <p:xfrm>
          <a:off x="3773016" y="4509120"/>
          <a:ext cx="877888" cy="436563"/>
        </p:xfrm>
        <a:graphic>
          <a:graphicData uri="http://schemas.openxmlformats.org/presentationml/2006/ole">
            <mc:AlternateContent xmlns:mc="http://schemas.openxmlformats.org/markup-compatibility/2006">
              <mc:Choice xmlns:v="urn:schemas-microsoft-com:vml" Requires="v">
                <p:oleObj spid="_x0000_s6176" name="Equation" r:id="rId7" imgW="457200" imgH="228600" progId="Equation.DSMT4">
                  <p:embed/>
                </p:oleObj>
              </mc:Choice>
              <mc:Fallback>
                <p:oleObj name="Equation" r:id="rId7" imgW="457200" imgH="228600" progId="Equation.DSMT4">
                  <p:embed/>
                  <p:pic>
                    <p:nvPicPr>
                      <p:cNvPr id="0" name="Object 23"/>
                      <p:cNvPicPr>
                        <a:picLocks noChangeAspect="1" noChangeArrowheads="1"/>
                      </p:cNvPicPr>
                      <p:nvPr/>
                    </p:nvPicPr>
                    <p:blipFill>
                      <a:blip r:embed="rId8"/>
                      <a:srcRect/>
                      <a:stretch>
                        <a:fillRect/>
                      </a:stretch>
                    </p:blipFill>
                    <p:spPr bwMode="auto">
                      <a:xfrm>
                        <a:off x="3773016" y="4509120"/>
                        <a:ext cx="8778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4132212208"/>
              </p:ext>
            </p:extLst>
          </p:nvPr>
        </p:nvGraphicFramePr>
        <p:xfrm>
          <a:off x="1836738" y="2425700"/>
          <a:ext cx="731837" cy="436563"/>
        </p:xfrm>
        <a:graphic>
          <a:graphicData uri="http://schemas.openxmlformats.org/presentationml/2006/ole">
            <mc:AlternateContent xmlns:mc="http://schemas.openxmlformats.org/markup-compatibility/2006">
              <mc:Choice xmlns:v="urn:schemas-microsoft-com:vml" Requires="v">
                <p:oleObj spid="_x0000_s6177" name="Equation" r:id="rId9" imgW="380880" imgH="228600" progId="Equation.DSMT4">
                  <p:embed/>
                </p:oleObj>
              </mc:Choice>
              <mc:Fallback>
                <p:oleObj name="Equation" r:id="rId9" imgW="380880" imgH="228600" progId="Equation.DSMT4">
                  <p:embed/>
                  <p:pic>
                    <p:nvPicPr>
                      <p:cNvPr id="0" name="Object 23"/>
                      <p:cNvPicPr>
                        <a:picLocks noChangeAspect="1" noChangeArrowheads="1"/>
                      </p:cNvPicPr>
                      <p:nvPr/>
                    </p:nvPicPr>
                    <p:blipFill>
                      <a:blip r:embed="rId10"/>
                      <a:srcRect/>
                      <a:stretch>
                        <a:fillRect/>
                      </a:stretch>
                    </p:blipFill>
                    <p:spPr bwMode="auto">
                      <a:xfrm>
                        <a:off x="1836738" y="2425700"/>
                        <a:ext cx="731837"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424962847"/>
              </p:ext>
            </p:extLst>
          </p:nvPr>
        </p:nvGraphicFramePr>
        <p:xfrm>
          <a:off x="5851525" y="2425700"/>
          <a:ext cx="755650" cy="436563"/>
        </p:xfrm>
        <a:graphic>
          <a:graphicData uri="http://schemas.openxmlformats.org/presentationml/2006/ole">
            <mc:AlternateContent xmlns:mc="http://schemas.openxmlformats.org/markup-compatibility/2006">
              <mc:Choice xmlns:v="urn:schemas-microsoft-com:vml" Requires="v">
                <p:oleObj spid="_x0000_s6178" name="Equation" r:id="rId11" imgW="393480" imgH="228600" progId="Equation.DSMT4">
                  <p:embed/>
                </p:oleObj>
              </mc:Choice>
              <mc:Fallback>
                <p:oleObj name="Equation" r:id="rId11" imgW="393480" imgH="228600" progId="Equation.DSMT4">
                  <p:embed/>
                  <p:pic>
                    <p:nvPicPr>
                      <p:cNvPr id="0" name="Object 26"/>
                      <p:cNvPicPr>
                        <a:picLocks noChangeAspect="1" noChangeArrowheads="1"/>
                      </p:cNvPicPr>
                      <p:nvPr/>
                    </p:nvPicPr>
                    <p:blipFill>
                      <a:blip r:embed="rId12"/>
                      <a:srcRect/>
                      <a:stretch>
                        <a:fillRect/>
                      </a:stretch>
                    </p:blipFill>
                    <p:spPr bwMode="auto">
                      <a:xfrm>
                        <a:off x="5851525" y="2425700"/>
                        <a:ext cx="7556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405692981"/>
              </p:ext>
            </p:extLst>
          </p:nvPr>
        </p:nvGraphicFramePr>
        <p:xfrm>
          <a:off x="3835400" y="2652713"/>
          <a:ext cx="755650" cy="436562"/>
        </p:xfrm>
        <a:graphic>
          <a:graphicData uri="http://schemas.openxmlformats.org/presentationml/2006/ole">
            <mc:AlternateContent xmlns:mc="http://schemas.openxmlformats.org/markup-compatibility/2006">
              <mc:Choice xmlns:v="urn:schemas-microsoft-com:vml" Requires="v">
                <p:oleObj spid="_x0000_s6179" name="Equation" r:id="rId13" imgW="393480" imgH="228600" progId="Equation.DSMT4">
                  <p:embed/>
                </p:oleObj>
              </mc:Choice>
              <mc:Fallback>
                <p:oleObj name="Equation" r:id="rId13" imgW="393480" imgH="228600" progId="Equation.DSMT4">
                  <p:embed/>
                  <p:pic>
                    <p:nvPicPr>
                      <p:cNvPr id="0" name="Object 26"/>
                      <p:cNvPicPr>
                        <a:picLocks noChangeAspect="1" noChangeArrowheads="1"/>
                      </p:cNvPicPr>
                      <p:nvPr/>
                    </p:nvPicPr>
                    <p:blipFill>
                      <a:blip r:embed="rId14"/>
                      <a:srcRect/>
                      <a:stretch>
                        <a:fillRect/>
                      </a:stretch>
                    </p:blipFill>
                    <p:spPr bwMode="auto">
                      <a:xfrm>
                        <a:off x="3835400" y="2652713"/>
                        <a:ext cx="7556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1629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System-subspace description</a:t>
            </a:r>
            <a:endParaRPr lang="en-GB" dirty="0"/>
          </a:p>
        </p:txBody>
      </p:sp>
      <p:sp>
        <p:nvSpPr>
          <p:cNvPr id="4" name="Rectangle 3"/>
          <p:cNvSpPr/>
          <p:nvPr/>
        </p:nvSpPr>
        <p:spPr>
          <a:xfrm>
            <a:off x="1375098" y="41577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a:t>
            </a:r>
            <a:r>
              <a:rPr lang="en-GB" dirty="0" smtClean="0">
                <a:solidFill>
                  <a:schemeClr val="tx1"/>
                </a:solidFill>
              </a:rPr>
              <a:t>1</a:t>
            </a:r>
            <a:endParaRPr lang="en-GB" dirty="0">
              <a:solidFill>
                <a:schemeClr val="tx1"/>
              </a:solidFill>
            </a:endParaRPr>
          </a:p>
        </p:txBody>
      </p:sp>
      <p:sp>
        <p:nvSpPr>
          <p:cNvPr id="5" name="Rectangle 4"/>
          <p:cNvSpPr/>
          <p:nvPr/>
        </p:nvSpPr>
        <p:spPr>
          <a:xfrm>
            <a:off x="3059832" y="41577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sp>
        <p:nvSpPr>
          <p:cNvPr id="21" name="Rectangle 20"/>
          <p:cNvSpPr/>
          <p:nvPr/>
        </p:nvSpPr>
        <p:spPr>
          <a:xfrm>
            <a:off x="4788024" y="41577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3</a:t>
            </a:r>
            <a:endParaRPr lang="en-GB" dirty="0">
              <a:solidFill>
                <a:schemeClr val="tx1"/>
              </a:solidFill>
            </a:endParaRPr>
          </a:p>
        </p:txBody>
      </p:sp>
      <p:sp>
        <p:nvSpPr>
          <p:cNvPr id="22" name="Rectangle 21"/>
          <p:cNvSpPr/>
          <p:nvPr/>
        </p:nvSpPr>
        <p:spPr>
          <a:xfrm>
            <a:off x="6588224" y="4157735"/>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4</a:t>
            </a:r>
            <a:endParaRPr lang="en-GB" dirty="0">
              <a:solidFill>
                <a:schemeClr val="tx1"/>
              </a:solidFill>
            </a:endParaRPr>
          </a:p>
        </p:txBody>
      </p:sp>
      <p:sp>
        <p:nvSpPr>
          <p:cNvPr id="31" name="Rectangle 30"/>
          <p:cNvSpPr/>
          <p:nvPr/>
        </p:nvSpPr>
        <p:spPr>
          <a:xfrm>
            <a:off x="1331640" y="1700808"/>
            <a:ext cx="6408712" cy="93610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solidFill>
                  <a:schemeClr val="tx1"/>
                </a:solidFill>
              </a:rPr>
              <a:t>            System optimizer</a:t>
            </a:r>
            <a:endParaRPr lang="en-GB" sz="2400" dirty="0">
              <a:solidFill>
                <a:schemeClr val="tx1"/>
              </a:solidFill>
            </a:endParaRPr>
          </a:p>
        </p:txBody>
      </p:sp>
      <p:graphicFrame>
        <p:nvGraphicFramePr>
          <p:cNvPr id="38" name="Object 37"/>
          <p:cNvGraphicFramePr>
            <a:graphicFrameLocks noChangeAspect="1"/>
          </p:cNvGraphicFramePr>
          <p:nvPr>
            <p:extLst>
              <p:ext uri="{D42A27DB-BD31-4B8C-83A1-F6EECF244321}">
                <p14:modId xmlns:p14="http://schemas.microsoft.com/office/powerpoint/2010/main" val="1735304236"/>
              </p:ext>
            </p:extLst>
          </p:nvPr>
        </p:nvGraphicFramePr>
        <p:xfrm>
          <a:off x="4639994" y="1941436"/>
          <a:ext cx="1904677" cy="454848"/>
        </p:xfrm>
        <a:graphic>
          <a:graphicData uri="http://schemas.openxmlformats.org/presentationml/2006/ole">
            <mc:AlternateContent xmlns:mc="http://schemas.openxmlformats.org/markup-compatibility/2006">
              <mc:Choice xmlns:v="urn:schemas-microsoft-com:vml" Requires="v">
                <p:oleObj spid="_x0000_s5227" name="Equation" r:id="rId3" imgW="850680" imgH="203040" progId="Equation.DSMT4">
                  <p:embed/>
                </p:oleObj>
              </mc:Choice>
              <mc:Fallback>
                <p:oleObj name="Equation" r:id="rId3" imgW="850680" imgH="203040" progId="Equation.DSMT4">
                  <p:embed/>
                  <p:pic>
                    <p:nvPicPr>
                      <p:cNvPr id="0" name=""/>
                      <p:cNvPicPr/>
                      <p:nvPr/>
                    </p:nvPicPr>
                    <p:blipFill>
                      <a:blip r:embed="rId4"/>
                      <a:stretch>
                        <a:fillRect/>
                      </a:stretch>
                    </p:blipFill>
                    <p:spPr>
                      <a:xfrm>
                        <a:off x="4639994" y="1941436"/>
                        <a:ext cx="1904677" cy="454848"/>
                      </a:xfrm>
                      <a:prstGeom prst="rect">
                        <a:avLst/>
                      </a:prstGeom>
                    </p:spPr>
                  </p:pic>
                </p:oleObj>
              </mc:Fallback>
            </mc:AlternateContent>
          </a:graphicData>
        </a:graphic>
      </p:graphicFrame>
      <p:sp>
        <p:nvSpPr>
          <p:cNvPr id="39" name="Down Arrow 38"/>
          <p:cNvSpPr/>
          <p:nvPr/>
        </p:nvSpPr>
        <p:spPr>
          <a:xfrm>
            <a:off x="1641220" y="2816648"/>
            <a:ext cx="45719" cy="1188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own Arrow 46"/>
          <p:cNvSpPr/>
          <p:nvPr/>
        </p:nvSpPr>
        <p:spPr>
          <a:xfrm>
            <a:off x="1766753" y="5195559"/>
            <a:ext cx="45719"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5076056" y="5148513"/>
            <a:ext cx="45719"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own Arrow 48"/>
          <p:cNvSpPr/>
          <p:nvPr/>
        </p:nvSpPr>
        <p:spPr>
          <a:xfrm>
            <a:off x="3470588" y="5155812"/>
            <a:ext cx="45719"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Down Arrow 49"/>
          <p:cNvSpPr/>
          <p:nvPr/>
        </p:nvSpPr>
        <p:spPr>
          <a:xfrm>
            <a:off x="6923034" y="5155812"/>
            <a:ext cx="45719"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363153" y="5733256"/>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Analysis 1</a:t>
            </a:r>
            <a:endParaRPr lang="en-GB" dirty="0">
              <a:solidFill>
                <a:schemeClr val="tx1"/>
              </a:solidFill>
            </a:endParaRPr>
          </a:p>
        </p:txBody>
      </p:sp>
      <p:sp>
        <p:nvSpPr>
          <p:cNvPr id="52" name="Rectangle 51"/>
          <p:cNvSpPr/>
          <p:nvPr/>
        </p:nvSpPr>
        <p:spPr>
          <a:xfrm>
            <a:off x="3059832" y="5730730"/>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Analysis </a:t>
            </a:r>
            <a:r>
              <a:rPr lang="en-GB" dirty="0" smtClean="0">
                <a:solidFill>
                  <a:schemeClr val="tx1"/>
                </a:solidFill>
              </a:rPr>
              <a:t>2</a:t>
            </a:r>
            <a:endParaRPr lang="en-GB" dirty="0">
              <a:solidFill>
                <a:schemeClr val="tx1"/>
              </a:solidFill>
            </a:endParaRPr>
          </a:p>
        </p:txBody>
      </p:sp>
      <p:sp>
        <p:nvSpPr>
          <p:cNvPr id="53" name="Rectangle 52"/>
          <p:cNvSpPr/>
          <p:nvPr/>
        </p:nvSpPr>
        <p:spPr>
          <a:xfrm>
            <a:off x="4788024" y="5730730"/>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Analysis </a:t>
            </a:r>
            <a:r>
              <a:rPr lang="en-GB" dirty="0" smtClean="0">
                <a:solidFill>
                  <a:schemeClr val="tx1"/>
                </a:solidFill>
              </a:rPr>
              <a:t>3</a:t>
            </a:r>
            <a:endParaRPr lang="en-GB" dirty="0">
              <a:solidFill>
                <a:schemeClr val="tx1"/>
              </a:solidFill>
            </a:endParaRPr>
          </a:p>
        </p:txBody>
      </p:sp>
      <p:sp>
        <p:nvSpPr>
          <p:cNvPr id="54" name="Rectangle 53"/>
          <p:cNvSpPr/>
          <p:nvPr/>
        </p:nvSpPr>
        <p:spPr>
          <a:xfrm>
            <a:off x="6623620" y="5733256"/>
            <a:ext cx="1152128" cy="8640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Analysis </a:t>
            </a:r>
            <a:r>
              <a:rPr lang="en-GB" dirty="0" smtClean="0">
                <a:solidFill>
                  <a:schemeClr val="tx1"/>
                </a:solidFill>
              </a:rPr>
              <a:t>4</a:t>
            </a:r>
            <a:endParaRPr lang="en-GB" dirty="0">
              <a:solidFill>
                <a:schemeClr val="tx1"/>
              </a:solidFill>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1783455420"/>
              </p:ext>
            </p:extLst>
          </p:nvPr>
        </p:nvGraphicFramePr>
        <p:xfrm>
          <a:off x="755576" y="3110815"/>
          <a:ext cx="758825" cy="600075"/>
        </p:xfrm>
        <a:graphic>
          <a:graphicData uri="http://schemas.openxmlformats.org/presentationml/2006/ole">
            <mc:AlternateContent xmlns:mc="http://schemas.openxmlformats.org/markup-compatibility/2006">
              <mc:Choice xmlns:v="urn:schemas-microsoft-com:vml" Requires="v">
                <p:oleObj spid="_x0000_s5228" name="Equation" r:id="rId5" imgW="304560" imgH="241200" progId="Equation.DSMT4">
                  <p:embed/>
                </p:oleObj>
              </mc:Choice>
              <mc:Fallback>
                <p:oleObj name="Equation" r:id="rId5" imgW="304560" imgH="241200" progId="Equation.DSMT4">
                  <p:embed/>
                  <p:pic>
                    <p:nvPicPr>
                      <p:cNvPr id="0" name=""/>
                      <p:cNvPicPr/>
                      <p:nvPr/>
                    </p:nvPicPr>
                    <p:blipFill>
                      <a:blip r:embed="rId6"/>
                      <a:stretch>
                        <a:fillRect/>
                      </a:stretch>
                    </p:blipFill>
                    <p:spPr>
                      <a:xfrm>
                        <a:off x="755576" y="3110815"/>
                        <a:ext cx="758825" cy="600075"/>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1979309657"/>
              </p:ext>
            </p:extLst>
          </p:nvPr>
        </p:nvGraphicFramePr>
        <p:xfrm>
          <a:off x="1187624" y="5102351"/>
          <a:ext cx="442912" cy="601663"/>
        </p:xfrm>
        <a:graphic>
          <a:graphicData uri="http://schemas.openxmlformats.org/presentationml/2006/ole">
            <mc:AlternateContent xmlns:mc="http://schemas.openxmlformats.org/markup-compatibility/2006">
              <mc:Choice xmlns:v="urn:schemas-microsoft-com:vml" Requires="v">
                <p:oleObj spid="_x0000_s5229" name="Equation" r:id="rId7" imgW="177480" imgH="241200" progId="Equation.DSMT4">
                  <p:embed/>
                </p:oleObj>
              </mc:Choice>
              <mc:Fallback>
                <p:oleObj name="Equation" r:id="rId7" imgW="177480" imgH="241200" progId="Equation.DSMT4">
                  <p:embed/>
                  <p:pic>
                    <p:nvPicPr>
                      <p:cNvPr id="0" name="Object 54"/>
                      <p:cNvPicPr>
                        <a:picLocks noChangeAspect="1" noChangeArrowheads="1"/>
                      </p:cNvPicPr>
                      <p:nvPr/>
                    </p:nvPicPr>
                    <p:blipFill>
                      <a:blip r:embed="rId8"/>
                      <a:srcRect/>
                      <a:stretch>
                        <a:fillRect/>
                      </a:stretch>
                    </p:blipFill>
                    <p:spPr bwMode="auto">
                      <a:xfrm>
                        <a:off x="1187624" y="5102351"/>
                        <a:ext cx="44291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 name="Up Arrow 56"/>
          <p:cNvSpPr/>
          <p:nvPr/>
        </p:nvSpPr>
        <p:spPr>
          <a:xfrm>
            <a:off x="2123728" y="2816649"/>
            <a:ext cx="45719" cy="11884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Up Arrow 58"/>
          <p:cNvSpPr/>
          <p:nvPr/>
        </p:nvSpPr>
        <p:spPr>
          <a:xfrm>
            <a:off x="2151261" y="5216341"/>
            <a:ext cx="45719" cy="411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Up Arrow 59"/>
          <p:cNvSpPr/>
          <p:nvPr/>
        </p:nvSpPr>
        <p:spPr>
          <a:xfrm>
            <a:off x="3829060" y="5197550"/>
            <a:ext cx="45719" cy="411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Up Arrow 60"/>
          <p:cNvSpPr/>
          <p:nvPr/>
        </p:nvSpPr>
        <p:spPr>
          <a:xfrm>
            <a:off x="5457931" y="5166203"/>
            <a:ext cx="45719" cy="411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Up Arrow 61"/>
          <p:cNvSpPr/>
          <p:nvPr/>
        </p:nvSpPr>
        <p:spPr>
          <a:xfrm>
            <a:off x="7308304" y="5158904"/>
            <a:ext cx="45719" cy="411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6" name="Object 65"/>
          <p:cNvGraphicFramePr>
            <a:graphicFrameLocks noChangeAspect="1"/>
          </p:cNvGraphicFramePr>
          <p:nvPr>
            <p:extLst>
              <p:ext uri="{D42A27DB-BD31-4B8C-83A1-F6EECF244321}">
                <p14:modId xmlns:p14="http://schemas.microsoft.com/office/powerpoint/2010/main" val="1362677429"/>
              </p:ext>
            </p:extLst>
          </p:nvPr>
        </p:nvGraphicFramePr>
        <p:xfrm>
          <a:off x="2320925" y="5112804"/>
          <a:ext cx="411163" cy="568325"/>
        </p:xfrm>
        <a:graphic>
          <a:graphicData uri="http://schemas.openxmlformats.org/presentationml/2006/ole">
            <mc:AlternateContent xmlns:mc="http://schemas.openxmlformats.org/markup-compatibility/2006">
              <mc:Choice xmlns:v="urn:schemas-microsoft-com:vml" Requires="v">
                <p:oleObj spid="_x0000_s5230" name="Equation" r:id="rId9" imgW="164880" imgH="228600" progId="Equation.DSMT4">
                  <p:embed/>
                </p:oleObj>
              </mc:Choice>
              <mc:Fallback>
                <p:oleObj name="Equation" r:id="rId9" imgW="164880" imgH="228600" progId="Equation.DSMT4">
                  <p:embed/>
                  <p:pic>
                    <p:nvPicPr>
                      <p:cNvPr id="0" name="Object 55"/>
                      <p:cNvPicPr>
                        <a:picLocks noChangeAspect="1" noChangeArrowheads="1"/>
                      </p:cNvPicPr>
                      <p:nvPr/>
                    </p:nvPicPr>
                    <p:blipFill>
                      <a:blip r:embed="rId10"/>
                      <a:srcRect/>
                      <a:stretch>
                        <a:fillRect/>
                      </a:stretch>
                    </p:blipFill>
                    <p:spPr bwMode="auto">
                      <a:xfrm>
                        <a:off x="2320925" y="5112804"/>
                        <a:ext cx="4111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val="3567663492"/>
              </p:ext>
            </p:extLst>
          </p:nvPr>
        </p:nvGraphicFramePr>
        <p:xfrm>
          <a:off x="2205757" y="3154225"/>
          <a:ext cx="854075" cy="568325"/>
        </p:xfrm>
        <a:graphic>
          <a:graphicData uri="http://schemas.openxmlformats.org/presentationml/2006/ole">
            <mc:AlternateContent xmlns:mc="http://schemas.openxmlformats.org/markup-compatibility/2006">
              <mc:Choice xmlns:v="urn:schemas-microsoft-com:vml" Requires="v">
                <p:oleObj spid="_x0000_s5231" name="Equation" r:id="rId11" imgW="342720" imgH="228600" progId="Equation.DSMT4">
                  <p:embed/>
                </p:oleObj>
              </mc:Choice>
              <mc:Fallback>
                <p:oleObj name="Equation" r:id="rId11" imgW="342720" imgH="228600" progId="Equation.DSMT4">
                  <p:embed/>
                  <p:pic>
                    <p:nvPicPr>
                      <p:cNvPr id="0" name="Object 65"/>
                      <p:cNvPicPr>
                        <a:picLocks noChangeAspect="1" noChangeArrowheads="1"/>
                      </p:cNvPicPr>
                      <p:nvPr/>
                    </p:nvPicPr>
                    <p:blipFill>
                      <a:blip r:embed="rId12"/>
                      <a:srcRect/>
                      <a:stretch>
                        <a:fillRect/>
                      </a:stretch>
                    </p:blipFill>
                    <p:spPr bwMode="auto">
                      <a:xfrm>
                        <a:off x="2205757" y="3154225"/>
                        <a:ext cx="8540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3742708732"/>
              </p:ext>
            </p:extLst>
          </p:nvPr>
        </p:nvGraphicFramePr>
        <p:xfrm>
          <a:off x="3870449" y="3154225"/>
          <a:ext cx="917575" cy="568325"/>
        </p:xfrm>
        <a:graphic>
          <a:graphicData uri="http://schemas.openxmlformats.org/presentationml/2006/ole">
            <mc:AlternateContent xmlns:mc="http://schemas.openxmlformats.org/markup-compatibility/2006">
              <mc:Choice xmlns:v="urn:schemas-microsoft-com:vml" Requires="v">
                <p:oleObj spid="_x0000_s5232" name="Equation" r:id="rId13" imgW="368280" imgH="228600" progId="Equation.DSMT4">
                  <p:embed/>
                </p:oleObj>
              </mc:Choice>
              <mc:Fallback>
                <p:oleObj name="Equation" r:id="rId13" imgW="368280" imgH="228600" progId="Equation.DSMT4">
                  <p:embed/>
                  <p:pic>
                    <p:nvPicPr>
                      <p:cNvPr id="0" name="Object 66"/>
                      <p:cNvPicPr>
                        <a:picLocks noChangeAspect="1" noChangeArrowheads="1"/>
                      </p:cNvPicPr>
                      <p:nvPr/>
                    </p:nvPicPr>
                    <p:blipFill>
                      <a:blip r:embed="rId14"/>
                      <a:srcRect/>
                      <a:stretch>
                        <a:fillRect/>
                      </a:stretch>
                    </p:blipFill>
                    <p:spPr bwMode="auto">
                      <a:xfrm>
                        <a:off x="3870449" y="3154225"/>
                        <a:ext cx="9175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 name="Object 68"/>
          <p:cNvGraphicFramePr>
            <a:graphicFrameLocks noChangeAspect="1"/>
          </p:cNvGraphicFramePr>
          <p:nvPr>
            <p:extLst>
              <p:ext uri="{D42A27DB-BD31-4B8C-83A1-F6EECF244321}">
                <p14:modId xmlns:p14="http://schemas.microsoft.com/office/powerpoint/2010/main" val="1587298183"/>
              </p:ext>
            </p:extLst>
          </p:nvPr>
        </p:nvGraphicFramePr>
        <p:xfrm>
          <a:off x="5737795" y="3126690"/>
          <a:ext cx="885825" cy="568325"/>
        </p:xfrm>
        <a:graphic>
          <a:graphicData uri="http://schemas.openxmlformats.org/presentationml/2006/ole">
            <mc:AlternateContent xmlns:mc="http://schemas.openxmlformats.org/markup-compatibility/2006">
              <mc:Choice xmlns:v="urn:schemas-microsoft-com:vml" Requires="v">
                <p:oleObj spid="_x0000_s5233" name="Equation" r:id="rId15" imgW="355320" imgH="228600" progId="Equation.DSMT4">
                  <p:embed/>
                </p:oleObj>
              </mc:Choice>
              <mc:Fallback>
                <p:oleObj name="Equation" r:id="rId15" imgW="355320" imgH="228600" progId="Equation.DSMT4">
                  <p:embed/>
                  <p:pic>
                    <p:nvPicPr>
                      <p:cNvPr id="0" name="Object 66"/>
                      <p:cNvPicPr>
                        <a:picLocks noChangeAspect="1" noChangeArrowheads="1"/>
                      </p:cNvPicPr>
                      <p:nvPr/>
                    </p:nvPicPr>
                    <p:blipFill>
                      <a:blip r:embed="rId16"/>
                      <a:srcRect/>
                      <a:stretch>
                        <a:fillRect/>
                      </a:stretch>
                    </p:blipFill>
                    <p:spPr bwMode="auto">
                      <a:xfrm>
                        <a:off x="5737795" y="3126690"/>
                        <a:ext cx="8858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Object 69"/>
          <p:cNvGraphicFramePr>
            <a:graphicFrameLocks noChangeAspect="1"/>
          </p:cNvGraphicFramePr>
          <p:nvPr>
            <p:extLst>
              <p:ext uri="{D42A27DB-BD31-4B8C-83A1-F6EECF244321}">
                <p14:modId xmlns:p14="http://schemas.microsoft.com/office/powerpoint/2010/main" val="1531576912"/>
              </p:ext>
            </p:extLst>
          </p:nvPr>
        </p:nvGraphicFramePr>
        <p:xfrm>
          <a:off x="7452320" y="3154225"/>
          <a:ext cx="917575" cy="568325"/>
        </p:xfrm>
        <a:graphic>
          <a:graphicData uri="http://schemas.openxmlformats.org/presentationml/2006/ole">
            <mc:AlternateContent xmlns:mc="http://schemas.openxmlformats.org/markup-compatibility/2006">
              <mc:Choice xmlns:v="urn:schemas-microsoft-com:vml" Requires="v">
                <p:oleObj spid="_x0000_s5234" name="Equation" r:id="rId17" imgW="368280" imgH="228600" progId="Equation.DSMT4">
                  <p:embed/>
                </p:oleObj>
              </mc:Choice>
              <mc:Fallback>
                <p:oleObj name="Equation" r:id="rId17" imgW="368280" imgH="228600" progId="Equation.DSMT4">
                  <p:embed/>
                  <p:pic>
                    <p:nvPicPr>
                      <p:cNvPr id="0" name="Object 66"/>
                      <p:cNvPicPr>
                        <a:picLocks noChangeAspect="1" noChangeArrowheads="1"/>
                      </p:cNvPicPr>
                      <p:nvPr/>
                    </p:nvPicPr>
                    <p:blipFill>
                      <a:blip r:embed="rId18"/>
                      <a:srcRect/>
                      <a:stretch>
                        <a:fillRect/>
                      </a:stretch>
                    </p:blipFill>
                    <p:spPr bwMode="auto">
                      <a:xfrm>
                        <a:off x="7452320" y="3154225"/>
                        <a:ext cx="9175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3835834946"/>
              </p:ext>
            </p:extLst>
          </p:nvPr>
        </p:nvGraphicFramePr>
        <p:xfrm>
          <a:off x="2872903" y="5076561"/>
          <a:ext cx="442913" cy="601662"/>
        </p:xfrm>
        <a:graphic>
          <a:graphicData uri="http://schemas.openxmlformats.org/presentationml/2006/ole">
            <mc:AlternateContent xmlns:mc="http://schemas.openxmlformats.org/markup-compatibility/2006">
              <mc:Choice xmlns:v="urn:schemas-microsoft-com:vml" Requires="v">
                <p:oleObj spid="_x0000_s5235" name="Equation" r:id="rId19" imgW="177480" imgH="241200" progId="Equation.DSMT4">
                  <p:embed/>
                </p:oleObj>
              </mc:Choice>
              <mc:Fallback>
                <p:oleObj name="Equation" r:id="rId19" imgW="177480" imgH="241200" progId="Equation.DSMT4">
                  <p:embed/>
                  <p:pic>
                    <p:nvPicPr>
                      <p:cNvPr id="0" name="Object 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72903" y="5076561"/>
                        <a:ext cx="442913"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1059952501"/>
              </p:ext>
            </p:extLst>
          </p:nvPr>
        </p:nvGraphicFramePr>
        <p:xfrm>
          <a:off x="3990975" y="5087925"/>
          <a:ext cx="442913" cy="568325"/>
        </p:xfrm>
        <a:graphic>
          <a:graphicData uri="http://schemas.openxmlformats.org/presentationml/2006/ole">
            <mc:AlternateContent xmlns:mc="http://schemas.openxmlformats.org/markup-compatibility/2006">
              <mc:Choice xmlns:v="urn:schemas-microsoft-com:vml" Requires="v">
                <p:oleObj spid="_x0000_s5236" name="Equation" r:id="rId21" imgW="177480" imgH="228600" progId="Equation.DSMT4">
                  <p:embed/>
                </p:oleObj>
              </mc:Choice>
              <mc:Fallback>
                <p:oleObj name="Equation" r:id="rId21" imgW="177480" imgH="228600" progId="Equation.DSMT4">
                  <p:embed/>
                  <p:pic>
                    <p:nvPicPr>
                      <p:cNvPr id="0" name="Object 65"/>
                      <p:cNvPicPr>
                        <a:picLocks noChangeAspect="1" noChangeArrowheads="1"/>
                      </p:cNvPicPr>
                      <p:nvPr/>
                    </p:nvPicPr>
                    <p:blipFill>
                      <a:blip r:embed="rId22"/>
                      <a:srcRect/>
                      <a:stretch>
                        <a:fillRect/>
                      </a:stretch>
                    </p:blipFill>
                    <p:spPr bwMode="auto">
                      <a:xfrm>
                        <a:off x="3990975" y="5087925"/>
                        <a:ext cx="4429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4170666908"/>
              </p:ext>
            </p:extLst>
          </p:nvPr>
        </p:nvGraphicFramePr>
        <p:xfrm>
          <a:off x="5676900" y="5148250"/>
          <a:ext cx="442913" cy="568325"/>
        </p:xfrm>
        <a:graphic>
          <a:graphicData uri="http://schemas.openxmlformats.org/presentationml/2006/ole">
            <mc:AlternateContent xmlns:mc="http://schemas.openxmlformats.org/markup-compatibility/2006">
              <mc:Choice xmlns:v="urn:schemas-microsoft-com:vml" Requires="v">
                <p:oleObj spid="_x0000_s5237" name="Equation" r:id="rId23" imgW="177480" imgH="228600" progId="Equation.DSMT4">
                  <p:embed/>
                </p:oleObj>
              </mc:Choice>
              <mc:Fallback>
                <p:oleObj name="Equation" r:id="rId23" imgW="177480" imgH="228600" progId="Equation.DSMT4">
                  <p:embed/>
                  <p:pic>
                    <p:nvPicPr>
                      <p:cNvPr id="0" name="Object 71"/>
                      <p:cNvPicPr>
                        <a:picLocks noChangeAspect="1" noChangeArrowheads="1"/>
                      </p:cNvPicPr>
                      <p:nvPr/>
                    </p:nvPicPr>
                    <p:blipFill>
                      <a:blip r:embed="rId24"/>
                      <a:srcRect/>
                      <a:stretch>
                        <a:fillRect/>
                      </a:stretch>
                    </p:blipFill>
                    <p:spPr bwMode="auto">
                      <a:xfrm>
                        <a:off x="5676900" y="5148250"/>
                        <a:ext cx="4429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1737786941"/>
              </p:ext>
            </p:extLst>
          </p:nvPr>
        </p:nvGraphicFramePr>
        <p:xfrm>
          <a:off x="4558963" y="5137401"/>
          <a:ext cx="442913" cy="601662"/>
        </p:xfrm>
        <a:graphic>
          <a:graphicData uri="http://schemas.openxmlformats.org/presentationml/2006/ole">
            <mc:AlternateContent xmlns:mc="http://schemas.openxmlformats.org/markup-compatibility/2006">
              <mc:Choice xmlns:v="urn:schemas-microsoft-com:vml" Requires="v">
                <p:oleObj spid="_x0000_s5238" name="Equation" r:id="rId25" imgW="177646" imgH="241091" progId="Equation.DSMT4">
                  <p:embed/>
                </p:oleObj>
              </mc:Choice>
              <mc:Fallback>
                <p:oleObj name="Equation" r:id="rId25" imgW="177646" imgH="241091" progId="Equation.DSMT4">
                  <p:embed/>
                  <p:pic>
                    <p:nvPicPr>
                      <p:cNvPr id="0"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58963" y="5137401"/>
                        <a:ext cx="442913"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923314127"/>
              </p:ext>
            </p:extLst>
          </p:nvPr>
        </p:nvGraphicFramePr>
        <p:xfrm>
          <a:off x="7518400" y="5148250"/>
          <a:ext cx="442913" cy="568325"/>
        </p:xfrm>
        <a:graphic>
          <a:graphicData uri="http://schemas.openxmlformats.org/presentationml/2006/ole">
            <mc:AlternateContent xmlns:mc="http://schemas.openxmlformats.org/markup-compatibility/2006">
              <mc:Choice xmlns:v="urn:schemas-microsoft-com:vml" Requires="v">
                <p:oleObj spid="_x0000_s5239" name="Equation" r:id="rId26" imgW="177480" imgH="228600" progId="Equation.DSMT4">
                  <p:embed/>
                </p:oleObj>
              </mc:Choice>
              <mc:Fallback>
                <p:oleObj name="Equation" r:id="rId26" imgW="177480" imgH="228600" progId="Equation.DSMT4">
                  <p:embed/>
                  <p:pic>
                    <p:nvPicPr>
                      <p:cNvPr id="0" name="Object 71"/>
                      <p:cNvPicPr>
                        <a:picLocks noChangeAspect="1" noChangeArrowheads="1"/>
                      </p:cNvPicPr>
                      <p:nvPr/>
                    </p:nvPicPr>
                    <p:blipFill>
                      <a:blip r:embed="rId27"/>
                      <a:srcRect/>
                      <a:stretch>
                        <a:fillRect/>
                      </a:stretch>
                    </p:blipFill>
                    <p:spPr bwMode="auto">
                      <a:xfrm>
                        <a:off x="7518400" y="5148250"/>
                        <a:ext cx="4429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 name="Object 75"/>
          <p:cNvGraphicFramePr>
            <a:graphicFrameLocks noChangeAspect="1"/>
          </p:cNvGraphicFramePr>
          <p:nvPr>
            <p:extLst>
              <p:ext uri="{D42A27DB-BD31-4B8C-83A1-F6EECF244321}">
                <p14:modId xmlns:p14="http://schemas.microsoft.com/office/powerpoint/2010/main" val="2434574528"/>
              </p:ext>
            </p:extLst>
          </p:nvPr>
        </p:nvGraphicFramePr>
        <p:xfrm>
          <a:off x="6401295" y="5137401"/>
          <a:ext cx="442913" cy="601662"/>
        </p:xfrm>
        <a:graphic>
          <a:graphicData uri="http://schemas.openxmlformats.org/presentationml/2006/ole">
            <mc:AlternateContent xmlns:mc="http://schemas.openxmlformats.org/markup-compatibility/2006">
              <mc:Choice xmlns:v="urn:schemas-microsoft-com:vml" Requires="v">
                <p:oleObj spid="_x0000_s5240" name="Equation" r:id="rId28" imgW="177646" imgH="241091" progId="Equation.DSMT4">
                  <p:embed/>
                </p:oleObj>
              </mc:Choice>
              <mc:Fallback>
                <p:oleObj name="Equation" r:id="rId28" imgW="177646" imgH="241091" progId="Equation.DSMT4">
                  <p:embed/>
                  <p:pic>
                    <p:nvPicPr>
                      <p:cNvPr id="0"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01295" y="5137401"/>
                        <a:ext cx="442913"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 name="Down Arrow 76"/>
          <p:cNvSpPr/>
          <p:nvPr/>
        </p:nvSpPr>
        <p:spPr>
          <a:xfrm>
            <a:off x="3300833" y="2816647"/>
            <a:ext cx="45719" cy="1188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Up Arrow 77"/>
          <p:cNvSpPr/>
          <p:nvPr/>
        </p:nvSpPr>
        <p:spPr>
          <a:xfrm>
            <a:off x="3783341" y="2816648"/>
            <a:ext cx="45719" cy="11884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Down Arrow 78"/>
          <p:cNvSpPr/>
          <p:nvPr/>
        </p:nvSpPr>
        <p:spPr>
          <a:xfrm>
            <a:off x="5086966" y="2844180"/>
            <a:ext cx="45719" cy="1188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Up Arrow 79"/>
          <p:cNvSpPr/>
          <p:nvPr/>
        </p:nvSpPr>
        <p:spPr>
          <a:xfrm>
            <a:off x="5569474" y="2844181"/>
            <a:ext cx="45719" cy="11884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Down Arrow 80"/>
          <p:cNvSpPr/>
          <p:nvPr/>
        </p:nvSpPr>
        <p:spPr>
          <a:xfrm>
            <a:off x="6848655" y="2816646"/>
            <a:ext cx="45719" cy="1188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Up Arrow 81"/>
          <p:cNvSpPr/>
          <p:nvPr/>
        </p:nvSpPr>
        <p:spPr>
          <a:xfrm>
            <a:off x="7331163" y="2816647"/>
            <a:ext cx="45719" cy="11884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611560" y="4005064"/>
            <a:ext cx="7776864" cy="2736307"/>
          </a:xfrm>
          <a:prstGeom prst="rect">
            <a:avLst/>
          </a:prstGeom>
          <a:solidFill>
            <a:schemeClr val="accent1">
              <a:alpha val="2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9827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MSCO</a:t>
            </a:r>
            <a:endParaRPr lang="en-GB" dirty="0"/>
          </a:p>
        </p:txBody>
      </p:sp>
      <p:sp>
        <p:nvSpPr>
          <p:cNvPr id="4" name="TextBox 3"/>
          <p:cNvSpPr txBox="1"/>
          <p:nvPr/>
        </p:nvSpPr>
        <p:spPr>
          <a:xfrm>
            <a:off x="1083132" y="4149080"/>
            <a:ext cx="936105" cy="369332"/>
          </a:xfrm>
          <a:prstGeom prst="rect">
            <a:avLst/>
          </a:prstGeom>
          <a:noFill/>
        </p:spPr>
        <p:txBody>
          <a:bodyPr wrap="square" rtlCol="0">
            <a:spAutoFit/>
          </a:bodyPr>
          <a:lstStyle/>
          <a:p>
            <a:r>
              <a:rPr lang="en-GB" dirty="0" smtClean="0"/>
              <a:t>Input: </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600049485"/>
              </p:ext>
            </p:extLst>
          </p:nvPr>
        </p:nvGraphicFramePr>
        <p:xfrm>
          <a:off x="2123728" y="4143245"/>
          <a:ext cx="1901825" cy="534988"/>
        </p:xfrm>
        <a:graphic>
          <a:graphicData uri="http://schemas.openxmlformats.org/presentationml/2006/ole">
            <mc:AlternateContent xmlns:mc="http://schemas.openxmlformats.org/markup-compatibility/2006">
              <mc:Choice xmlns:v="urn:schemas-microsoft-com:vml" Requires="v">
                <p:oleObj spid="_x0000_s2442" name="Equation" r:id="rId4" imgW="812520" imgH="228600" progId="Equation.DSMT4">
                  <p:embed/>
                </p:oleObj>
              </mc:Choice>
              <mc:Fallback>
                <p:oleObj name="Equation" r:id="rId4" imgW="812520" imgH="228600" progId="Equation.DSMT4">
                  <p:embed/>
                  <p:pic>
                    <p:nvPicPr>
                      <p:cNvPr id="0" name=""/>
                      <p:cNvPicPr>
                        <a:picLocks noChangeAspect="1" noChangeArrowheads="1"/>
                      </p:cNvPicPr>
                      <p:nvPr/>
                    </p:nvPicPr>
                    <p:blipFill>
                      <a:blip r:embed="rId5"/>
                      <a:srcRect/>
                      <a:stretch>
                        <a:fillRect/>
                      </a:stretch>
                    </p:blipFill>
                    <p:spPr bwMode="auto">
                      <a:xfrm>
                        <a:off x="2123728" y="4143245"/>
                        <a:ext cx="1901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94320306"/>
              </p:ext>
            </p:extLst>
          </p:nvPr>
        </p:nvGraphicFramePr>
        <p:xfrm>
          <a:off x="5508104" y="4051964"/>
          <a:ext cx="2312987" cy="563563"/>
        </p:xfrm>
        <a:graphic>
          <a:graphicData uri="http://schemas.openxmlformats.org/presentationml/2006/ole">
            <mc:AlternateContent xmlns:mc="http://schemas.openxmlformats.org/markup-compatibility/2006">
              <mc:Choice xmlns:v="urn:schemas-microsoft-com:vml" Requires="v">
                <p:oleObj spid="_x0000_s2443" name="Equation" r:id="rId6" imgW="1041120" imgH="253800" progId="Equation.DSMT4">
                  <p:embed/>
                </p:oleObj>
              </mc:Choice>
              <mc:Fallback>
                <p:oleObj name="Equation" r:id="rId6" imgW="1041120" imgH="253800" progId="Equation.DSMT4">
                  <p:embed/>
                  <p:pic>
                    <p:nvPicPr>
                      <p:cNvPr id="0" name=""/>
                      <p:cNvPicPr>
                        <a:picLocks noChangeAspect="1" noChangeArrowheads="1"/>
                      </p:cNvPicPr>
                      <p:nvPr/>
                    </p:nvPicPr>
                    <p:blipFill>
                      <a:blip r:embed="rId7"/>
                      <a:srcRect/>
                      <a:stretch>
                        <a:fillRect/>
                      </a:stretch>
                    </p:blipFill>
                    <p:spPr bwMode="auto">
                      <a:xfrm>
                        <a:off x="5508104" y="4051964"/>
                        <a:ext cx="23129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4331016" y="4187166"/>
            <a:ext cx="936105" cy="369332"/>
          </a:xfrm>
          <a:prstGeom prst="rect">
            <a:avLst/>
          </a:prstGeom>
          <a:noFill/>
        </p:spPr>
        <p:txBody>
          <a:bodyPr wrap="square" rtlCol="0">
            <a:spAutoFit/>
          </a:bodyPr>
          <a:lstStyle/>
          <a:p>
            <a:r>
              <a:rPr lang="en-GB" dirty="0" smtClean="0"/>
              <a:t>Output: </a:t>
            </a:r>
            <a:endParaRPr lang="en-GB" dirty="0"/>
          </a:p>
        </p:txBody>
      </p:sp>
      <p:graphicFrame>
        <p:nvGraphicFramePr>
          <p:cNvPr id="3" name="Object 2"/>
          <p:cNvGraphicFramePr>
            <a:graphicFrameLocks noChangeAspect="1"/>
          </p:cNvGraphicFramePr>
          <p:nvPr>
            <p:extLst>
              <p:ext uri="{D42A27DB-BD31-4B8C-83A1-F6EECF244321}">
                <p14:modId xmlns:p14="http://schemas.microsoft.com/office/powerpoint/2010/main" val="2621540555"/>
              </p:ext>
            </p:extLst>
          </p:nvPr>
        </p:nvGraphicFramePr>
        <p:xfrm>
          <a:off x="992981" y="2852936"/>
          <a:ext cx="7158037" cy="903287"/>
        </p:xfrm>
        <a:graphic>
          <a:graphicData uri="http://schemas.openxmlformats.org/presentationml/2006/ole">
            <mc:AlternateContent xmlns:mc="http://schemas.openxmlformats.org/markup-compatibility/2006">
              <mc:Choice xmlns:v="urn:schemas-microsoft-com:vml" Requires="v">
                <p:oleObj spid="_x0000_s2444" name="Equation" r:id="rId8" imgW="4025880" imgH="507960" progId="Equation.DSMT4">
                  <p:embed/>
                </p:oleObj>
              </mc:Choice>
              <mc:Fallback>
                <p:oleObj name="Equation" r:id="rId8" imgW="4025880" imgH="507960" progId="Equation.DSMT4">
                  <p:embed/>
                  <p:pic>
                    <p:nvPicPr>
                      <p:cNvPr id="0" name=""/>
                      <p:cNvPicPr/>
                      <p:nvPr/>
                    </p:nvPicPr>
                    <p:blipFill>
                      <a:blip r:embed="rId9"/>
                      <a:stretch>
                        <a:fillRect/>
                      </a:stretch>
                    </p:blipFill>
                    <p:spPr>
                      <a:xfrm>
                        <a:off x="992981" y="2852936"/>
                        <a:ext cx="7158037" cy="90328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058514588"/>
              </p:ext>
            </p:extLst>
          </p:nvPr>
        </p:nvGraphicFramePr>
        <p:xfrm>
          <a:off x="2123728" y="3645024"/>
          <a:ext cx="2808312" cy="465145"/>
        </p:xfrm>
        <a:graphic>
          <a:graphicData uri="http://schemas.openxmlformats.org/presentationml/2006/ole">
            <mc:AlternateContent xmlns:mc="http://schemas.openxmlformats.org/markup-compatibility/2006">
              <mc:Choice xmlns:v="urn:schemas-microsoft-com:vml" Requires="v">
                <p:oleObj spid="_x0000_s2445" name="Equation" r:id="rId10" imgW="1460160" imgH="241200" progId="Equation.DSMT4">
                  <p:embed/>
                </p:oleObj>
              </mc:Choice>
              <mc:Fallback>
                <p:oleObj name="Equation" r:id="rId10" imgW="1460160" imgH="2412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3728" y="3645024"/>
                        <a:ext cx="2808312" cy="465145"/>
                      </a:xfrm>
                      <a:prstGeom prst="rect">
                        <a:avLst/>
                      </a:prstGeom>
                      <a:noFill/>
                      <a:ln>
                        <a:noFill/>
                      </a:ln>
                    </p:spPr>
                  </p:pic>
                </p:oleObj>
              </mc:Fallback>
            </mc:AlternateContent>
          </a:graphicData>
        </a:graphic>
      </p:graphicFrame>
      <p:sp>
        <p:nvSpPr>
          <p:cNvPr id="15" name="TextBox 14"/>
          <p:cNvSpPr txBox="1"/>
          <p:nvPr/>
        </p:nvSpPr>
        <p:spPr>
          <a:xfrm>
            <a:off x="1043608" y="3779748"/>
            <a:ext cx="1008112" cy="369332"/>
          </a:xfrm>
          <a:prstGeom prst="rect">
            <a:avLst/>
          </a:prstGeom>
          <a:noFill/>
        </p:spPr>
        <p:txBody>
          <a:bodyPr wrap="square" rtlCol="0">
            <a:spAutoFit/>
          </a:bodyPr>
          <a:lstStyle/>
          <a:p>
            <a:r>
              <a:rPr lang="en-GB" dirty="0" smtClean="0"/>
              <a:t>Analysis </a:t>
            </a:r>
            <a:endParaRPr lang="en-GB" dirty="0"/>
          </a:p>
        </p:txBody>
      </p:sp>
      <p:sp>
        <p:nvSpPr>
          <p:cNvPr id="17" name="TextBox 16"/>
          <p:cNvSpPr txBox="1"/>
          <p:nvPr/>
        </p:nvSpPr>
        <p:spPr>
          <a:xfrm>
            <a:off x="902652" y="6309320"/>
            <a:ext cx="936105" cy="369332"/>
          </a:xfrm>
          <a:prstGeom prst="rect">
            <a:avLst/>
          </a:prstGeom>
          <a:noFill/>
        </p:spPr>
        <p:txBody>
          <a:bodyPr wrap="square" rtlCol="0">
            <a:spAutoFit/>
          </a:bodyPr>
          <a:lstStyle/>
          <a:p>
            <a:r>
              <a:rPr lang="en-GB" dirty="0" smtClean="0"/>
              <a:t>Input: </a:t>
            </a:r>
            <a:endParaRPr lang="en-GB" dirty="0"/>
          </a:p>
        </p:txBody>
      </p:sp>
      <p:graphicFrame>
        <p:nvGraphicFramePr>
          <p:cNvPr id="18" name="Object 17"/>
          <p:cNvGraphicFramePr>
            <a:graphicFrameLocks noChangeAspect="1"/>
          </p:cNvGraphicFramePr>
          <p:nvPr>
            <p:extLst>
              <p:ext uri="{D42A27DB-BD31-4B8C-83A1-F6EECF244321}">
                <p14:modId xmlns:p14="http://schemas.microsoft.com/office/powerpoint/2010/main" val="2916435845"/>
              </p:ext>
            </p:extLst>
          </p:nvPr>
        </p:nvGraphicFramePr>
        <p:xfrm>
          <a:off x="1903413" y="6226597"/>
          <a:ext cx="1873250" cy="534987"/>
        </p:xfrm>
        <a:graphic>
          <a:graphicData uri="http://schemas.openxmlformats.org/presentationml/2006/ole">
            <mc:AlternateContent xmlns:mc="http://schemas.openxmlformats.org/markup-compatibility/2006">
              <mc:Choice xmlns:v="urn:schemas-microsoft-com:vml" Requires="v">
                <p:oleObj spid="_x0000_s2446" name="Equation" r:id="rId12" imgW="799920" imgH="228600" progId="Equation.DSMT4">
                  <p:embed/>
                </p:oleObj>
              </mc:Choice>
              <mc:Fallback>
                <p:oleObj name="Equation" r:id="rId12" imgW="799920" imgH="228600" progId="Equation.DSMT4">
                  <p:embed/>
                  <p:pic>
                    <p:nvPicPr>
                      <p:cNvPr id="0" name=""/>
                      <p:cNvPicPr>
                        <a:picLocks noChangeAspect="1" noChangeArrowheads="1"/>
                      </p:cNvPicPr>
                      <p:nvPr/>
                    </p:nvPicPr>
                    <p:blipFill>
                      <a:blip r:embed="rId13"/>
                      <a:srcRect/>
                      <a:stretch>
                        <a:fillRect/>
                      </a:stretch>
                    </p:blipFill>
                    <p:spPr bwMode="auto">
                      <a:xfrm>
                        <a:off x="1903413" y="6226597"/>
                        <a:ext cx="18732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833410349"/>
              </p:ext>
            </p:extLst>
          </p:nvPr>
        </p:nvGraphicFramePr>
        <p:xfrm>
          <a:off x="5580112" y="6212204"/>
          <a:ext cx="2425700" cy="563563"/>
        </p:xfrm>
        <a:graphic>
          <a:graphicData uri="http://schemas.openxmlformats.org/presentationml/2006/ole">
            <mc:AlternateContent xmlns:mc="http://schemas.openxmlformats.org/markup-compatibility/2006">
              <mc:Choice xmlns:v="urn:schemas-microsoft-com:vml" Requires="v">
                <p:oleObj spid="_x0000_s2447" name="Equation" r:id="rId14" imgW="1091880" imgH="253800" progId="Equation.DSMT4">
                  <p:embed/>
                </p:oleObj>
              </mc:Choice>
              <mc:Fallback>
                <p:oleObj name="Equation" r:id="rId14" imgW="1091880" imgH="253800" progId="Equation.DSMT4">
                  <p:embed/>
                  <p:pic>
                    <p:nvPicPr>
                      <p:cNvPr id="0" name=""/>
                      <p:cNvPicPr>
                        <a:picLocks noChangeAspect="1" noChangeArrowheads="1"/>
                      </p:cNvPicPr>
                      <p:nvPr/>
                    </p:nvPicPr>
                    <p:blipFill>
                      <a:blip r:embed="rId15"/>
                      <a:srcRect/>
                      <a:stretch>
                        <a:fillRect/>
                      </a:stretch>
                    </p:blipFill>
                    <p:spPr bwMode="auto">
                      <a:xfrm>
                        <a:off x="5580112" y="6212204"/>
                        <a:ext cx="24257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4535996" y="6309320"/>
            <a:ext cx="936105" cy="369332"/>
          </a:xfrm>
          <a:prstGeom prst="rect">
            <a:avLst/>
          </a:prstGeom>
          <a:noFill/>
        </p:spPr>
        <p:txBody>
          <a:bodyPr wrap="square" rtlCol="0">
            <a:spAutoFit/>
          </a:bodyPr>
          <a:lstStyle/>
          <a:p>
            <a:r>
              <a:rPr lang="en-GB" dirty="0" smtClean="0"/>
              <a:t>Output: </a:t>
            </a:r>
            <a:endParaRPr lang="en-GB" dirty="0"/>
          </a:p>
        </p:txBody>
      </p:sp>
      <p:graphicFrame>
        <p:nvGraphicFramePr>
          <p:cNvPr id="21" name="Object 20"/>
          <p:cNvGraphicFramePr>
            <a:graphicFrameLocks noChangeAspect="1"/>
          </p:cNvGraphicFramePr>
          <p:nvPr>
            <p:extLst>
              <p:ext uri="{D42A27DB-BD31-4B8C-83A1-F6EECF244321}">
                <p14:modId xmlns:p14="http://schemas.microsoft.com/office/powerpoint/2010/main" val="3429728782"/>
              </p:ext>
            </p:extLst>
          </p:nvPr>
        </p:nvGraphicFramePr>
        <p:xfrm>
          <a:off x="899592" y="4869160"/>
          <a:ext cx="7158037" cy="903287"/>
        </p:xfrm>
        <a:graphic>
          <a:graphicData uri="http://schemas.openxmlformats.org/presentationml/2006/ole">
            <mc:AlternateContent xmlns:mc="http://schemas.openxmlformats.org/markup-compatibility/2006">
              <mc:Choice xmlns:v="urn:schemas-microsoft-com:vml" Requires="v">
                <p:oleObj spid="_x0000_s2448" name="Equation" r:id="rId16" imgW="4025880" imgH="507960" progId="Equation.DSMT4">
                  <p:embed/>
                </p:oleObj>
              </mc:Choice>
              <mc:Fallback>
                <p:oleObj name="Equation" r:id="rId16" imgW="4025880" imgH="507960" progId="Equation.DSMT4">
                  <p:embed/>
                  <p:pic>
                    <p:nvPicPr>
                      <p:cNvPr id="0" name=""/>
                      <p:cNvPicPr/>
                      <p:nvPr/>
                    </p:nvPicPr>
                    <p:blipFill>
                      <a:blip r:embed="rId17"/>
                      <a:stretch>
                        <a:fillRect/>
                      </a:stretch>
                    </p:blipFill>
                    <p:spPr>
                      <a:xfrm>
                        <a:off x="899592" y="4869160"/>
                        <a:ext cx="7158037" cy="903287"/>
                      </a:xfrm>
                      <a:prstGeom prst="rect">
                        <a:avLst/>
                      </a:prstGeom>
                    </p:spPr>
                  </p:pic>
                </p:oleObj>
              </mc:Fallback>
            </mc:AlternateContent>
          </a:graphicData>
        </a:graphic>
      </p:graphicFrame>
      <p:sp>
        <p:nvSpPr>
          <p:cNvPr id="23" name="TextBox 22"/>
          <p:cNvSpPr txBox="1"/>
          <p:nvPr/>
        </p:nvSpPr>
        <p:spPr>
          <a:xfrm>
            <a:off x="902652" y="5847655"/>
            <a:ext cx="1008112" cy="369332"/>
          </a:xfrm>
          <a:prstGeom prst="rect">
            <a:avLst/>
          </a:prstGeom>
          <a:noFill/>
        </p:spPr>
        <p:txBody>
          <a:bodyPr wrap="square" rtlCol="0">
            <a:spAutoFit/>
          </a:bodyPr>
          <a:lstStyle/>
          <a:p>
            <a:r>
              <a:rPr lang="en-GB" dirty="0" smtClean="0"/>
              <a:t>Analysis </a:t>
            </a:r>
            <a:endParaRPr lang="en-GB" dirty="0"/>
          </a:p>
        </p:txBody>
      </p:sp>
      <p:graphicFrame>
        <p:nvGraphicFramePr>
          <p:cNvPr id="16" name="Object 15"/>
          <p:cNvGraphicFramePr>
            <a:graphicFrameLocks noChangeAspect="1"/>
          </p:cNvGraphicFramePr>
          <p:nvPr>
            <p:extLst>
              <p:ext uri="{D42A27DB-BD31-4B8C-83A1-F6EECF244321}">
                <p14:modId xmlns:p14="http://schemas.microsoft.com/office/powerpoint/2010/main" val="2953105979"/>
              </p:ext>
            </p:extLst>
          </p:nvPr>
        </p:nvGraphicFramePr>
        <p:xfrm>
          <a:off x="1907704" y="5810864"/>
          <a:ext cx="1957387" cy="442913"/>
        </p:xfrm>
        <a:graphic>
          <a:graphicData uri="http://schemas.openxmlformats.org/presentationml/2006/ole">
            <mc:AlternateContent xmlns:mc="http://schemas.openxmlformats.org/markup-compatibility/2006">
              <mc:Choice xmlns:v="urn:schemas-microsoft-com:vml" Requires="v">
                <p:oleObj spid="_x0000_s2449" name="Equation" r:id="rId18" imgW="1066680" imgH="241200" progId="Equation.DSMT4">
                  <p:embed/>
                </p:oleObj>
              </mc:Choice>
              <mc:Fallback>
                <p:oleObj name="Equation" r:id="rId18" imgW="1066680" imgH="24120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07704" y="5810864"/>
                        <a:ext cx="195738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Straight Connector 24"/>
          <p:cNvCxnSpPr/>
          <p:nvPr/>
        </p:nvCxnSpPr>
        <p:spPr>
          <a:xfrm>
            <a:off x="35496" y="2852936"/>
            <a:ext cx="900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13977" y="3379058"/>
            <a:ext cx="535723"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8" name="Rectangle 27"/>
          <p:cNvSpPr/>
          <p:nvPr/>
        </p:nvSpPr>
        <p:spPr>
          <a:xfrm>
            <a:off x="213976" y="5570656"/>
            <a:ext cx="535723"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29" name="Straight Connector 28"/>
          <p:cNvCxnSpPr/>
          <p:nvPr/>
        </p:nvCxnSpPr>
        <p:spPr>
          <a:xfrm>
            <a:off x="35496" y="4797152"/>
            <a:ext cx="900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47521" y="2276872"/>
            <a:ext cx="936105" cy="369332"/>
          </a:xfrm>
          <a:prstGeom prst="rect">
            <a:avLst/>
          </a:prstGeom>
          <a:noFill/>
        </p:spPr>
        <p:txBody>
          <a:bodyPr wrap="square" rtlCol="0">
            <a:spAutoFit/>
          </a:bodyPr>
          <a:lstStyle/>
          <a:p>
            <a:r>
              <a:rPr lang="en-GB" dirty="0" smtClean="0"/>
              <a:t>Input: </a:t>
            </a:r>
            <a:endParaRPr lang="en-GB" dirty="0"/>
          </a:p>
        </p:txBody>
      </p:sp>
      <p:graphicFrame>
        <p:nvGraphicFramePr>
          <p:cNvPr id="38" name="Object 37"/>
          <p:cNvGraphicFramePr>
            <a:graphicFrameLocks noChangeAspect="1"/>
          </p:cNvGraphicFramePr>
          <p:nvPr>
            <p:extLst>
              <p:ext uri="{D42A27DB-BD31-4B8C-83A1-F6EECF244321}">
                <p14:modId xmlns:p14="http://schemas.microsoft.com/office/powerpoint/2010/main" val="989000021"/>
              </p:ext>
            </p:extLst>
          </p:nvPr>
        </p:nvGraphicFramePr>
        <p:xfrm>
          <a:off x="5738713" y="2204864"/>
          <a:ext cx="1425575" cy="534988"/>
        </p:xfrm>
        <a:graphic>
          <a:graphicData uri="http://schemas.openxmlformats.org/presentationml/2006/ole">
            <mc:AlternateContent xmlns:mc="http://schemas.openxmlformats.org/markup-compatibility/2006">
              <mc:Choice xmlns:v="urn:schemas-microsoft-com:vml" Requires="v">
                <p:oleObj spid="_x0000_s2450" name="Equation" r:id="rId20" imgW="609480" imgH="228600" progId="Equation.DSMT4">
                  <p:embed/>
                </p:oleObj>
              </mc:Choice>
              <mc:Fallback>
                <p:oleObj name="Equation" r:id="rId20" imgW="609480" imgH="228600" progId="Equation.DSMT4">
                  <p:embed/>
                  <p:pic>
                    <p:nvPicPr>
                      <p:cNvPr id="0" name=""/>
                      <p:cNvPicPr>
                        <a:picLocks noChangeAspect="1" noChangeArrowheads="1"/>
                      </p:cNvPicPr>
                      <p:nvPr/>
                    </p:nvPicPr>
                    <p:blipFill>
                      <a:blip r:embed="rId21"/>
                      <a:srcRect/>
                      <a:stretch>
                        <a:fillRect/>
                      </a:stretch>
                    </p:blipFill>
                    <p:spPr bwMode="auto">
                      <a:xfrm>
                        <a:off x="5738713" y="2204864"/>
                        <a:ext cx="142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TextBox 38"/>
          <p:cNvSpPr txBox="1"/>
          <p:nvPr/>
        </p:nvSpPr>
        <p:spPr>
          <a:xfrm>
            <a:off x="4921085" y="2276872"/>
            <a:ext cx="936105" cy="369332"/>
          </a:xfrm>
          <a:prstGeom prst="rect">
            <a:avLst/>
          </a:prstGeom>
          <a:noFill/>
        </p:spPr>
        <p:txBody>
          <a:bodyPr wrap="square" rtlCol="0">
            <a:spAutoFit/>
          </a:bodyPr>
          <a:lstStyle/>
          <a:p>
            <a:r>
              <a:rPr lang="en-GB" dirty="0" smtClean="0"/>
              <a:t>Output: </a:t>
            </a:r>
            <a:endParaRPr lang="en-GB" dirty="0"/>
          </a:p>
        </p:txBody>
      </p:sp>
      <p:graphicFrame>
        <p:nvGraphicFramePr>
          <p:cNvPr id="40" name="Object 39"/>
          <p:cNvGraphicFramePr>
            <a:graphicFrameLocks noChangeAspect="1"/>
          </p:cNvGraphicFramePr>
          <p:nvPr>
            <p:extLst>
              <p:ext uri="{D42A27DB-BD31-4B8C-83A1-F6EECF244321}">
                <p14:modId xmlns:p14="http://schemas.microsoft.com/office/powerpoint/2010/main" val="1969046795"/>
              </p:ext>
            </p:extLst>
          </p:nvPr>
        </p:nvGraphicFramePr>
        <p:xfrm>
          <a:off x="1752733" y="2204864"/>
          <a:ext cx="2963863" cy="563563"/>
        </p:xfrm>
        <a:graphic>
          <a:graphicData uri="http://schemas.openxmlformats.org/presentationml/2006/ole">
            <mc:AlternateContent xmlns:mc="http://schemas.openxmlformats.org/markup-compatibility/2006">
              <mc:Choice xmlns:v="urn:schemas-microsoft-com:vml" Requires="v">
                <p:oleObj spid="_x0000_s2451" name="Equation" r:id="rId22" imgW="1333440" imgH="253800" progId="Equation.DSMT4">
                  <p:embed/>
                </p:oleObj>
              </mc:Choice>
              <mc:Fallback>
                <p:oleObj name="Equation" r:id="rId22" imgW="1333440" imgH="253800" progId="Equation.DSMT4">
                  <p:embed/>
                  <p:pic>
                    <p:nvPicPr>
                      <p:cNvPr id="0" name=""/>
                      <p:cNvPicPr>
                        <a:picLocks noChangeAspect="1" noChangeArrowheads="1"/>
                      </p:cNvPicPr>
                      <p:nvPr/>
                    </p:nvPicPr>
                    <p:blipFill>
                      <a:blip r:embed="rId23"/>
                      <a:srcRect/>
                      <a:stretch>
                        <a:fillRect/>
                      </a:stretch>
                    </p:blipFill>
                    <p:spPr bwMode="auto">
                      <a:xfrm>
                        <a:off x="1752733" y="2204864"/>
                        <a:ext cx="29638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701658559"/>
              </p:ext>
            </p:extLst>
          </p:nvPr>
        </p:nvGraphicFramePr>
        <p:xfrm>
          <a:off x="840918" y="1412776"/>
          <a:ext cx="8195578" cy="367109"/>
        </p:xfrm>
        <a:graphic>
          <a:graphicData uri="http://schemas.openxmlformats.org/presentationml/2006/ole">
            <mc:AlternateContent xmlns:mc="http://schemas.openxmlformats.org/markup-compatibility/2006">
              <mc:Choice xmlns:v="urn:schemas-microsoft-com:vml" Requires="v">
                <p:oleObj spid="_x0000_s2452" name="Equation" r:id="rId24" imgW="5371920" imgH="241200" progId="Equation.DSMT4">
                  <p:embed/>
                </p:oleObj>
              </mc:Choice>
              <mc:Fallback>
                <p:oleObj name="Equation" r:id="rId24" imgW="5371920" imgH="241200" progId="Equation.DSMT4">
                  <p:embed/>
                  <p:pic>
                    <p:nvPicPr>
                      <p:cNvPr id="0" name=""/>
                      <p:cNvPicPr/>
                      <p:nvPr/>
                    </p:nvPicPr>
                    <p:blipFill>
                      <a:blip r:embed="rId25"/>
                      <a:stretch>
                        <a:fillRect/>
                      </a:stretch>
                    </p:blipFill>
                    <p:spPr>
                      <a:xfrm>
                        <a:off x="840918" y="1412776"/>
                        <a:ext cx="8195578" cy="367109"/>
                      </a:xfrm>
                      <a:prstGeom prst="rect">
                        <a:avLst/>
                      </a:prstGeom>
                    </p:spPr>
                  </p:pic>
                </p:oleObj>
              </mc:Fallback>
            </mc:AlternateContent>
          </a:graphicData>
        </a:graphic>
      </p:graphicFrame>
      <p:sp>
        <p:nvSpPr>
          <p:cNvPr id="42" name="TextBox 41"/>
          <p:cNvSpPr txBox="1"/>
          <p:nvPr/>
        </p:nvSpPr>
        <p:spPr>
          <a:xfrm>
            <a:off x="1047521" y="1876182"/>
            <a:ext cx="1944216" cy="369332"/>
          </a:xfrm>
          <a:prstGeom prst="rect">
            <a:avLst/>
          </a:prstGeom>
          <a:noFill/>
        </p:spPr>
        <p:txBody>
          <a:bodyPr wrap="square" rtlCol="0">
            <a:spAutoFit/>
          </a:bodyPr>
          <a:lstStyle/>
          <a:p>
            <a:r>
              <a:rPr lang="en-GB" dirty="0" smtClean="0"/>
              <a:t>No constraints</a:t>
            </a:r>
            <a:endParaRPr lang="en-GB" dirty="0"/>
          </a:p>
        </p:txBody>
      </p:sp>
      <p:sp>
        <p:nvSpPr>
          <p:cNvPr id="43" name="Rectangle 42"/>
          <p:cNvSpPr/>
          <p:nvPr/>
        </p:nvSpPr>
        <p:spPr>
          <a:xfrm>
            <a:off x="244872" y="1722874"/>
            <a:ext cx="511679"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50610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573113"/>
            <a:ext cx="8266113"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03648" y="4221088"/>
            <a:ext cx="3456384" cy="21602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403648" y="5661248"/>
            <a:ext cx="3456384" cy="21602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7477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ECO</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41" y="1330790"/>
            <a:ext cx="8856984" cy="1234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924944"/>
            <a:ext cx="8856984" cy="3731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107504" y="2780928"/>
            <a:ext cx="9001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76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466</Words>
  <Application>Microsoft Office PowerPoint</Application>
  <PresentationFormat>On-screen Show (4:3)</PresentationFormat>
  <Paragraphs>77</Paragraphs>
  <Slides>12</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5" baseType="lpstr">
      <vt:lpstr>Office Theme</vt:lpstr>
      <vt:lpstr>Equation</vt:lpstr>
      <vt:lpstr>MathType 6.0 Equation</vt:lpstr>
      <vt:lpstr>13/11/-17/11/17 8th  week</vt:lpstr>
      <vt:lpstr>Multilevel Self-organised Collaborative Optimization (MSCO)</vt:lpstr>
      <vt:lpstr>Test case</vt:lpstr>
      <vt:lpstr>MSCO for two disciplines</vt:lpstr>
      <vt:lpstr>General frame</vt:lpstr>
      <vt:lpstr>System-subspace description</vt:lpstr>
      <vt:lpstr>MSCO</vt:lpstr>
      <vt:lpstr>CO</vt:lpstr>
      <vt:lpstr>ECO</vt:lpstr>
      <vt:lpstr>Comparison of main features </vt:lpstr>
      <vt:lpstr>Results</vt:lpstr>
      <vt:lpstr>Response Surface method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13/11/-17/11/17 8th  week</dc:title>
  <dc:creator>Shuai Zhang</dc:creator>
  <cp:lastModifiedBy>Shuai Zhang</cp:lastModifiedBy>
  <cp:revision>50</cp:revision>
  <dcterms:created xsi:type="dcterms:W3CDTF">2017-11-13T10:12:15Z</dcterms:created>
  <dcterms:modified xsi:type="dcterms:W3CDTF">2017-11-17T11:05:36Z</dcterms:modified>
</cp:coreProperties>
</file>