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2"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134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81184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80484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412667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8CA655-349E-437B-A681-AE92F60BC2A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21322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8CA655-349E-437B-A681-AE92F60BC2A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02665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8CA655-349E-437B-A681-AE92F60BC2A4}" type="datetimeFigureOut">
              <a:rPr lang="en-GB" smtClean="0"/>
              <a:t>03/11/2017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21752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8CA655-349E-437B-A681-AE92F60BC2A4}" type="datetimeFigureOut">
              <a:rPr lang="en-GB" smtClean="0"/>
              <a:t>03/11/2017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306170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8CA655-349E-437B-A681-AE92F60BC2A4}" type="datetimeFigureOut">
              <a:rPr lang="en-GB" smtClean="0"/>
              <a:t>03/11/2017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286421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CA655-349E-437B-A681-AE92F60BC2A4}" type="datetimeFigureOut">
              <a:rPr lang="en-GB" smtClean="0"/>
              <a:t>03/11/2017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420745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A655-349E-437B-A681-AE92F60BC2A4}" type="datetimeFigureOut">
              <a:rPr lang="en-GB" smtClean="0"/>
              <a:t>03/11/2017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246653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8CA655-349E-437B-A681-AE92F60BC2A4}" type="datetimeFigureOut">
              <a:rPr lang="en-GB" smtClean="0"/>
              <a:t>03/11/2017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C295F2-86C0-4E0B-B522-68B51A6F486F}" type="slidenum">
              <a:rPr lang="en-GB" smtClean="0"/>
              <a:t>‹#›</a:t>
            </a:fld>
            <a:endParaRPr lang="en-GB"/>
          </a:p>
        </p:txBody>
      </p:sp>
    </p:spTree>
    <p:extLst>
      <p:ext uri="{BB962C8B-B14F-4D97-AF65-F5344CB8AC3E}">
        <p14:creationId xmlns:p14="http://schemas.microsoft.com/office/powerpoint/2010/main" val="156362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CA655-349E-437B-A681-AE92F60BC2A4}" type="datetimeFigureOut">
              <a:rPr lang="en-GB" smtClean="0"/>
              <a:t>03/11/2017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295F2-86C0-4E0B-B522-68B51A6F486F}" type="slidenum">
              <a:rPr lang="en-GB" smtClean="0"/>
              <a:t>‹#›</a:t>
            </a:fld>
            <a:endParaRPr lang="en-GB"/>
          </a:p>
        </p:txBody>
      </p:sp>
    </p:spTree>
    <p:extLst>
      <p:ext uri="{BB962C8B-B14F-4D97-AF65-F5344CB8AC3E}">
        <p14:creationId xmlns:p14="http://schemas.microsoft.com/office/powerpoint/2010/main" val="406852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5.png"/><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1.wmf"/><Relationship Id="rId9" Type="http://schemas.openxmlformats.org/officeDocument/2006/relationships/image" Target="../media/image3.wmf"/></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3" Type="http://schemas.openxmlformats.org/officeDocument/2006/relationships/image" Target="../media/image11.emf"/><Relationship Id="rId7" Type="http://schemas.openxmlformats.org/officeDocument/2006/relationships/oleObject" Target="../embeddings/oleObject7.bin"/><Relationship Id="rId12" Type="http://schemas.openxmlformats.org/officeDocument/2006/relationships/image" Target="../media/image14.emf"/><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image" Target="../media/image8.wmf"/><Relationship Id="rId5" Type="http://schemas.openxmlformats.org/officeDocument/2006/relationships/oleObject" Target="../embeddings/oleObject6.bin"/><Relationship Id="rId15" Type="http://schemas.openxmlformats.org/officeDocument/2006/relationships/image" Target="../media/image15.emf"/><Relationship Id="rId10" Type="http://schemas.openxmlformats.org/officeDocument/2006/relationships/oleObject" Target="../embeddings/oleObject8.bin"/><Relationship Id="rId4" Type="http://schemas.openxmlformats.org/officeDocument/2006/relationships/image" Target="../media/image12.emf"/><Relationship Id="rId9" Type="http://schemas.openxmlformats.org/officeDocument/2006/relationships/image" Target="../media/image13.emf"/><Relationship Id="rId14" Type="http://schemas.openxmlformats.org/officeDocument/2006/relationships/image" Target="../media/image9.wmf"/></Relationships>
</file>

<file path=ppt/slides/_rels/slide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3.emf"/><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96952"/>
            <a:ext cx="8229600" cy="1143000"/>
          </a:xfrm>
        </p:spPr>
        <p:txBody>
          <a:bodyPr>
            <a:normAutofit fontScale="90000"/>
          </a:bodyPr>
          <a:lstStyle/>
          <a:p>
            <a:r>
              <a:rPr lang="en-GB" dirty="0" smtClean="0"/>
              <a:t>30/10/-3/11/17</a:t>
            </a:r>
            <a:br>
              <a:rPr lang="en-GB" dirty="0" smtClean="0"/>
            </a:br>
            <a:r>
              <a:rPr lang="en-GB" dirty="0" smtClean="0"/>
              <a:t>6th week</a:t>
            </a:r>
            <a:endParaRPr lang="en-GB" dirty="0"/>
          </a:p>
        </p:txBody>
      </p:sp>
    </p:spTree>
    <p:extLst>
      <p:ext uri="{BB962C8B-B14F-4D97-AF65-F5344CB8AC3E}">
        <p14:creationId xmlns:p14="http://schemas.microsoft.com/office/powerpoint/2010/main" val="220778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System optimization problem should be improved</a:t>
            </a:r>
            <a:endParaRPr lang="en-GB" dirty="0"/>
          </a:p>
        </p:txBody>
      </p:sp>
      <p:sp>
        <p:nvSpPr>
          <p:cNvPr id="4" name="TextBox 3"/>
          <p:cNvSpPr txBox="1"/>
          <p:nvPr/>
        </p:nvSpPr>
        <p:spPr>
          <a:xfrm>
            <a:off x="971599" y="3388350"/>
            <a:ext cx="936105" cy="369332"/>
          </a:xfrm>
          <a:prstGeom prst="rect">
            <a:avLst/>
          </a:prstGeom>
          <a:noFill/>
        </p:spPr>
        <p:txBody>
          <a:bodyPr wrap="square" rtlCol="0">
            <a:spAutoFit/>
          </a:bodyPr>
          <a:lstStyle/>
          <a:p>
            <a:r>
              <a:rPr lang="en-GB" dirty="0" smtClean="0"/>
              <a:t>Input: </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2152960163"/>
              </p:ext>
            </p:extLst>
          </p:nvPr>
        </p:nvGraphicFramePr>
        <p:xfrm>
          <a:off x="5516698" y="3336880"/>
          <a:ext cx="2555875" cy="534987"/>
        </p:xfrm>
        <a:graphic>
          <a:graphicData uri="http://schemas.openxmlformats.org/presentationml/2006/ole">
            <mc:AlternateContent xmlns:mc="http://schemas.openxmlformats.org/markup-compatibility/2006">
              <mc:Choice xmlns:v="urn:schemas-microsoft-com:vml" Requires="v">
                <p:oleObj spid="_x0000_s1201" name="Equation" r:id="rId3" imgW="1091726" imgH="228501" progId="Equation.DSMT4">
                  <p:embed/>
                </p:oleObj>
              </mc:Choice>
              <mc:Fallback>
                <p:oleObj name="Equation" r:id="rId3" imgW="109172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698" y="3336880"/>
                        <a:ext cx="25558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971598" y="4149080"/>
            <a:ext cx="3342109" cy="369332"/>
          </a:xfrm>
          <a:prstGeom prst="rect">
            <a:avLst/>
          </a:prstGeom>
          <a:noFill/>
        </p:spPr>
        <p:txBody>
          <a:bodyPr wrap="square" rtlCol="0">
            <a:spAutoFit/>
          </a:bodyPr>
          <a:lstStyle/>
          <a:p>
            <a:r>
              <a:rPr lang="en-GB" dirty="0" smtClean="0"/>
              <a:t>Object function: </a:t>
            </a:r>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000298980"/>
              </p:ext>
            </p:extLst>
          </p:nvPr>
        </p:nvGraphicFramePr>
        <p:xfrm>
          <a:off x="1539875" y="4505325"/>
          <a:ext cx="3297238" cy="762000"/>
        </p:xfrm>
        <a:graphic>
          <a:graphicData uri="http://schemas.openxmlformats.org/presentationml/2006/ole">
            <mc:AlternateContent xmlns:mc="http://schemas.openxmlformats.org/markup-compatibility/2006">
              <mc:Choice xmlns:v="urn:schemas-microsoft-com:vml" Requires="v">
                <p:oleObj spid="_x0000_s1202" name="Equation" r:id="rId5" imgW="2197080" imgH="507960" progId="Equation.DSMT4">
                  <p:embed/>
                </p:oleObj>
              </mc:Choice>
              <mc:Fallback>
                <p:oleObj name="Equation" r:id="rId5" imgW="2197080" imgH="507960" progId="Equation.DSMT4">
                  <p:embed/>
                  <p:pic>
                    <p:nvPicPr>
                      <p:cNvPr id="0" name=""/>
                      <p:cNvPicPr/>
                      <p:nvPr/>
                    </p:nvPicPr>
                    <p:blipFill>
                      <a:blip r:embed="rId6"/>
                      <a:stretch>
                        <a:fillRect/>
                      </a:stretch>
                    </p:blipFill>
                    <p:spPr>
                      <a:xfrm>
                        <a:off x="1539875" y="4505325"/>
                        <a:ext cx="3297238" cy="762000"/>
                      </a:xfrm>
                      <a:prstGeom prst="rect">
                        <a:avLst/>
                      </a:prstGeom>
                    </p:spPr>
                  </p:pic>
                </p:oleObj>
              </mc:Fallback>
            </mc:AlternateContent>
          </a:graphicData>
        </a:graphic>
      </p:graphicFrame>
      <p:sp>
        <p:nvSpPr>
          <p:cNvPr id="9" name="TextBox 8"/>
          <p:cNvSpPr txBox="1"/>
          <p:nvPr/>
        </p:nvSpPr>
        <p:spPr>
          <a:xfrm>
            <a:off x="971600" y="5282271"/>
            <a:ext cx="3342109" cy="369332"/>
          </a:xfrm>
          <a:prstGeom prst="rect">
            <a:avLst/>
          </a:prstGeom>
          <a:noFill/>
        </p:spPr>
        <p:txBody>
          <a:bodyPr wrap="square" rtlCol="0">
            <a:spAutoFit/>
          </a:bodyPr>
          <a:lstStyle/>
          <a:p>
            <a:r>
              <a:rPr lang="en-GB" dirty="0" smtClean="0"/>
              <a:t>Design variables:  (free to set) </a:t>
            </a:r>
            <a:endParaRPr lang="en-GB" dirty="0"/>
          </a:p>
        </p:txBody>
      </p:sp>
      <p:sp>
        <p:nvSpPr>
          <p:cNvPr id="11" name="TextBox 10"/>
          <p:cNvSpPr txBox="1"/>
          <p:nvPr/>
        </p:nvSpPr>
        <p:spPr>
          <a:xfrm>
            <a:off x="4038203" y="5291916"/>
            <a:ext cx="3342109" cy="369332"/>
          </a:xfrm>
          <a:prstGeom prst="rect">
            <a:avLst/>
          </a:prstGeom>
          <a:noFill/>
        </p:spPr>
        <p:txBody>
          <a:bodyPr wrap="square" rtlCol="0">
            <a:spAutoFit/>
          </a:bodyPr>
          <a:lstStyle/>
          <a:p>
            <a:r>
              <a:rPr lang="en-GB" dirty="0" smtClean="0">
                <a:solidFill>
                  <a:srgbClr val="FF0000"/>
                </a:solidFill>
              </a:rPr>
              <a:t>No state variables</a:t>
            </a:r>
            <a:endParaRPr lang="en-GB" dirty="0">
              <a:solidFill>
                <a:srgbClr val="FF0000"/>
              </a:solidFill>
            </a:endParaRPr>
          </a:p>
        </p:txBody>
      </p:sp>
      <p:sp>
        <p:nvSpPr>
          <p:cNvPr id="14" name="TextBox 13"/>
          <p:cNvSpPr txBox="1"/>
          <p:nvPr/>
        </p:nvSpPr>
        <p:spPr>
          <a:xfrm>
            <a:off x="4572000" y="3419708"/>
            <a:ext cx="936105" cy="369332"/>
          </a:xfrm>
          <a:prstGeom prst="rect">
            <a:avLst/>
          </a:prstGeom>
          <a:noFill/>
        </p:spPr>
        <p:txBody>
          <a:bodyPr wrap="square" rtlCol="0">
            <a:spAutoFit/>
          </a:bodyPr>
          <a:lstStyle/>
          <a:p>
            <a:r>
              <a:rPr lang="en-GB" dirty="0" smtClean="0"/>
              <a:t>Output: </a:t>
            </a:r>
            <a:endParaRPr lang="en-GB" dirty="0"/>
          </a:p>
        </p:txBody>
      </p:sp>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031" y="1556791"/>
            <a:ext cx="7627937"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71187747"/>
              </p:ext>
            </p:extLst>
          </p:nvPr>
        </p:nvGraphicFramePr>
        <p:xfrm>
          <a:off x="1786260" y="3036813"/>
          <a:ext cx="2425700" cy="1184275"/>
        </p:xfrm>
        <a:graphic>
          <a:graphicData uri="http://schemas.openxmlformats.org/presentationml/2006/ole">
            <mc:AlternateContent xmlns:mc="http://schemas.openxmlformats.org/markup-compatibility/2006">
              <mc:Choice xmlns:v="urn:schemas-microsoft-com:vml" Requires="v">
                <p:oleObj spid="_x0000_s1203" name="Equation" r:id="rId8" imgW="1091880" imgH="533160" progId="Equation.DSMT4">
                  <p:embed/>
                </p:oleObj>
              </mc:Choice>
              <mc:Fallback>
                <p:oleObj name="Equation" r:id="rId8" imgW="1091880" imgH="533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6260" y="3036813"/>
                        <a:ext cx="24257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225265752"/>
              </p:ext>
            </p:extLst>
          </p:nvPr>
        </p:nvGraphicFramePr>
        <p:xfrm>
          <a:off x="1115616" y="5774332"/>
          <a:ext cx="2555875" cy="534988"/>
        </p:xfrm>
        <a:graphic>
          <a:graphicData uri="http://schemas.openxmlformats.org/presentationml/2006/ole">
            <mc:AlternateContent xmlns:mc="http://schemas.openxmlformats.org/markup-compatibility/2006">
              <mc:Choice xmlns:v="urn:schemas-microsoft-com:vml" Requires="v">
                <p:oleObj spid="_x0000_s1204" name="Equation" r:id="rId10" imgW="1091726" imgH="228501" progId="Equation.DSMT4">
                  <p:embed/>
                </p:oleObj>
              </mc:Choice>
              <mc:Fallback>
                <p:oleObj name="Equation" r:id="rId10" imgW="1091726"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774332"/>
                        <a:ext cx="25558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14"/>
          <p:cNvSpPr/>
          <p:nvPr/>
        </p:nvSpPr>
        <p:spPr>
          <a:xfrm>
            <a:off x="7740352" y="2420888"/>
            <a:ext cx="576064" cy="792088"/>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 name="Object 7"/>
          <p:cNvGraphicFramePr>
            <a:graphicFrameLocks noChangeAspect="1"/>
          </p:cNvGraphicFramePr>
          <p:nvPr>
            <p:extLst>
              <p:ext uri="{D42A27DB-BD31-4B8C-83A1-F6EECF244321}">
                <p14:modId xmlns:p14="http://schemas.microsoft.com/office/powerpoint/2010/main" val="3072454409"/>
              </p:ext>
            </p:extLst>
          </p:nvPr>
        </p:nvGraphicFramePr>
        <p:xfrm>
          <a:off x="8316416" y="2582615"/>
          <a:ext cx="632048" cy="468633"/>
        </p:xfrm>
        <a:graphic>
          <a:graphicData uri="http://schemas.openxmlformats.org/presentationml/2006/ole">
            <mc:AlternateContent xmlns:mc="http://schemas.openxmlformats.org/markup-compatibility/2006">
              <mc:Choice xmlns:v="urn:schemas-microsoft-com:vml" Requires="v">
                <p:oleObj spid="_x0000_s1205" name="Equation" r:id="rId11" imgW="126720" imgH="139680" progId="Equation.DSMT4">
                  <p:embed/>
                </p:oleObj>
              </mc:Choice>
              <mc:Fallback>
                <p:oleObj name="Equation" r:id="rId11" imgW="126720" imgH="139680" progId="Equation.DSMT4">
                  <p:embed/>
                  <p:pic>
                    <p:nvPicPr>
                      <p:cNvPr id="0" name=""/>
                      <p:cNvPicPr/>
                      <p:nvPr/>
                    </p:nvPicPr>
                    <p:blipFill>
                      <a:blip r:embed="rId12"/>
                      <a:stretch>
                        <a:fillRect/>
                      </a:stretch>
                    </p:blipFill>
                    <p:spPr>
                      <a:xfrm>
                        <a:off x="8316416" y="2582615"/>
                        <a:ext cx="632048" cy="468633"/>
                      </a:xfrm>
                      <a:prstGeom prst="rect">
                        <a:avLst/>
                      </a:prstGeom>
                    </p:spPr>
                  </p:pic>
                </p:oleObj>
              </mc:Fallback>
            </mc:AlternateContent>
          </a:graphicData>
        </a:graphic>
      </p:graphicFrame>
    </p:spTree>
    <p:extLst>
      <p:ext uri="{BB962C8B-B14F-4D97-AF65-F5344CB8AC3E}">
        <p14:creationId xmlns:p14="http://schemas.microsoft.com/office/powerpoint/2010/main" val="272885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111" y="332656"/>
            <a:ext cx="3307048" cy="24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31" y="3501008"/>
            <a:ext cx="3308251" cy="247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2214095579"/>
              </p:ext>
            </p:extLst>
          </p:nvPr>
        </p:nvGraphicFramePr>
        <p:xfrm>
          <a:off x="4078660" y="2848173"/>
          <a:ext cx="1141412" cy="442912"/>
        </p:xfrm>
        <a:graphic>
          <a:graphicData uri="http://schemas.openxmlformats.org/presentationml/2006/ole">
            <mc:AlternateContent xmlns:mc="http://schemas.openxmlformats.org/markup-compatibility/2006">
              <mc:Choice xmlns:v="urn:schemas-microsoft-com:vml" Requires="v">
                <p:oleObj spid="_x0000_s3249" name="Equation" r:id="rId5" imgW="457200" imgH="177480" progId="Equation.DSMT4">
                  <p:embed/>
                </p:oleObj>
              </mc:Choice>
              <mc:Fallback>
                <p:oleObj name="Equation" r:id="rId5" imgW="457200" imgH="177480" progId="Equation.DSMT4">
                  <p:embed/>
                  <p:pic>
                    <p:nvPicPr>
                      <p:cNvPr id="0" name="Object 5"/>
                      <p:cNvPicPr>
                        <a:picLocks noChangeAspect="1" noChangeArrowheads="1"/>
                      </p:cNvPicPr>
                      <p:nvPr/>
                    </p:nvPicPr>
                    <p:blipFill>
                      <a:blip r:embed="rId6"/>
                      <a:srcRect/>
                      <a:stretch>
                        <a:fillRect/>
                      </a:stretch>
                    </p:blipFill>
                    <p:spPr bwMode="auto">
                      <a:xfrm>
                        <a:off x="4078660" y="2848173"/>
                        <a:ext cx="1141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55139430"/>
              </p:ext>
            </p:extLst>
          </p:nvPr>
        </p:nvGraphicFramePr>
        <p:xfrm>
          <a:off x="6816725" y="2880414"/>
          <a:ext cx="1331913" cy="442913"/>
        </p:xfrm>
        <a:graphic>
          <a:graphicData uri="http://schemas.openxmlformats.org/presentationml/2006/ole">
            <mc:AlternateContent xmlns:mc="http://schemas.openxmlformats.org/markup-compatibility/2006">
              <mc:Choice xmlns:v="urn:schemas-microsoft-com:vml" Requires="v">
                <p:oleObj spid="_x0000_s3250" name="Equation" r:id="rId7" imgW="533160" imgH="177480" progId="Equation.DSMT4">
                  <p:embed/>
                </p:oleObj>
              </mc:Choice>
              <mc:Fallback>
                <p:oleObj name="Equation" r:id="rId7" imgW="533160" imgH="177480" progId="Equation.DSMT4">
                  <p:embed/>
                  <p:pic>
                    <p:nvPicPr>
                      <p:cNvPr id="0" name="Object 5"/>
                      <p:cNvPicPr>
                        <a:picLocks noChangeAspect="1" noChangeArrowheads="1"/>
                      </p:cNvPicPr>
                      <p:nvPr/>
                    </p:nvPicPr>
                    <p:blipFill>
                      <a:blip r:embed="rId8"/>
                      <a:srcRect/>
                      <a:stretch>
                        <a:fillRect/>
                      </a:stretch>
                    </p:blipFill>
                    <p:spPr bwMode="auto">
                      <a:xfrm>
                        <a:off x="6816725" y="2880414"/>
                        <a:ext cx="13319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249" y="332656"/>
            <a:ext cx="3322909" cy="2478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extLst>
              <p:ext uri="{D42A27DB-BD31-4B8C-83A1-F6EECF244321}">
                <p14:modId xmlns:p14="http://schemas.microsoft.com/office/powerpoint/2010/main" val="3709045511"/>
              </p:ext>
            </p:extLst>
          </p:nvPr>
        </p:nvGraphicFramePr>
        <p:xfrm>
          <a:off x="1362075" y="2812152"/>
          <a:ext cx="887413" cy="442912"/>
        </p:xfrm>
        <a:graphic>
          <a:graphicData uri="http://schemas.openxmlformats.org/presentationml/2006/ole">
            <mc:AlternateContent xmlns:mc="http://schemas.openxmlformats.org/markup-compatibility/2006">
              <mc:Choice xmlns:v="urn:schemas-microsoft-com:vml" Requires="v">
                <p:oleObj spid="_x0000_s3251" name="Equation" r:id="rId10" imgW="355320" imgH="177480" progId="Equation.DSMT4">
                  <p:embed/>
                </p:oleObj>
              </mc:Choice>
              <mc:Fallback>
                <p:oleObj name="Equation" r:id="rId10" imgW="355320" imgH="177480" progId="Equation.DSMT4">
                  <p:embed/>
                  <p:pic>
                    <p:nvPicPr>
                      <p:cNvPr id="0" name="Object 3"/>
                      <p:cNvPicPr>
                        <a:picLocks noChangeAspect="1" noChangeArrowheads="1"/>
                      </p:cNvPicPr>
                      <p:nvPr/>
                    </p:nvPicPr>
                    <p:blipFill>
                      <a:blip r:embed="rId11"/>
                      <a:srcRect/>
                      <a:stretch>
                        <a:fillRect/>
                      </a:stretch>
                    </p:blipFill>
                    <p:spPr bwMode="auto">
                      <a:xfrm>
                        <a:off x="1362075" y="2812152"/>
                        <a:ext cx="8874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8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39391" y="332656"/>
            <a:ext cx="3277969" cy="2457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Object 8"/>
          <p:cNvGraphicFramePr>
            <a:graphicFrameLocks noChangeAspect="1"/>
          </p:cNvGraphicFramePr>
          <p:nvPr>
            <p:extLst>
              <p:ext uri="{D42A27DB-BD31-4B8C-83A1-F6EECF244321}">
                <p14:modId xmlns:p14="http://schemas.microsoft.com/office/powerpoint/2010/main" val="1317711396"/>
              </p:ext>
            </p:extLst>
          </p:nvPr>
        </p:nvGraphicFramePr>
        <p:xfrm>
          <a:off x="1046163" y="6008688"/>
          <a:ext cx="1520825" cy="442912"/>
        </p:xfrm>
        <a:graphic>
          <a:graphicData uri="http://schemas.openxmlformats.org/presentationml/2006/ole">
            <mc:AlternateContent xmlns:mc="http://schemas.openxmlformats.org/markup-compatibility/2006">
              <mc:Choice xmlns:v="urn:schemas-microsoft-com:vml" Requires="v">
                <p:oleObj spid="_x0000_s3252" name="Equation" r:id="rId13" imgW="609480" imgH="177480" progId="Equation.DSMT4">
                  <p:embed/>
                </p:oleObj>
              </mc:Choice>
              <mc:Fallback>
                <p:oleObj name="Equation" r:id="rId13" imgW="609480" imgH="177480" progId="Equation.DSMT4">
                  <p:embed/>
                  <p:pic>
                    <p:nvPicPr>
                      <p:cNvPr id="0" name="Object 5"/>
                      <p:cNvPicPr>
                        <a:picLocks noChangeAspect="1" noChangeArrowheads="1"/>
                      </p:cNvPicPr>
                      <p:nvPr/>
                    </p:nvPicPr>
                    <p:blipFill>
                      <a:blip r:embed="rId14"/>
                      <a:srcRect/>
                      <a:stretch>
                        <a:fillRect/>
                      </a:stretch>
                    </p:blipFill>
                    <p:spPr bwMode="auto">
                      <a:xfrm>
                        <a:off x="1046163" y="6008688"/>
                        <a:ext cx="15208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91" name="Picture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7648" y="3501008"/>
            <a:ext cx="3308252" cy="247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Object 9"/>
          <p:cNvGraphicFramePr>
            <a:graphicFrameLocks noChangeAspect="1"/>
          </p:cNvGraphicFramePr>
          <p:nvPr>
            <p:extLst>
              <p:ext uri="{D42A27DB-BD31-4B8C-83A1-F6EECF244321}">
                <p14:modId xmlns:p14="http://schemas.microsoft.com/office/powerpoint/2010/main" val="1341021666"/>
              </p:ext>
            </p:extLst>
          </p:nvPr>
        </p:nvGraphicFramePr>
        <p:xfrm>
          <a:off x="4084811" y="5980113"/>
          <a:ext cx="1711325" cy="442912"/>
        </p:xfrm>
        <a:graphic>
          <a:graphicData uri="http://schemas.openxmlformats.org/presentationml/2006/ole">
            <mc:AlternateContent xmlns:mc="http://schemas.openxmlformats.org/markup-compatibility/2006">
              <mc:Choice xmlns:v="urn:schemas-microsoft-com:vml" Requires="v">
                <p:oleObj spid="_x0000_s3253" name="Equation" r:id="rId16" imgW="685800" imgH="177480" progId="Equation.DSMT4">
                  <p:embed/>
                </p:oleObj>
              </mc:Choice>
              <mc:Fallback>
                <p:oleObj name="Equation" r:id="rId16" imgW="685800" imgH="177480" progId="Equation.DSMT4">
                  <p:embed/>
                  <p:pic>
                    <p:nvPicPr>
                      <p:cNvPr id="0" name="Object 8"/>
                      <p:cNvPicPr>
                        <a:picLocks noChangeAspect="1" noChangeArrowheads="1"/>
                      </p:cNvPicPr>
                      <p:nvPr/>
                    </p:nvPicPr>
                    <p:blipFill>
                      <a:blip r:embed="rId17"/>
                      <a:srcRect/>
                      <a:stretch>
                        <a:fillRect/>
                      </a:stretch>
                    </p:blipFill>
                    <p:spPr bwMode="auto">
                      <a:xfrm>
                        <a:off x="4084811" y="5980113"/>
                        <a:ext cx="17113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0524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28" y="188640"/>
            <a:ext cx="53244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4566027"/>
            <a:ext cx="2793329" cy="2031325"/>
          </a:xfrm>
          <a:prstGeom prst="rect">
            <a:avLst/>
          </a:prstGeom>
        </p:spPr>
        <p:txBody>
          <a:bodyPr wrap="none">
            <a:spAutoFit/>
          </a:bodyPr>
          <a:lstStyle/>
          <a:p>
            <a:r>
              <a:rPr lang="en-GB" dirty="0" smtClean="0"/>
              <a:t> Global optimum =  12.5989</a:t>
            </a:r>
          </a:p>
          <a:p>
            <a:r>
              <a:rPr lang="en-GB" dirty="0" smtClean="0"/>
              <a:t> </a:t>
            </a:r>
            <a:r>
              <a:rPr lang="en-GB" dirty="0" err="1" smtClean="0"/>
              <a:t>globalbest_Position</a:t>
            </a:r>
            <a:r>
              <a:rPr lang="en-GB" dirty="0" smtClean="0"/>
              <a:t> </a:t>
            </a:r>
          </a:p>
          <a:p>
            <a:r>
              <a:rPr lang="en-GB" dirty="0" smtClean="0"/>
              <a:t>    2.2412 </a:t>
            </a:r>
          </a:p>
          <a:p>
            <a:r>
              <a:rPr lang="en-GB" dirty="0" smtClean="0"/>
              <a:t>    0.6049</a:t>
            </a:r>
          </a:p>
          <a:p>
            <a:r>
              <a:rPr lang="en-GB" dirty="0" smtClean="0"/>
              <a:t>    4.2328</a:t>
            </a:r>
          </a:p>
          <a:p>
            <a:r>
              <a:rPr lang="en-GB" dirty="0" smtClean="0"/>
              <a:t>    8.0001</a:t>
            </a:r>
          </a:p>
          <a:p>
            <a:r>
              <a:rPr lang="en-GB" dirty="0" smtClean="0"/>
              <a:t>    9.3024</a:t>
            </a:r>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3476650797"/>
              </p:ext>
            </p:extLst>
          </p:nvPr>
        </p:nvGraphicFramePr>
        <p:xfrm>
          <a:off x="2100604" y="3982765"/>
          <a:ext cx="887219" cy="443610"/>
        </p:xfrm>
        <a:graphic>
          <a:graphicData uri="http://schemas.openxmlformats.org/presentationml/2006/ole">
            <mc:AlternateContent xmlns:mc="http://schemas.openxmlformats.org/markup-compatibility/2006">
              <mc:Choice xmlns:v="urn:schemas-microsoft-com:vml" Requires="v">
                <p:oleObj spid="_x0000_s2127" name="Equation" r:id="rId4" imgW="355320" imgH="177480" progId="Equation.DSMT4">
                  <p:embed/>
                </p:oleObj>
              </mc:Choice>
              <mc:Fallback>
                <p:oleObj name="Equation" r:id="rId4" imgW="355320" imgH="177480" progId="Equation.DSMT4">
                  <p:embed/>
                  <p:pic>
                    <p:nvPicPr>
                      <p:cNvPr id="0" name=""/>
                      <p:cNvPicPr/>
                      <p:nvPr/>
                    </p:nvPicPr>
                    <p:blipFill>
                      <a:blip r:embed="rId5"/>
                      <a:stretch>
                        <a:fillRect/>
                      </a:stretch>
                    </p:blipFill>
                    <p:spPr>
                      <a:xfrm>
                        <a:off x="2100604" y="3982765"/>
                        <a:ext cx="887219" cy="443610"/>
                      </a:xfrm>
                      <a:prstGeom prst="rect">
                        <a:avLst/>
                      </a:prstGeom>
                    </p:spPr>
                  </p:pic>
                </p:oleObj>
              </mc:Fallback>
            </mc:AlternateContent>
          </a:graphicData>
        </a:graphic>
      </p:graphicFrame>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158105"/>
            <a:ext cx="532447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extLst>
              <p:ext uri="{D42A27DB-BD31-4B8C-83A1-F6EECF244321}">
                <p14:modId xmlns:p14="http://schemas.microsoft.com/office/powerpoint/2010/main" val="2962647597"/>
              </p:ext>
            </p:extLst>
          </p:nvPr>
        </p:nvGraphicFramePr>
        <p:xfrm>
          <a:off x="6415088" y="4005064"/>
          <a:ext cx="1522412" cy="442912"/>
        </p:xfrm>
        <a:graphic>
          <a:graphicData uri="http://schemas.openxmlformats.org/presentationml/2006/ole">
            <mc:AlternateContent xmlns:mc="http://schemas.openxmlformats.org/markup-compatibility/2006">
              <mc:Choice xmlns:v="urn:schemas-microsoft-com:vml" Requires="v">
                <p:oleObj spid="_x0000_s2128" name="Equation" r:id="rId7" imgW="609480" imgH="177480" progId="Equation.DSMT4">
                  <p:embed/>
                </p:oleObj>
              </mc:Choice>
              <mc:Fallback>
                <p:oleObj name="Equation" r:id="rId7" imgW="609480" imgH="177480" progId="Equation.DSMT4">
                  <p:embed/>
                  <p:pic>
                    <p:nvPicPr>
                      <p:cNvPr id="0" name="Object 4"/>
                      <p:cNvPicPr>
                        <a:picLocks noChangeAspect="1" noChangeArrowheads="1"/>
                      </p:cNvPicPr>
                      <p:nvPr/>
                    </p:nvPicPr>
                    <p:blipFill>
                      <a:blip r:embed="rId8"/>
                      <a:srcRect/>
                      <a:stretch>
                        <a:fillRect/>
                      </a:stretch>
                    </p:blipFill>
                    <p:spPr bwMode="auto">
                      <a:xfrm>
                        <a:off x="6415088" y="4005064"/>
                        <a:ext cx="15224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5364088" y="4551164"/>
            <a:ext cx="4572000" cy="2031325"/>
          </a:xfrm>
          <a:prstGeom prst="rect">
            <a:avLst/>
          </a:prstGeom>
        </p:spPr>
        <p:txBody>
          <a:bodyPr>
            <a:spAutoFit/>
          </a:bodyPr>
          <a:lstStyle/>
          <a:p>
            <a:r>
              <a:rPr lang="en-GB" dirty="0" smtClean="0"/>
              <a:t>Optimum = 7.9585</a:t>
            </a:r>
          </a:p>
          <a:p>
            <a:r>
              <a:rPr lang="en-GB" dirty="0" err="1" smtClean="0"/>
              <a:t>globalbest_Position</a:t>
            </a:r>
            <a:r>
              <a:rPr lang="en-GB" dirty="0" smtClean="0"/>
              <a:t> </a:t>
            </a:r>
          </a:p>
          <a:p>
            <a:r>
              <a:rPr lang="en-GB" dirty="0" smtClean="0"/>
              <a:t>    3.0248</a:t>
            </a:r>
          </a:p>
          <a:p>
            <a:r>
              <a:rPr lang="en-GB" dirty="0" smtClean="0"/>
              <a:t>    0.0165</a:t>
            </a:r>
          </a:p>
          <a:p>
            <a:r>
              <a:rPr lang="en-GB" dirty="0" smtClean="0"/>
              <a:t>   -0.0225</a:t>
            </a:r>
          </a:p>
          <a:p>
            <a:r>
              <a:rPr lang="en-GB" dirty="0" smtClean="0"/>
              <a:t>    7.9779</a:t>
            </a:r>
          </a:p>
          <a:p>
            <a:r>
              <a:rPr lang="en-GB" dirty="0" smtClean="0"/>
              <a:t>    5.8330</a:t>
            </a:r>
            <a:endParaRPr lang="en-GB" dirty="0"/>
          </a:p>
        </p:txBody>
      </p:sp>
    </p:spTree>
    <p:extLst>
      <p:ext uri="{BB962C8B-B14F-4D97-AF65-F5344CB8AC3E}">
        <p14:creationId xmlns:p14="http://schemas.microsoft.com/office/powerpoint/2010/main" val="377249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normAutofit/>
          </a:bodyPr>
          <a:lstStyle/>
          <a:p>
            <a:r>
              <a:rPr lang="en-GB" sz="2000" dirty="0" smtClean="0"/>
              <a:t>The constraint sets in the system level make sense,                   is better than just           . </a:t>
            </a:r>
          </a:p>
          <a:p>
            <a:r>
              <a:rPr lang="en-GB" sz="2000" dirty="0" smtClean="0"/>
              <a:t>Unequal to zero increases the numbers of iteration for the optimization process, in other words, the flexible search area leads to low search efficiency.</a:t>
            </a:r>
            <a:endParaRPr lang="en-GB"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1808525270"/>
              </p:ext>
            </p:extLst>
          </p:nvPr>
        </p:nvGraphicFramePr>
        <p:xfrm>
          <a:off x="6228184" y="1700808"/>
          <a:ext cx="864096" cy="251390"/>
        </p:xfrm>
        <a:graphic>
          <a:graphicData uri="http://schemas.openxmlformats.org/presentationml/2006/ole">
            <mc:AlternateContent xmlns:mc="http://schemas.openxmlformats.org/markup-compatibility/2006">
              <mc:Choice xmlns:v="urn:schemas-microsoft-com:vml" Requires="v">
                <p:oleObj spid="_x0000_s4159" name="Equation" r:id="rId3" imgW="609480" imgH="177480" progId="Equation.DSMT4">
                  <p:embed/>
                </p:oleObj>
              </mc:Choice>
              <mc:Fallback>
                <p:oleObj name="Equation" r:id="rId3" imgW="609480" imgH="177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700808"/>
                        <a:ext cx="864096" cy="251390"/>
                      </a:xfrm>
                      <a:prstGeom prst="rect">
                        <a:avLst/>
                      </a:prstGeom>
                      <a:noFill/>
                      <a:ln>
                        <a:noFill/>
                      </a:ln>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80111136"/>
              </p:ext>
            </p:extLst>
          </p:nvPr>
        </p:nvGraphicFramePr>
        <p:xfrm>
          <a:off x="1835696" y="1988840"/>
          <a:ext cx="578128" cy="288032"/>
        </p:xfrm>
        <a:graphic>
          <a:graphicData uri="http://schemas.openxmlformats.org/presentationml/2006/ole">
            <mc:AlternateContent xmlns:mc="http://schemas.openxmlformats.org/markup-compatibility/2006">
              <mc:Choice xmlns:v="urn:schemas-microsoft-com:vml" Requires="v">
                <p:oleObj spid="_x0000_s4160" name="Equation" r:id="rId5" imgW="355320" imgH="177480" progId="Equation.DSMT4">
                  <p:embed/>
                </p:oleObj>
              </mc:Choice>
              <mc:Fallback>
                <p:oleObj name="Equation" r:id="rId5" imgW="355320" imgH="177480" progId="Equation.DSMT4">
                  <p:embed/>
                  <p:pic>
                    <p:nvPicPr>
                      <p:cNvPr id="0" name="Object 3"/>
                      <p:cNvPicPr>
                        <a:picLocks noChangeAspect="1" noChangeArrowheads="1"/>
                      </p:cNvPicPr>
                      <p:nvPr/>
                    </p:nvPicPr>
                    <p:blipFill>
                      <a:blip r:embed="rId6"/>
                      <a:srcRect/>
                      <a:stretch>
                        <a:fillRect/>
                      </a:stretch>
                    </p:blipFill>
                    <p:spPr bwMode="auto">
                      <a:xfrm>
                        <a:off x="1835696" y="1988840"/>
                        <a:ext cx="578128" cy="288032"/>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68467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Disadvantages of </a:t>
            </a:r>
            <a:r>
              <a:rPr lang="en-GB" dirty="0" smtClean="0"/>
              <a:t>original CO</a:t>
            </a:r>
            <a:endParaRPr lang="en-GB" dirty="0"/>
          </a:p>
        </p:txBody>
      </p:sp>
      <p:sp>
        <p:nvSpPr>
          <p:cNvPr id="3" name="Content Placeholder 2"/>
          <p:cNvSpPr>
            <a:spLocks noGrp="1"/>
          </p:cNvSpPr>
          <p:nvPr>
            <p:ph idx="1"/>
          </p:nvPr>
        </p:nvSpPr>
        <p:spPr/>
        <p:txBody>
          <a:bodyPr>
            <a:normAutofit/>
          </a:bodyPr>
          <a:lstStyle/>
          <a:p>
            <a:r>
              <a:rPr lang="en-GB" sz="2000" dirty="0" smtClean="0"/>
              <a:t>The system still needs all information from its subspaces to calculate the next target values at each iteration (</a:t>
            </a:r>
            <a:r>
              <a:rPr lang="en-GB" sz="2000" dirty="0" smtClean="0">
                <a:solidFill>
                  <a:srgbClr val="FF0000"/>
                </a:solidFill>
              </a:rPr>
              <a:t>synchronous</a:t>
            </a:r>
            <a:r>
              <a:rPr lang="en-GB" sz="2000" dirty="0" smtClean="0"/>
              <a:t>).  Although it is improved by collecting the outputs of subspaces and make an independent optimization problem instead of  those at once methods which need to have a system analysis for all disciplines. </a:t>
            </a:r>
          </a:p>
          <a:p>
            <a:r>
              <a:rPr lang="en-GB" sz="2000" dirty="0" smtClean="0"/>
              <a:t>If the connection between any subspace and the system is lost, CO fails to obtain the final optimum.</a:t>
            </a:r>
            <a:endParaRPr lang="en-GB"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8112972" cy="1883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21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Enhanced Collaborative Optimization</a:t>
            </a:r>
            <a:endParaRPr lang="en-GB" dirty="0"/>
          </a:p>
        </p:txBody>
      </p:sp>
      <p:sp>
        <p:nvSpPr>
          <p:cNvPr id="4" name="Rectangle 3"/>
          <p:cNvSpPr/>
          <p:nvPr/>
        </p:nvSpPr>
        <p:spPr>
          <a:xfrm>
            <a:off x="1097213" y="1412776"/>
            <a:ext cx="6246440" cy="461665"/>
          </a:xfrm>
          <a:prstGeom prst="rect">
            <a:avLst/>
          </a:prstGeom>
        </p:spPr>
        <p:txBody>
          <a:bodyPr wrap="square">
            <a:spAutoFit/>
          </a:bodyPr>
          <a:lstStyle/>
          <a:p>
            <a:r>
              <a:rPr lang="en-GB" sz="1200" dirty="0"/>
              <a:t>Roth, B., &amp; </a:t>
            </a:r>
            <a:r>
              <a:rPr lang="en-GB" sz="1200" dirty="0" err="1"/>
              <a:t>Kroo</a:t>
            </a:r>
            <a:r>
              <a:rPr lang="en-GB" sz="1200" dirty="0"/>
              <a:t>, I. (2008, September). Enhanced collaborative optimization. In </a:t>
            </a:r>
            <a:r>
              <a:rPr lang="en-GB" sz="1200" i="1" dirty="0"/>
              <a:t>12th AIAA/ISSMO Multidisciplinary Analysis and Optimization Conference, Victoria, BC</a:t>
            </a:r>
            <a:r>
              <a:rPr lang="en-GB" sz="1200" dirty="0"/>
              <a:t>.</a:t>
            </a:r>
          </a:p>
        </p:txBody>
      </p:sp>
      <p:sp>
        <p:nvSpPr>
          <p:cNvPr id="3" name="Rectangle 2"/>
          <p:cNvSpPr/>
          <p:nvPr/>
        </p:nvSpPr>
        <p:spPr>
          <a:xfrm>
            <a:off x="1068225" y="1901731"/>
            <a:ext cx="6984776" cy="2308324"/>
          </a:xfrm>
          <a:prstGeom prst="rect">
            <a:avLst/>
          </a:prstGeom>
        </p:spPr>
        <p:txBody>
          <a:bodyPr wrap="square">
            <a:spAutoFit/>
          </a:bodyPr>
          <a:lstStyle/>
          <a:p>
            <a:pPr marL="285750" indent="-285750">
              <a:buFont typeface="Arial" panose="020B0604020202020204" pitchFamily="34" charset="0"/>
              <a:buChar char="•"/>
            </a:pPr>
            <a:r>
              <a:rPr lang="en-GB" dirty="0"/>
              <a:t>The key idea in this approach is to include models of the global objective and all of the subspace constraints in each subspace optimization problem  while maintaining the low dimensionality of the system level </a:t>
            </a:r>
            <a:r>
              <a:rPr lang="en-GB" dirty="0" smtClean="0"/>
              <a:t>problem.</a:t>
            </a:r>
          </a:p>
          <a:p>
            <a:pPr marL="285750" indent="-285750">
              <a:buFont typeface="Arial" panose="020B0604020202020204" pitchFamily="34" charset="0"/>
              <a:buChar char="•"/>
            </a:pPr>
            <a:r>
              <a:rPr lang="en-GB" dirty="0" smtClean="0"/>
              <a:t>Each subspace needs to make a line model of the other subspace’s constraints which needs a global knowledge at the beginning of optimization. The need of global knowledge of all participants seems impossible.</a:t>
            </a:r>
          </a:p>
        </p:txBody>
      </p:sp>
      <p:sp>
        <p:nvSpPr>
          <p:cNvPr id="5" name="Rectangle 4"/>
          <p:cNvSpPr/>
          <p:nvPr/>
        </p:nvSpPr>
        <p:spPr>
          <a:xfrm>
            <a:off x="2305473" y="4498388"/>
            <a:ext cx="864096" cy="4320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a:t>
            </a:r>
            <a:endParaRPr lang="en-GB" dirty="0">
              <a:solidFill>
                <a:schemeClr val="tx1"/>
              </a:solidFill>
            </a:endParaRPr>
          </a:p>
        </p:txBody>
      </p:sp>
      <p:sp>
        <p:nvSpPr>
          <p:cNvPr id="6" name="Oval 5"/>
          <p:cNvSpPr/>
          <p:nvPr/>
        </p:nvSpPr>
        <p:spPr>
          <a:xfrm>
            <a:off x="1043608" y="5180500"/>
            <a:ext cx="1008112" cy="1008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Sub 1</a:t>
            </a:r>
            <a:endParaRPr lang="en-GB" dirty="0">
              <a:solidFill>
                <a:schemeClr val="tx1"/>
              </a:solidFill>
            </a:endParaRPr>
          </a:p>
        </p:txBody>
      </p:sp>
      <p:sp>
        <p:nvSpPr>
          <p:cNvPr id="8" name="Oval 7"/>
          <p:cNvSpPr/>
          <p:nvPr/>
        </p:nvSpPr>
        <p:spPr>
          <a:xfrm>
            <a:off x="3563888" y="5157192"/>
            <a:ext cx="1008112" cy="1008112"/>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 </a:t>
            </a:r>
            <a:r>
              <a:rPr lang="en-GB" dirty="0" smtClean="0">
                <a:solidFill>
                  <a:schemeClr val="tx1"/>
                </a:solidFill>
              </a:rPr>
              <a:t>2</a:t>
            </a:r>
            <a:endParaRPr lang="en-GB" dirty="0">
              <a:solidFill>
                <a:schemeClr val="tx1"/>
              </a:solidFill>
            </a:endParaRPr>
          </a:p>
        </p:txBody>
      </p:sp>
      <p:sp>
        <p:nvSpPr>
          <p:cNvPr id="9" name="Left-Right Arrow 8"/>
          <p:cNvSpPr/>
          <p:nvPr/>
        </p:nvSpPr>
        <p:spPr>
          <a:xfrm>
            <a:off x="2305472" y="5517232"/>
            <a:ext cx="1042391" cy="1673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3563888" y="4252747"/>
            <a:ext cx="4471585" cy="923330"/>
          </a:xfrm>
          <a:prstGeom prst="rect">
            <a:avLst/>
          </a:prstGeom>
          <a:noFill/>
        </p:spPr>
        <p:txBody>
          <a:bodyPr wrap="square" rtlCol="0">
            <a:spAutoFit/>
          </a:bodyPr>
          <a:lstStyle/>
          <a:p>
            <a:r>
              <a:rPr lang="en-GB" dirty="0" smtClean="0">
                <a:solidFill>
                  <a:srgbClr val="FF0000"/>
                </a:solidFill>
              </a:rPr>
              <a:t>To achieve compatibility between subspaces (obtain the average of the target responses returned from the subspaces)</a:t>
            </a:r>
            <a:endParaRPr lang="en-GB" dirty="0">
              <a:solidFill>
                <a:srgbClr val="FF0000"/>
              </a:solidFill>
            </a:endParaRPr>
          </a:p>
        </p:txBody>
      </p:sp>
      <p:sp>
        <p:nvSpPr>
          <p:cNvPr id="12" name="TextBox 11"/>
          <p:cNvSpPr txBox="1"/>
          <p:nvPr/>
        </p:nvSpPr>
        <p:spPr>
          <a:xfrm>
            <a:off x="4615116" y="5494110"/>
            <a:ext cx="4471585" cy="923330"/>
          </a:xfrm>
          <a:prstGeom prst="rect">
            <a:avLst/>
          </a:prstGeom>
          <a:noFill/>
        </p:spPr>
        <p:txBody>
          <a:bodyPr wrap="square" rtlCol="0">
            <a:spAutoFit/>
          </a:bodyPr>
          <a:lstStyle/>
          <a:p>
            <a:r>
              <a:rPr lang="en-GB" dirty="0" smtClean="0">
                <a:solidFill>
                  <a:srgbClr val="FF0000"/>
                </a:solidFill>
              </a:rPr>
              <a:t>Do the most of design decisions, each subspace needs to know the disciplines of </a:t>
            </a:r>
            <a:r>
              <a:rPr lang="en-GB" dirty="0">
                <a:solidFill>
                  <a:srgbClr val="FF0000"/>
                </a:solidFill>
              </a:rPr>
              <a:t>all </a:t>
            </a:r>
            <a:r>
              <a:rPr lang="en-GB" dirty="0" smtClean="0">
                <a:solidFill>
                  <a:srgbClr val="FF0000"/>
                </a:solidFill>
              </a:rPr>
              <a:t>  other subspaces.</a:t>
            </a:r>
            <a:endParaRPr lang="en-GB" dirty="0">
              <a:solidFill>
                <a:srgbClr val="FF0000"/>
              </a:solidFill>
            </a:endParaRPr>
          </a:p>
        </p:txBody>
      </p:sp>
      <p:sp>
        <p:nvSpPr>
          <p:cNvPr id="11" name="TextBox 10"/>
          <p:cNvSpPr txBox="1"/>
          <p:nvPr/>
        </p:nvSpPr>
        <p:spPr>
          <a:xfrm>
            <a:off x="1331640" y="6163665"/>
            <a:ext cx="3528392" cy="646331"/>
          </a:xfrm>
          <a:prstGeom prst="rect">
            <a:avLst/>
          </a:prstGeom>
          <a:noFill/>
        </p:spPr>
        <p:txBody>
          <a:bodyPr wrap="square" rtlCol="0">
            <a:spAutoFit/>
          </a:bodyPr>
          <a:lstStyle/>
          <a:p>
            <a:r>
              <a:rPr lang="en-GB" dirty="0" smtClean="0">
                <a:solidFill>
                  <a:srgbClr val="FF0000"/>
                </a:solidFill>
              </a:rPr>
              <a:t>No communication but a priori knowledge</a:t>
            </a:r>
            <a:endParaRPr lang="en-GB" dirty="0">
              <a:solidFill>
                <a:srgbClr val="FF0000"/>
              </a:solidFill>
            </a:endParaRPr>
          </a:p>
        </p:txBody>
      </p:sp>
      <p:sp>
        <p:nvSpPr>
          <p:cNvPr id="13" name="Multiply 12"/>
          <p:cNvSpPr/>
          <p:nvPr/>
        </p:nvSpPr>
        <p:spPr>
          <a:xfrm>
            <a:off x="2627784" y="5373216"/>
            <a:ext cx="360040" cy="432048"/>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979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33" y="620688"/>
            <a:ext cx="7427913"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33" y="2204864"/>
            <a:ext cx="7104063"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99792" y="2276872"/>
            <a:ext cx="576064" cy="36004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4499992" y="260648"/>
            <a:ext cx="4123991" cy="646331"/>
          </a:xfrm>
          <a:prstGeom prst="rect">
            <a:avLst/>
          </a:prstGeom>
          <a:noFill/>
        </p:spPr>
        <p:txBody>
          <a:bodyPr wrap="square" rtlCol="0">
            <a:spAutoFit/>
          </a:bodyPr>
          <a:lstStyle/>
          <a:p>
            <a:r>
              <a:rPr lang="en-GB" dirty="0" smtClean="0">
                <a:solidFill>
                  <a:srgbClr val="FF0000"/>
                </a:solidFill>
              </a:rPr>
              <a:t>It is easy for the system but hard for the subspace.  </a:t>
            </a:r>
            <a:endParaRPr lang="en-GB" dirty="0">
              <a:solidFill>
                <a:srgbClr val="FF0000"/>
              </a:solidFill>
            </a:endParaRPr>
          </a:p>
        </p:txBody>
      </p:sp>
    </p:spTree>
    <p:extLst>
      <p:ext uri="{BB962C8B-B14F-4D97-AF65-F5344CB8AC3E}">
        <p14:creationId xmlns:p14="http://schemas.microsoft.com/office/powerpoint/2010/main" val="755774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333</Words>
  <Application>Microsoft Office PowerPoint</Application>
  <PresentationFormat>On-screen Show (4:3)</PresentationFormat>
  <Paragraphs>38</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Equation</vt:lpstr>
      <vt:lpstr>30/10/-3/11/17 6th week</vt:lpstr>
      <vt:lpstr>System optimization problem should be improved</vt:lpstr>
      <vt:lpstr>PowerPoint Presentation</vt:lpstr>
      <vt:lpstr>PowerPoint Presentation</vt:lpstr>
      <vt:lpstr>Conclusions</vt:lpstr>
      <vt:lpstr>Disadvantages of original CO</vt:lpstr>
      <vt:lpstr>Enhanced Collaborative Optimization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30/10/-3/11/17 6th week</dc:title>
  <dc:creator>Shuai Zhang</dc:creator>
  <cp:lastModifiedBy>Shuai Zhang</cp:lastModifiedBy>
  <cp:revision>35</cp:revision>
  <dcterms:created xsi:type="dcterms:W3CDTF">2017-10-30T10:42:23Z</dcterms:created>
  <dcterms:modified xsi:type="dcterms:W3CDTF">2017-11-03T11:59:45Z</dcterms:modified>
</cp:coreProperties>
</file>