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0" r:id="rId5"/>
    <p:sldId id="259" r:id="rId6"/>
    <p:sldId id="262" r:id="rId7"/>
    <p:sldId id="261" r:id="rId8"/>
    <p:sldId id="269" r:id="rId9"/>
    <p:sldId id="270" r:id="rId10"/>
    <p:sldId id="271" r:id="rId11"/>
    <p:sldId id="272" r:id="rId12"/>
    <p:sldId id="263" r:id="rId13"/>
    <p:sldId id="264"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81184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8048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1266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322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CA655-349E-437B-A681-AE92F60BC2A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02665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8CA655-349E-437B-A681-AE92F60BC2A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7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8CA655-349E-437B-A681-AE92F60BC2A4}" type="datetimeFigureOut">
              <a:rPr lang="en-GB" smtClean="0"/>
              <a:t>07/11/2017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306170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8CA655-349E-437B-A681-AE92F60BC2A4}" type="datetimeFigureOut">
              <a:rPr lang="en-GB" smtClean="0"/>
              <a:t>07/11/2017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8642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CA655-349E-437B-A681-AE92F60BC2A4}" type="datetimeFigureOut">
              <a:rPr lang="en-GB" smtClean="0"/>
              <a:t>07/11/2017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20745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4665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56362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CA655-349E-437B-A681-AE92F60BC2A4}" type="datetimeFigureOut">
              <a:rPr lang="en-GB" smtClean="0"/>
              <a:t>07/11/2017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295F2-86C0-4E0B-B522-68B51A6F486F}" type="slidenum">
              <a:rPr lang="en-GB" smtClean="0"/>
              <a:t>‹#›</a:t>
            </a:fld>
            <a:endParaRPr lang="en-GB"/>
          </a:p>
        </p:txBody>
      </p:sp>
    </p:spTree>
    <p:extLst>
      <p:ext uri="{BB962C8B-B14F-4D97-AF65-F5344CB8AC3E}">
        <p14:creationId xmlns:p14="http://schemas.microsoft.com/office/powerpoint/2010/main" val="406852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5.png"/><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wmf"/><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3" Type="http://schemas.openxmlformats.org/officeDocument/2006/relationships/image" Target="../media/image12.emf"/><Relationship Id="rId7" Type="http://schemas.openxmlformats.org/officeDocument/2006/relationships/oleObject" Target="../embeddings/oleObject7.bin"/><Relationship Id="rId12" Type="http://schemas.openxmlformats.org/officeDocument/2006/relationships/image" Target="../media/image15.emf"/><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6.bin"/><Relationship Id="rId15" Type="http://schemas.openxmlformats.org/officeDocument/2006/relationships/image" Target="../media/image16.emf"/><Relationship Id="rId10" Type="http://schemas.openxmlformats.org/officeDocument/2006/relationships/oleObject" Target="../embeddings/oleObject8.bin"/><Relationship Id="rId4" Type="http://schemas.openxmlformats.org/officeDocument/2006/relationships/image" Target="../media/image13.emf"/><Relationship Id="rId9" Type="http://schemas.openxmlformats.org/officeDocument/2006/relationships/image" Target="../media/image14.emf"/><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4.emf"/><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143000"/>
          </a:xfrm>
        </p:spPr>
        <p:txBody>
          <a:bodyPr>
            <a:normAutofit fontScale="90000"/>
          </a:bodyPr>
          <a:lstStyle/>
          <a:p>
            <a:r>
              <a:rPr lang="en-GB" dirty="0" smtClean="0"/>
              <a:t>30/10</a:t>
            </a:r>
            <a:r>
              <a:rPr lang="en-GB" dirty="0" smtClean="0"/>
              <a:t>/-10/11/17</a:t>
            </a:r>
            <a:r>
              <a:rPr lang="en-GB" dirty="0" smtClean="0"/>
              <a:t/>
            </a:r>
            <a:br>
              <a:rPr lang="en-GB" dirty="0" smtClean="0"/>
            </a:br>
            <a:r>
              <a:rPr lang="en-GB" dirty="0" smtClean="0"/>
              <a:t>6</a:t>
            </a:r>
            <a:r>
              <a:rPr lang="en-GB" baseline="30000" dirty="0" smtClean="0"/>
              <a:t>th</a:t>
            </a:r>
            <a:r>
              <a:rPr lang="en-GB" dirty="0" smtClean="0"/>
              <a:t>-7</a:t>
            </a:r>
            <a:r>
              <a:rPr lang="en-GB" baseline="30000" dirty="0" smtClean="0"/>
              <a:t>th</a:t>
            </a:r>
            <a:r>
              <a:rPr lang="en-GB" dirty="0" smtClean="0"/>
              <a:t>  </a:t>
            </a:r>
            <a:r>
              <a:rPr lang="en-GB" dirty="0" smtClean="0"/>
              <a:t>week</a:t>
            </a:r>
            <a:endParaRPr lang="en-GB" dirty="0"/>
          </a:p>
        </p:txBody>
      </p:sp>
    </p:spTree>
    <p:extLst>
      <p:ext uri="{BB962C8B-B14F-4D97-AF65-F5344CB8AC3E}">
        <p14:creationId xmlns:p14="http://schemas.microsoft.com/office/powerpoint/2010/main" val="220778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Feasibility problem of final solution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a:t>When the relaxation method is employed, the system level equality constraints are relaxed and the inconsistency between system level and subsystem level for the shared variables is allowed. </a:t>
            </a:r>
            <a:endParaRPr lang="en-GB" sz="2000" dirty="0" smtClean="0"/>
          </a:p>
          <a:p>
            <a:pPr marL="0" indent="0">
              <a:buNone/>
            </a:pPr>
            <a:endParaRPr lang="en-GB" sz="2000" dirty="0"/>
          </a:p>
          <a:p>
            <a:pPr marL="0" indent="0">
              <a:buNone/>
            </a:pPr>
            <a:r>
              <a:rPr lang="en-GB" sz="2000" dirty="0" smtClean="0"/>
              <a:t>An </a:t>
            </a:r>
            <a:r>
              <a:rPr lang="en-GB" sz="2000" dirty="0"/>
              <a:t>important issue followed is that the final optimal solution of CO may not be a real feasible solution, for it may not be able to yield the constraints of the original optimization problem.  Because the constraints of the original problem </a:t>
            </a:r>
            <a:r>
              <a:rPr lang="en-GB" sz="2000" dirty="0" smtClean="0"/>
              <a:t>are assigned </a:t>
            </a:r>
            <a:r>
              <a:rPr lang="en-GB" sz="2000" dirty="0"/>
              <a:t>as subsystem-level local constraints, and they </a:t>
            </a:r>
            <a:r>
              <a:rPr lang="en-GB" sz="2000" dirty="0" smtClean="0"/>
              <a:t>are achieved </a:t>
            </a:r>
            <a:r>
              <a:rPr lang="en-GB" sz="2000" dirty="0"/>
              <a:t>only in subsystem-level optimization </a:t>
            </a:r>
            <a:r>
              <a:rPr lang="en-GB" sz="2000" dirty="0" smtClean="0"/>
              <a:t>process.</a:t>
            </a:r>
            <a:endParaRPr lang="en-GB" sz="2000" dirty="0"/>
          </a:p>
        </p:txBody>
      </p:sp>
    </p:spTree>
    <p:extLst>
      <p:ext uri="{BB962C8B-B14F-4D97-AF65-F5344CB8AC3E}">
        <p14:creationId xmlns:p14="http://schemas.microsoft.com/office/powerpoint/2010/main" val="10185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20688"/>
            <a:ext cx="5372100"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93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Enhanced </a:t>
            </a:r>
            <a:r>
              <a:rPr lang="en-GB" dirty="0" smtClean="0"/>
              <a:t>Collaborative Optimization</a:t>
            </a:r>
            <a:endParaRPr lang="en-GB" dirty="0"/>
          </a:p>
        </p:txBody>
      </p:sp>
      <p:sp>
        <p:nvSpPr>
          <p:cNvPr id="4" name="Rectangle 3"/>
          <p:cNvSpPr/>
          <p:nvPr/>
        </p:nvSpPr>
        <p:spPr>
          <a:xfrm>
            <a:off x="1097213" y="1412776"/>
            <a:ext cx="6246440" cy="461665"/>
          </a:xfrm>
          <a:prstGeom prst="rect">
            <a:avLst/>
          </a:prstGeom>
        </p:spPr>
        <p:txBody>
          <a:bodyPr wrap="square">
            <a:spAutoFit/>
          </a:bodyPr>
          <a:lstStyle/>
          <a:p>
            <a:r>
              <a:rPr lang="en-GB" sz="1200" dirty="0"/>
              <a:t>Roth, B., &amp; </a:t>
            </a:r>
            <a:r>
              <a:rPr lang="en-GB" sz="1200" dirty="0" err="1"/>
              <a:t>Kroo</a:t>
            </a:r>
            <a:r>
              <a:rPr lang="en-GB" sz="1200" dirty="0"/>
              <a:t>, I. (2008, September). Enhanced collaborative optimization. In </a:t>
            </a:r>
            <a:r>
              <a:rPr lang="en-GB" sz="1200" i="1" dirty="0"/>
              <a:t>12th AIAA/ISSMO Multidisciplinary Analysis and Optimization Conference, Victoria, BC</a:t>
            </a:r>
            <a:r>
              <a:rPr lang="en-GB" sz="1200" dirty="0"/>
              <a:t>.</a:t>
            </a:r>
          </a:p>
        </p:txBody>
      </p:sp>
      <p:sp>
        <p:nvSpPr>
          <p:cNvPr id="3" name="Rectangle 2"/>
          <p:cNvSpPr/>
          <p:nvPr/>
        </p:nvSpPr>
        <p:spPr>
          <a:xfrm>
            <a:off x="1068225" y="1901731"/>
            <a:ext cx="6984776" cy="2308324"/>
          </a:xfrm>
          <a:prstGeom prst="rect">
            <a:avLst/>
          </a:prstGeom>
        </p:spPr>
        <p:txBody>
          <a:bodyPr wrap="square">
            <a:spAutoFit/>
          </a:bodyPr>
          <a:lstStyle/>
          <a:p>
            <a:pPr marL="285750" indent="-285750">
              <a:buFont typeface="Arial" panose="020B0604020202020204" pitchFamily="34" charset="0"/>
              <a:buChar char="•"/>
            </a:pPr>
            <a:r>
              <a:rPr lang="en-GB" dirty="0"/>
              <a:t>The key idea in this approach is to include models of the global objective and all of the subspace constraints in each subspace optimization problem  while maintaining the low dimensionality of the system level </a:t>
            </a:r>
            <a:r>
              <a:rPr lang="en-GB" dirty="0" smtClean="0"/>
              <a:t>problem.</a:t>
            </a:r>
          </a:p>
          <a:p>
            <a:pPr marL="285750" indent="-285750">
              <a:buFont typeface="Arial" panose="020B0604020202020204" pitchFamily="34" charset="0"/>
              <a:buChar char="•"/>
            </a:pPr>
            <a:r>
              <a:rPr lang="en-GB" dirty="0" smtClean="0"/>
              <a:t>Each subspace needs to make a line model of the other subspace’s constraints which needs a global knowledge at the beginning of optimization. The need of global knowledge of all participants seems impossible.</a:t>
            </a:r>
          </a:p>
        </p:txBody>
      </p:sp>
      <p:sp>
        <p:nvSpPr>
          <p:cNvPr id="5" name="Rectangle 4"/>
          <p:cNvSpPr/>
          <p:nvPr/>
        </p:nvSpPr>
        <p:spPr>
          <a:xfrm>
            <a:off x="2305473" y="4498388"/>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6" name="Oval 5"/>
          <p:cNvSpPr/>
          <p:nvPr/>
        </p:nvSpPr>
        <p:spPr>
          <a:xfrm>
            <a:off x="1043608" y="5180500"/>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8" name="Oval 7"/>
          <p:cNvSpPr/>
          <p:nvPr/>
        </p:nvSpPr>
        <p:spPr>
          <a:xfrm>
            <a:off x="3563888" y="5157192"/>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9" name="Left-Right Arrow 8"/>
          <p:cNvSpPr/>
          <p:nvPr/>
        </p:nvSpPr>
        <p:spPr>
          <a:xfrm>
            <a:off x="2305472" y="5517232"/>
            <a:ext cx="1042391" cy="1673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63888" y="4252747"/>
            <a:ext cx="4471585" cy="923330"/>
          </a:xfrm>
          <a:prstGeom prst="rect">
            <a:avLst/>
          </a:prstGeom>
          <a:noFill/>
        </p:spPr>
        <p:txBody>
          <a:bodyPr wrap="square" rtlCol="0">
            <a:spAutoFit/>
          </a:bodyPr>
          <a:lstStyle/>
          <a:p>
            <a:r>
              <a:rPr lang="en-GB" dirty="0" smtClean="0">
                <a:solidFill>
                  <a:srgbClr val="FF0000"/>
                </a:solidFill>
              </a:rPr>
              <a:t>To achieve compatibility between subspaces (obtain the average of the target responses returned from the subspaces)</a:t>
            </a:r>
            <a:endParaRPr lang="en-GB" dirty="0">
              <a:solidFill>
                <a:srgbClr val="FF0000"/>
              </a:solidFill>
            </a:endParaRPr>
          </a:p>
        </p:txBody>
      </p:sp>
      <p:sp>
        <p:nvSpPr>
          <p:cNvPr id="12" name="TextBox 11"/>
          <p:cNvSpPr txBox="1"/>
          <p:nvPr/>
        </p:nvSpPr>
        <p:spPr>
          <a:xfrm>
            <a:off x="4615116" y="5494110"/>
            <a:ext cx="4471585" cy="923330"/>
          </a:xfrm>
          <a:prstGeom prst="rect">
            <a:avLst/>
          </a:prstGeom>
          <a:noFill/>
        </p:spPr>
        <p:txBody>
          <a:bodyPr wrap="square" rtlCol="0">
            <a:spAutoFit/>
          </a:bodyPr>
          <a:lstStyle/>
          <a:p>
            <a:r>
              <a:rPr lang="en-GB" dirty="0" smtClean="0">
                <a:solidFill>
                  <a:srgbClr val="FF0000"/>
                </a:solidFill>
              </a:rPr>
              <a:t>Do the most of design decisions, each subspace needs to know the disciplines of </a:t>
            </a:r>
            <a:r>
              <a:rPr lang="en-GB" dirty="0">
                <a:solidFill>
                  <a:srgbClr val="FF0000"/>
                </a:solidFill>
              </a:rPr>
              <a:t>all </a:t>
            </a:r>
            <a:r>
              <a:rPr lang="en-GB" dirty="0" smtClean="0">
                <a:solidFill>
                  <a:srgbClr val="FF0000"/>
                </a:solidFill>
              </a:rPr>
              <a:t>  other subspaces.</a:t>
            </a:r>
            <a:endParaRPr lang="en-GB" dirty="0">
              <a:solidFill>
                <a:srgbClr val="FF0000"/>
              </a:solidFill>
            </a:endParaRPr>
          </a:p>
        </p:txBody>
      </p:sp>
      <p:sp>
        <p:nvSpPr>
          <p:cNvPr id="11" name="TextBox 10"/>
          <p:cNvSpPr txBox="1"/>
          <p:nvPr/>
        </p:nvSpPr>
        <p:spPr>
          <a:xfrm>
            <a:off x="1331640" y="6163665"/>
            <a:ext cx="3528392" cy="646331"/>
          </a:xfrm>
          <a:prstGeom prst="rect">
            <a:avLst/>
          </a:prstGeom>
          <a:noFill/>
        </p:spPr>
        <p:txBody>
          <a:bodyPr wrap="square" rtlCol="0">
            <a:spAutoFit/>
          </a:bodyPr>
          <a:lstStyle/>
          <a:p>
            <a:r>
              <a:rPr lang="en-GB" dirty="0" smtClean="0">
                <a:solidFill>
                  <a:srgbClr val="FF0000"/>
                </a:solidFill>
              </a:rPr>
              <a:t>No communication but a priori knowledge</a:t>
            </a:r>
            <a:endParaRPr lang="en-GB" dirty="0">
              <a:solidFill>
                <a:srgbClr val="FF0000"/>
              </a:solidFill>
            </a:endParaRPr>
          </a:p>
        </p:txBody>
      </p:sp>
      <p:sp>
        <p:nvSpPr>
          <p:cNvPr id="13" name="Multiply 12"/>
          <p:cNvSpPr/>
          <p:nvPr/>
        </p:nvSpPr>
        <p:spPr>
          <a:xfrm>
            <a:off x="2627784" y="5373216"/>
            <a:ext cx="360040" cy="4320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9799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33" y="620688"/>
            <a:ext cx="7427913"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33" y="2204864"/>
            <a:ext cx="7104063"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99792" y="2276872"/>
            <a:ext cx="576064" cy="36004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4499992" y="260648"/>
            <a:ext cx="4123991" cy="646331"/>
          </a:xfrm>
          <a:prstGeom prst="rect">
            <a:avLst/>
          </a:prstGeom>
          <a:noFill/>
        </p:spPr>
        <p:txBody>
          <a:bodyPr wrap="square" rtlCol="0">
            <a:spAutoFit/>
          </a:bodyPr>
          <a:lstStyle/>
          <a:p>
            <a:r>
              <a:rPr lang="en-GB" dirty="0" smtClean="0">
                <a:solidFill>
                  <a:srgbClr val="FF0000"/>
                </a:solidFill>
              </a:rPr>
              <a:t>It is easy for the system but hard for the subspace.  </a:t>
            </a:r>
            <a:endParaRPr lang="en-GB" dirty="0">
              <a:solidFill>
                <a:srgbClr val="FF0000"/>
              </a:solidFill>
            </a:endParaRPr>
          </a:p>
        </p:txBody>
      </p:sp>
    </p:spTree>
    <p:extLst>
      <p:ext uri="{BB962C8B-B14F-4D97-AF65-F5344CB8AC3E}">
        <p14:creationId xmlns:p14="http://schemas.microsoft.com/office/powerpoint/2010/main" val="75577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7570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CO</a:t>
            </a:r>
            <a:endParaRPr lang="en-GB" dirty="0"/>
          </a:p>
        </p:txBody>
      </p:sp>
      <p:sp>
        <p:nvSpPr>
          <p:cNvPr id="3" name="Content Placeholder 2"/>
          <p:cNvSpPr>
            <a:spLocks noGrp="1"/>
          </p:cNvSpPr>
          <p:nvPr>
            <p:ph idx="1"/>
          </p:nvPr>
        </p:nvSpPr>
        <p:spPr/>
        <p:txBody>
          <a:bodyPr/>
          <a:lstStyle/>
          <a:p>
            <a:r>
              <a:rPr lang="en-GB" dirty="0" smtClean="0"/>
              <a:t>Response surface technology (</a:t>
            </a:r>
            <a:r>
              <a:rPr lang="pl-PL" dirty="0"/>
              <a:t>Sobieski et al. 1998; Sobieski </a:t>
            </a:r>
            <a:r>
              <a:rPr lang="pl-PL" dirty="0" smtClean="0"/>
              <a:t>and</a:t>
            </a:r>
            <a:r>
              <a:rPr lang="en-GB" dirty="0" smtClean="0"/>
              <a:t> </a:t>
            </a:r>
            <a:r>
              <a:rPr lang="da-DK" dirty="0" smtClean="0"/>
              <a:t>Kroo </a:t>
            </a:r>
            <a:r>
              <a:rPr lang="da-DK" dirty="0"/>
              <a:t>2000; Jun et al. 2004</a:t>
            </a:r>
            <a:r>
              <a:rPr lang="en-GB" dirty="0" smtClean="0"/>
              <a:t>)</a:t>
            </a:r>
          </a:p>
          <a:p>
            <a:r>
              <a:rPr lang="en-GB" dirty="0"/>
              <a:t>T</a:t>
            </a:r>
            <a:r>
              <a:rPr lang="en-GB" dirty="0" smtClean="0"/>
              <a:t>he relaxation method (</a:t>
            </a:r>
            <a:r>
              <a:rPr lang="en-GB" dirty="0" err="1" smtClean="0"/>
              <a:t>Alexandrov</a:t>
            </a:r>
            <a:r>
              <a:rPr lang="en-GB" dirty="0" smtClean="0"/>
              <a:t> </a:t>
            </a:r>
            <a:r>
              <a:rPr lang="en-GB" dirty="0"/>
              <a:t>and Lewis </a:t>
            </a:r>
            <a:r>
              <a:rPr lang="en-GB" dirty="0" smtClean="0"/>
              <a:t>2002; </a:t>
            </a:r>
            <a:r>
              <a:rPr lang="en-GB" dirty="0"/>
              <a:t>Li et al. </a:t>
            </a:r>
            <a:r>
              <a:rPr lang="en-GB" dirty="0" smtClean="0"/>
              <a:t>2008). </a:t>
            </a:r>
            <a:r>
              <a:rPr lang="en-GB" dirty="0" smtClean="0">
                <a:solidFill>
                  <a:srgbClr val="FF0000"/>
                </a:solidFill>
              </a:rPr>
              <a:t>RCO, MRCO, MRMCO</a:t>
            </a:r>
          </a:p>
          <a:p>
            <a:r>
              <a:rPr lang="en-GB" dirty="0" smtClean="0"/>
              <a:t>Penalty function method (Lin </a:t>
            </a:r>
            <a:r>
              <a:rPr lang="en-GB" dirty="0"/>
              <a:t>2004).</a:t>
            </a:r>
            <a:endParaRPr lang="en-GB" dirty="0" smtClean="0"/>
          </a:p>
          <a:p>
            <a:r>
              <a:rPr lang="en-GB" dirty="0" smtClean="0"/>
              <a:t>Enhanced CO(</a:t>
            </a:r>
            <a:r>
              <a:rPr lang="en-GB" dirty="0" err="1" smtClean="0"/>
              <a:t>Rothand</a:t>
            </a:r>
            <a:r>
              <a:rPr lang="en-GB" dirty="0" smtClean="0"/>
              <a:t> </a:t>
            </a:r>
            <a:r>
              <a:rPr lang="en-GB" dirty="0" err="1"/>
              <a:t>Kroo</a:t>
            </a:r>
            <a:r>
              <a:rPr lang="en-GB" dirty="0"/>
              <a:t> </a:t>
            </a:r>
            <a:r>
              <a:rPr lang="en-GB" dirty="0" smtClean="0"/>
              <a:t>2008) </a:t>
            </a:r>
            <a:r>
              <a:rPr lang="en-GB" dirty="0" smtClean="0">
                <a:solidFill>
                  <a:srgbClr val="FF0000"/>
                </a:solidFill>
              </a:rPr>
              <a:t>ECO</a:t>
            </a:r>
          </a:p>
          <a:p>
            <a:endParaRPr lang="en-GB" dirty="0"/>
          </a:p>
        </p:txBody>
      </p:sp>
    </p:spTree>
    <p:extLst>
      <p:ext uri="{BB962C8B-B14F-4D97-AF65-F5344CB8AC3E}">
        <p14:creationId xmlns:p14="http://schemas.microsoft.com/office/powerpoint/2010/main" val="2694526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 optimization problem should be improved</a:t>
            </a:r>
            <a:endParaRPr lang="en-GB" dirty="0"/>
          </a:p>
        </p:txBody>
      </p:sp>
      <p:sp>
        <p:nvSpPr>
          <p:cNvPr id="4" name="TextBox 3"/>
          <p:cNvSpPr txBox="1"/>
          <p:nvPr/>
        </p:nvSpPr>
        <p:spPr>
          <a:xfrm>
            <a:off x="971599" y="3388350"/>
            <a:ext cx="936105" cy="369332"/>
          </a:xfrm>
          <a:prstGeom prst="rect">
            <a:avLst/>
          </a:prstGeom>
          <a:noFill/>
        </p:spPr>
        <p:txBody>
          <a:bodyPr wrap="square" rtlCol="0">
            <a:spAutoFit/>
          </a:bodyPr>
          <a:lstStyle/>
          <a:p>
            <a:r>
              <a:rPr lang="en-GB" dirty="0" smtClean="0"/>
              <a:t>Input: </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2152960163"/>
              </p:ext>
            </p:extLst>
          </p:nvPr>
        </p:nvGraphicFramePr>
        <p:xfrm>
          <a:off x="5516698" y="3336880"/>
          <a:ext cx="2555875" cy="534987"/>
        </p:xfrm>
        <a:graphic>
          <a:graphicData uri="http://schemas.openxmlformats.org/presentationml/2006/ole">
            <mc:AlternateContent xmlns:mc="http://schemas.openxmlformats.org/markup-compatibility/2006">
              <mc:Choice xmlns:v="urn:schemas-microsoft-com:vml" Requires="v">
                <p:oleObj spid="_x0000_s1341" name="Equation" r:id="rId3" imgW="1091726" imgH="228501" progId="Equation.DSMT4">
                  <p:embed/>
                </p:oleObj>
              </mc:Choice>
              <mc:Fallback>
                <p:oleObj name="Equation" r:id="rId3"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698" y="3336880"/>
                        <a:ext cx="25558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971598" y="4149080"/>
            <a:ext cx="3342109" cy="369332"/>
          </a:xfrm>
          <a:prstGeom prst="rect">
            <a:avLst/>
          </a:prstGeom>
          <a:noFill/>
        </p:spPr>
        <p:txBody>
          <a:bodyPr wrap="square" rtlCol="0">
            <a:spAutoFit/>
          </a:bodyPr>
          <a:lstStyle/>
          <a:p>
            <a:r>
              <a:rPr lang="en-GB" dirty="0" smtClean="0"/>
              <a:t>Object function: </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00298980"/>
              </p:ext>
            </p:extLst>
          </p:nvPr>
        </p:nvGraphicFramePr>
        <p:xfrm>
          <a:off x="1539875" y="4505325"/>
          <a:ext cx="3297238" cy="762000"/>
        </p:xfrm>
        <a:graphic>
          <a:graphicData uri="http://schemas.openxmlformats.org/presentationml/2006/ole">
            <mc:AlternateContent xmlns:mc="http://schemas.openxmlformats.org/markup-compatibility/2006">
              <mc:Choice xmlns:v="urn:schemas-microsoft-com:vml" Requires="v">
                <p:oleObj spid="_x0000_s1342" name="Equation" r:id="rId5" imgW="2197080" imgH="507960" progId="Equation.DSMT4">
                  <p:embed/>
                </p:oleObj>
              </mc:Choice>
              <mc:Fallback>
                <p:oleObj name="Equation" r:id="rId5" imgW="2197080" imgH="507960" progId="Equation.DSMT4">
                  <p:embed/>
                  <p:pic>
                    <p:nvPicPr>
                      <p:cNvPr id="0" name=""/>
                      <p:cNvPicPr/>
                      <p:nvPr/>
                    </p:nvPicPr>
                    <p:blipFill>
                      <a:blip r:embed="rId6"/>
                      <a:stretch>
                        <a:fillRect/>
                      </a:stretch>
                    </p:blipFill>
                    <p:spPr>
                      <a:xfrm>
                        <a:off x="1539875" y="4505325"/>
                        <a:ext cx="3297238" cy="762000"/>
                      </a:xfrm>
                      <a:prstGeom prst="rect">
                        <a:avLst/>
                      </a:prstGeom>
                    </p:spPr>
                  </p:pic>
                </p:oleObj>
              </mc:Fallback>
            </mc:AlternateContent>
          </a:graphicData>
        </a:graphic>
      </p:graphicFrame>
      <p:sp>
        <p:nvSpPr>
          <p:cNvPr id="9" name="TextBox 8"/>
          <p:cNvSpPr txBox="1"/>
          <p:nvPr/>
        </p:nvSpPr>
        <p:spPr>
          <a:xfrm>
            <a:off x="971600" y="5282271"/>
            <a:ext cx="3342109" cy="369332"/>
          </a:xfrm>
          <a:prstGeom prst="rect">
            <a:avLst/>
          </a:prstGeom>
          <a:noFill/>
        </p:spPr>
        <p:txBody>
          <a:bodyPr wrap="square" rtlCol="0">
            <a:spAutoFit/>
          </a:bodyPr>
          <a:lstStyle/>
          <a:p>
            <a:r>
              <a:rPr lang="en-GB" dirty="0" smtClean="0"/>
              <a:t>Design variables:  (free to set) </a:t>
            </a:r>
            <a:endParaRPr lang="en-GB" dirty="0"/>
          </a:p>
        </p:txBody>
      </p:sp>
      <p:sp>
        <p:nvSpPr>
          <p:cNvPr id="11" name="TextBox 10"/>
          <p:cNvSpPr txBox="1"/>
          <p:nvPr/>
        </p:nvSpPr>
        <p:spPr>
          <a:xfrm>
            <a:off x="4038203" y="5291916"/>
            <a:ext cx="3342109" cy="369332"/>
          </a:xfrm>
          <a:prstGeom prst="rect">
            <a:avLst/>
          </a:prstGeom>
          <a:noFill/>
        </p:spPr>
        <p:txBody>
          <a:bodyPr wrap="square" rtlCol="0">
            <a:spAutoFit/>
          </a:bodyPr>
          <a:lstStyle/>
          <a:p>
            <a:r>
              <a:rPr lang="en-GB" dirty="0" smtClean="0">
                <a:solidFill>
                  <a:srgbClr val="FF0000"/>
                </a:solidFill>
              </a:rPr>
              <a:t>No state variables</a:t>
            </a:r>
            <a:endParaRPr lang="en-GB" dirty="0">
              <a:solidFill>
                <a:srgbClr val="FF0000"/>
              </a:solidFill>
            </a:endParaRPr>
          </a:p>
        </p:txBody>
      </p:sp>
      <p:sp>
        <p:nvSpPr>
          <p:cNvPr id="14" name="TextBox 13"/>
          <p:cNvSpPr txBox="1"/>
          <p:nvPr/>
        </p:nvSpPr>
        <p:spPr>
          <a:xfrm>
            <a:off x="4572000" y="3419708"/>
            <a:ext cx="936105" cy="369332"/>
          </a:xfrm>
          <a:prstGeom prst="rect">
            <a:avLst/>
          </a:prstGeom>
          <a:noFill/>
        </p:spPr>
        <p:txBody>
          <a:bodyPr wrap="square" rtlCol="0">
            <a:spAutoFit/>
          </a:bodyPr>
          <a:lstStyle/>
          <a:p>
            <a:r>
              <a:rPr lang="en-GB" dirty="0" smtClean="0"/>
              <a:t>Output: </a:t>
            </a:r>
            <a:endParaRPr lang="en-GB"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31" y="1556791"/>
            <a:ext cx="7627937"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71187747"/>
              </p:ext>
            </p:extLst>
          </p:nvPr>
        </p:nvGraphicFramePr>
        <p:xfrm>
          <a:off x="1786260" y="3036813"/>
          <a:ext cx="2425700" cy="1184275"/>
        </p:xfrm>
        <a:graphic>
          <a:graphicData uri="http://schemas.openxmlformats.org/presentationml/2006/ole">
            <mc:AlternateContent xmlns:mc="http://schemas.openxmlformats.org/markup-compatibility/2006">
              <mc:Choice xmlns:v="urn:schemas-microsoft-com:vml" Requires="v">
                <p:oleObj spid="_x0000_s1343" name="Equation" r:id="rId8" imgW="1091880" imgH="533160" progId="Equation.DSMT4">
                  <p:embed/>
                </p:oleObj>
              </mc:Choice>
              <mc:Fallback>
                <p:oleObj name="Equation" r:id="rId8" imgW="1091880" imgH="533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6260" y="3036813"/>
                        <a:ext cx="24257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25265752"/>
              </p:ext>
            </p:extLst>
          </p:nvPr>
        </p:nvGraphicFramePr>
        <p:xfrm>
          <a:off x="1115616" y="5774332"/>
          <a:ext cx="2555875" cy="534988"/>
        </p:xfrm>
        <a:graphic>
          <a:graphicData uri="http://schemas.openxmlformats.org/presentationml/2006/ole">
            <mc:AlternateContent xmlns:mc="http://schemas.openxmlformats.org/markup-compatibility/2006">
              <mc:Choice xmlns:v="urn:schemas-microsoft-com:vml" Requires="v">
                <p:oleObj spid="_x0000_s1344" name="Equation" r:id="rId10" imgW="1091726" imgH="228501" progId="Equation.DSMT4">
                  <p:embed/>
                </p:oleObj>
              </mc:Choice>
              <mc:Fallback>
                <p:oleObj name="Equation" r:id="rId10"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774332"/>
                        <a:ext cx="25558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7740352" y="2420888"/>
            <a:ext cx="576064" cy="79208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072454409"/>
              </p:ext>
            </p:extLst>
          </p:nvPr>
        </p:nvGraphicFramePr>
        <p:xfrm>
          <a:off x="8316416" y="2582615"/>
          <a:ext cx="632048" cy="468633"/>
        </p:xfrm>
        <a:graphic>
          <a:graphicData uri="http://schemas.openxmlformats.org/presentationml/2006/ole">
            <mc:AlternateContent xmlns:mc="http://schemas.openxmlformats.org/markup-compatibility/2006">
              <mc:Choice xmlns:v="urn:schemas-microsoft-com:vml" Requires="v">
                <p:oleObj spid="_x0000_s1345" name="Equation" r:id="rId11" imgW="126720" imgH="139680" progId="Equation.DSMT4">
                  <p:embed/>
                </p:oleObj>
              </mc:Choice>
              <mc:Fallback>
                <p:oleObj name="Equation" r:id="rId11" imgW="126720" imgH="139680" progId="Equation.DSMT4">
                  <p:embed/>
                  <p:pic>
                    <p:nvPicPr>
                      <p:cNvPr id="0" name=""/>
                      <p:cNvPicPr/>
                      <p:nvPr/>
                    </p:nvPicPr>
                    <p:blipFill>
                      <a:blip r:embed="rId12"/>
                      <a:stretch>
                        <a:fillRect/>
                      </a:stretch>
                    </p:blipFill>
                    <p:spPr>
                      <a:xfrm>
                        <a:off x="8316416" y="2582615"/>
                        <a:ext cx="632048" cy="468633"/>
                      </a:xfrm>
                      <a:prstGeom prst="rect">
                        <a:avLst/>
                      </a:prstGeom>
                    </p:spPr>
                  </p:pic>
                </p:oleObj>
              </mc:Fallback>
            </mc:AlternateContent>
          </a:graphicData>
        </a:graphic>
      </p:graphicFrame>
    </p:spTree>
    <p:extLst>
      <p:ext uri="{BB962C8B-B14F-4D97-AF65-F5344CB8AC3E}">
        <p14:creationId xmlns:p14="http://schemas.microsoft.com/office/powerpoint/2010/main" val="2728854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Relaxation method</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408694"/>
            <a:ext cx="3952381" cy="10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1700808"/>
            <a:ext cx="8352928" cy="707886"/>
          </a:xfrm>
          <a:prstGeom prst="rect">
            <a:avLst/>
          </a:prstGeom>
        </p:spPr>
        <p:txBody>
          <a:bodyPr wrap="square">
            <a:spAutoFit/>
          </a:bodyPr>
          <a:lstStyle/>
          <a:p>
            <a:r>
              <a:rPr lang="en-GB" sz="2000" dirty="0"/>
              <a:t>In the </a:t>
            </a:r>
            <a:r>
              <a:rPr lang="en-GB" sz="2000" dirty="0" smtClean="0"/>
              <a:t>relaxation method</a:t>
            </a:r>
            <a:r>
              <a:rPr lang="en-GB" sz="2000" dirty="0"/>
              <a:t>, the system level equality constraints are</a:t>
            </a:r>
          </a:p>
          <a:p>
            <a:r>
              <a:rPr lang="en-GB" sz="2000" dirty="0"/>
              <a:t>replaced by inequality constraints:</a:t>
            </a:r>
            <a:endParaRPr lang="en-GB" sz="2000" dirty="0"/>
          </a:p>
        </p:txBody>
      </p:sp>
      <p:sp>
        <p:nvSpPr>
          <p:cNvPr id="5" name="Rectangle 4"/>
          <p:cNvSpPr/>
          <p:nvPr/>
        </p:nvSpPr>
        <p:spPr>
          <a:xfrm>
            <a:off x="395536" y="3861048"/>
            <a:ext cx="7560840" cy="1631216"/>
          </a:xfrm>
          <a:prstGeom prst="rect">
            <a:avLst/>
          </a:prstGeom>
        </p:spPr>
        <p:txBody>
          <a:bodyPr wrap="square">
            <a:spAutoFit/>
          </a:bodyPr>
          <a:lstStyle/>
          <a:p>
            <a:r>
              <a:rPr lang="en-GB" sz="2000" dirty="0"/>
              <a:t>where ε is the relaxed </a:t>
            </a:r>
            <a:r>
              <a:rPr lang="en-GB" sz="2000" dirty="0" smtClean="0"/>
              <a:t>tolerance. However, it </a:t>
            </a:r>
            <a:r>
              <a:rPr lang="en-GB" sz="2000" dirty="0"/>
              <a:t>is a delicate job </a:t>
            </a:r>
            <a:r>
              <a:rPr lang="en-GB" sz="2000" dirty="0" smtClean="0"/>
              <a:t>to determine </a:t>
            </a:r>
            <a:r>
              <a:rPr lang="en-GB" sz="2000" dirty="0"/>
              <a:t> </a:t>
            </a:r>
            <a:r>
              <a:rPr lang="en-GB" sz="2000" dirty="0" smtClean="0"/>
              <a:t>a </a:t>
            </a:r>
            <a:r>
              <a:rPr lang="en-GB" sz="2000" dirty="0"/>
              <a:t>rational relaxed </a:t>
            </a:r>
            <a:r>
              <a:rPr lang="en-GB" sz="2000" dirty="0" smtClean="0"/>
              <a:t>tolerance because </a:t>
            </a:r>
            <a:r>
              <a:rPr lang="en-GB" sz="2000" dirty="0"/>
              <a:t>solvability and consistency have conflicting </a:t>
            </a:r>
            <a:r>
              <a:rPr lang="en-GB" sz="2000" dirty="0" smtClean="0"/>
              <a:t>requirements for </a:t>
            </a:r>
            <a:r>
              <a:rPr lang="en-GB" sz="2000" dirty="0"/>
              <a:t>the tolerance</a:t>
            </a:r>
            <a:r>
              <a:rPr lang="en-GB" sz="2000" dirty="0" smtClean="0"/>
              <a:t>.</a:t>
            </a:r>
          </a:p>
          <a:p>
            <a:r>
              <a:rPr lang="en-GB" sz="2000" dirty="0" smtClean="0"/>
              <a:t> </a:t>
            </a:r>
          </a:p>
          <a:p>
            <a:r>
              <a:rPr lang="en-GB" sz="2000" dirty="0" smtClean="0"/>
              <a:t>A </a:t>
            </a:r>
            <a:r>
              <a:rPr lang="en-GB" sz="2000" dirty="0"/>
              <a:t>variable relaxation method was </a:t>
            </a:r>
            <a:r>
              <a:rPr lang="en-GB" sz="2000" dirty="0" smtClean="0"/>
              <a:t>developed (Li </a:t>
            </a:r>
            <a:r>
              <a:rPr lang="en-GB" sz="2000" dirty="0"/>
              <a:t>et al. 2008)</a:t>
            </a:r>
            <a:endParaRPr lang="en-GB" sz="2000" dirty="0"/>
          </a:p>
        </p:txBody>
      </p:sp>
    </p:spTree>
    <p:extLst>
      <p:ext uri="{BB962C8B-B14F-4D97-AF65-F5344CB8AC3E}">
        <p14:creationId xmlns:p14="http://schemas.microsoft.com/office/powerpoint/2010/main" val="204955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111" y="332656"/>
            <a:ext cx="3307048"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31" y="3501008"/>
            <a:ext cx="3308251"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14095579"/>
              </p:ext>
            </p:extLst>
          </p:nvPr>
        </p:nvGraphicFramePr>
        <p:xfrm>
          <a:off x="4078660" y="2848173"/>
          <a:ext cx="1141412" cy="442912"/>
        </p:xfrm>
        <a:graphic>
          <a:graphicData uri="http://schemas.openxmlformats.org/presentationml/2006/ole">
            <mc:AlternateContent xmlns:mc="http://schemas.openxmlformats.org/markup-compatibility/2006">
              <mc:Choice xmlns:v="urn:schemas-microsoft-com:vml" Requires="v">
                <p:oleObj spid="_x0000_s3389" name="Equation" r:id="rId5" imgW="457200" imgH="177480" progId="Equation.DSMT4">
                  <p:embed/>
                </p:oleObj>
              </mc:Choice>
              <mc:Fallback>
                <p:oleObj name="Equation" r:id="rId5" imgW="457200" imgH="177480" progId="Equation.DSMT4">
                  <p:embed/>
                  <p:pic>
                    <p:nvPicPr>
                      <p:cNvPr id="0" name="Object 5"/>
                      <p:cNvPicPr>
                        <a:picLocks noChangeAspect="1" noChangeArrowheads="1"/>
                      </p:cNvPicPr>
                      <p:nvPr/>
                    </p:nvPicPr>
                    <p:blipFill>
                      <a:blip r:embed="rId6"/>
                      <a:srcRect/>
                      <a:stretch>
                        <a:fillRect/>
                      </a:stretch>
                    </p:blipFill>
                    <p:spPr bwMode="auto">
                      <a:xfrm>
                        <a:off x="4078660" y="2848173"/>
                        <a:ext cx="1141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5139430"/>
              </p:ext>
            </p:extLst>
          </p:nvPr>
        </p:nvGraphicFramePr>
        <p:xfrm>
          <a:off x="6816725" y="2880414"/>
          <a:ext cx="1331913" cy="442913"/>
        </p:xfrm>
        <a:graphic>
          <a:graphicData uri="http://schemas.openxmlformats.org/presentationml/2006/ole">
            <mc:AlternateContent xmlns:mc="http://schemas.openxmlformats.org/markup-compatibility/2006">
              <mc:Choice xmlns:v="urn:schemas-microsoft-com:vml" Requires="v">
                <p:oleObj spid="_x0000_s3390" name="Equation" r:id="rId7" imgW="533160" imgH="177480" progId="Equation.DSMT4">
                  <p:embed/>
                </p:oleObj>
              </mc:Choice>
              <mc:Fallback>
                <p:oleObj name="Equation" r:id="rId7" imgW="533160" imgH="177480" progId="Equation.DSMT4">
                  <p:embed/>
                  <p:pic>
                    <p:nvPicPr>
                      <p:cNvPr id="0" name="Object 5"/>
                      <p:cNvPicPr>
                        <a:picLocks noChangeAspect="1" noChangeArrowheads="1"/>
                      </p:cNvPicPr>
                      <p:nvPr/>
                    </p:nvPicPr>
                    <p:blipFill>
                      <a:blip r:embed="rId8"/>
                      <a:srcRect/>
                      <a:stretch>
                        <a:fillRect/>
                      </a:stretch>
                    </p:blipFill>
                    <p:spPr bwMode="auto">
                      <a:xfrm>
                        <a:off x="6816725" y="2880414"/>
                        <a:ext cx="13319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249" y="332656"/>
            <a:ext cx="3322909"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3709045511"/>
              </p:ext>
            </p:extLst>
          </p:nvPr>
        </p:nvGraphicFramePr>
        <p:xfrm>
          <a:off x="1362075" y="2812152"/>
          <a:ext cx="887413" cy="442912"/>
        </p:xfrm>
        <a:graphic>
          <a:graphicData uri="http://schemas.openxmlformats.org/presentationml/2006/ole">
            <mc:AlternateContent xmlns:mc="http://schemas.openxmlformats.org/markup-compatibility/2006">
              <mc:Choice xmlns:v="urn:schemas-microsoft-com:vml" Requires="v">
                <p:oleObj spid="_x0000_s3391" name="Equation" r:id="rId10" imgW="355320" imgH="177480" progId="Equation.DSMT4">
                  <p:embed/>
                </p:oleObj>
              </mc:Choice>
              <mc:Fallback>
                <p:oleObj name="Equation" r:id="rId10" imgW="355320" imgH="177480" progId="Equation.DSMT4">
                  <p:embed/>
                  <p:pic>
                    <p:nvPicPr>
                      <p:cNvPr id="0" name="Object 3"/>
                      <p:cNvPicPr>
                        <a:picLocks noChangeAspect="1" noChangeArrowheads="1"/>
                      </p:cNvPicPr>
                      <p:nvPr/>
                    </p:nvPicPr>
                    <p:blipFill>
                      <a:blip r:embed="rId11"/>
                      <a:srcRect/>
                      <a:stretch>
                        <a:fillRect/>
                      </a:stretch>
                    </p:blipFill>
                    <p:spPr bwMode="auto">
                      <a:xfrm>
                        <a:off x="1362075" y="2812152"/>
                        <a:ext cx="8874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9391" y="332656"/>
            <a:ext cx="3277969" cy="245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1317711396"/>
              </p:ext>
            </p:extLst>
          </p:nvPr>
        </p:nvGraphicFramePr>
        <p:xfrm>
          <a:off x="1046163" y="6008688"/>
          <a:ext cx="1520825" cy="442912"/>
        </p:xfrm>
        <a:graphic>
          <a:graphicData uri="http://schemas.openxmlformats.org/presentationml/2006/ole">
            <mc:AlternateContent xmlns:mc="http://schemas.openxmlformats.org/markup-compatibility/2006">
              <mc:Choice xmlns:v="urn:schemas-microsoft-com:vml" Requires="v">
                <p:oleObj spid="_x0000_s3392" name="Equation" r:id="rId13" imgW="609480" imgH="177480" progId="Equation.DSMT4">
                  <p:embed/>
                </p:oleObj>
              </mc:Choice>
              <mc:Fallback>
                <p:oleObj name="Equation" r:id="rId13" imgW="609480" imgH="177480" progId="Equation.DSMT4">
                  <p:embed/>
                  <p:pic>
                    <p:nvPicPr>
                      <p:cNvPr id="0" name="Object 5"/>
                      <p:cNvPicPr>
                        <a:picLocks noChangeAspect="1" noChangeArrowheads="1"/>
                      </p:cNvPicPr>
                      <p:nvPr/>
                    </p:nvPicPr>
                    <p:blipFill>
                      <a:blip r:embed="rId14"/>
                      <a:srcRect/>
                      <a:stretch>
                        <a:fillRect/>
                      </a:stretch>
                    </p:blipFill>
                    <p:spPr bwMode="auto">
                      <a:xfrm>
                        <a:off x="1046163" y="6008688"/>
                        <a:ext cx="15208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91"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7648" y="3501008"/>
            <a:ext cx="3308252"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1341021666"/>
              </p:ext>
            </p:extLst>
          </p:nvPr>
        </p:nvGraphicFramePr>
        <p:xfrm>
          <a:off x="4084811" y="5980113"/>
          <a:ext cx="1711325" cy="442912"/>
        </p:xfrm>
        <a:graphic>
          <a:graphicData uri="http://schemas.openxmlformats.org/presentationml/2006/ole">
            <mc:AlternateContent xmlns:mc="http://schemas.openxmlformats.org/markup-compatibility/2006">
              <mc:Choice xmlns:v="urn:schemas-microsoft-com:vml" Requires="v">
                <p:oleObj spid="_x0000_s3393" name="Equation" r:id="rId16" imgW="685800" imgH="177480" progId="Equation.DSMT4">
                  <p:embed/>
                </p:oleObj>
              </mc:Choice>
              <mc:Fallback>
                <p:oleObj name="Equation" r:id="rId16" imgW="685800" imgH="177480" progId="Equation.DSMT4">
                  <p:embed/>
                  <p:pic>
                    <p:nvPicPr>
                      <p:cNvPr id="0" name="Object 8"/>
                      <p:cNvPicPr>
                        <a:picLocks noChangeAspect="1" noChangeArrowheads="1"/>
                      </p:cNvPicPr>
                      <p:nvPr/>
                    </p:nvPicPr>
                    <p:blipFill>
                      <a:blip r:embed="rId17"/>
                      <a:srcRect/>
                      <a:stretch>
                        <a:fillRect/>
                      </a:stretch>
                    </p:blipFill>
                    <p:spPr bwMode="auto">
                      <a:xfrm>
                        <a:off x="4084811" y="5980113"/>
                        <a:ext cx="17113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524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88640"/>
            <a:ext cx="53244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4566027"/>
            <a:ext cx="2793329" cy="2031325"/>
          </a:xfrm>
          <a:prstGeom prst="rect">
            <a:avLst/>
          </a:prstGeom>
        </p:spPr>
        <p:txBody>
          <a:bodyPr wrap="none">
            <a:spAutoFit/>
          </a:bodyPr>
          <a:lstStyle/>
          <a:p>
            <a:r>
              <a:rPr lang="en-GB" dirty="0" smtClean="0"/>
              <a:t> Global optimum =  12.5989</a:t>
            </a:r>
          </a:p>
          <a:p>
            <a:r>
              <a:rPr lang="en-GB" dirty="0" smtClean="0"/>
              <a:t> </a:t>
            </a:r>
            <a:r>
              <a:rPr lang="en-GB" dirty="0" err="1" smtClean="0"/>
              <a:t>globalbest_Position</a:t>
            </a:r>
            <a:r>
              <a:rPr lang="en-GB" dirty="0" smtClean="0"/>
              <a:t> </a:t>
            </a:r>
          </a:p>
          <a:p>
            <a:r>
              <a:rPr lang="en-GB" dirty="0" smtClean="0"/>
              <a:t>    2.2412 </a:t>
            </a:r>
          </a:p>
          <a:p>
            <a:r>
              <a:rPr lang="en-GB" dirty="0" smtClean="0"/>
              <a:t>    0.6049</a:t>
            </a:r>
          </a:p>
          <a:p>
            <a:r>
              <a:rPr lang="en-GB" dirty="0" smtClean="0"/>
              <a:t>    4.2328</a:t>
            </a:r>
          </a:p>
          <a:p>
            <a:r>
              <a:rPr lang="en-GB" dirty="0" smtClean="0"/>
              <a:t>    8.0001</a:t>
            </a:r>
          </a:p>
          <a:p>
            <a:r>
              <a:rPr lang="en-GB" dirty="0" smtClean="0"/>
              <a:t>    9.3024</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476650797"/>
              </p:ext>
            </p:extLst>
          </p:nvPr>
        </p:nvGraphicFramePr>
        <p:xfrm>
          <a:off x="2100604" y="3982765"/>
          <a:ext cx="887219" cy="443610"/>
        </p:xfrm>
        <a:graphic>
          <a:graphicData uri="http://schemas.openxmlformats.org/presentationml/2006/ole">
            <mc:AlternateContent xmlns:mc="http://schemas.openxmlformats.org/markup-compatibility/2006">
              <mc:Choice xmlns:v="urn:schemas-microsoft-com:vml" Requires="v">
                <p:oleObj spid="_x0000_s2183" name="Equation" r:id="rId4" imgW="355320" imgH="177480" progId="Equation.DSMT4">
                  <p:embed/>
                </p:oleObj>
              </mc:Choice>
              <mc:Fallback>
                <p:oleObj name="Equation" r:id="rId4" imgW="355320" imgH="177480" progId="Equation.DSMT4">
                  <p:embed/>
                  <p:pic>
                    <p:nvPicPr>
                      <p:cNvPr id="0" name=""/>
                      <p:cNvPicPr/>
                      <p:nvPr/>
                    </p:nvPicPr>
                    <p:blipFill>
                      <a:blip r:embed="rId5"/>
                      <a:stretch>
                        <a:fillRect/>
                      </a:stretch>
                    </p:blipFill>
                    <p:spPr>
                      <a:xfrm>
                        <a:off x="2100604" y="3982765"/>
                        <a:ext cx="887219" cy="443610"/>
                      </a:xfrm>
                      <a:prstGeom prst="rect">
                        <a:avLst/>
                      </a:prstGeom>
                    </p:spPr>
                  </p:pic>
                </p:oleObj>
              </mc:Fallback>
            </mc:AlternateContent>
          </a:graphicData>
        </a:graphic>
      </p:graphicFrame>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58105"/>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962647597"/>
              </p:ext>
            </p:extLst>
          </p:nvPr>
        </p:nvGraphicFramePr>
        <p:xfrm>
          <a:off x="6415088" y="4005064"/>
          <a:ext cx="1522412" cy="442912"/>
        </p:xfrm>
        <a:graphic>
          <a:graphicData uri="http://schemas.openxmlformats.org/presentationml/2006/ole">
            <mc:AlternateContent xmlns:mc="http://schemas.openxmlformats.org/markup-compatibility/2006">
              <mc:Choice xmlns:v="urn:schemas-microsoft-com:vml" Requires="v">
                <p:oleObj spid="_x0000_s2184" name="Equation" r:id="rId7" imgW="609480" imgH="177480" progId="Equation.DSMT4">
                  <p:embed/>
                </p:oleObj>
              </mc:Choice>
              <mc:Fallback>
                <p:oleObj name="Equation" r:id="rId7" imgW="609480" imgH="177480" progId="Equation.DSMT4">
                  <p:embed/>
                  <p:pic>
                    <p:nvPicPr>
                      <p:cNvPr id="0" name="Object 4"/>
                      <p:cNvPicPr>
                        <a:picLocks noChangeAspect="1" noChangeArrowheads="1"/>
                      </p:cNvPicPr>
                      <p:nvPr/>
                    </p:nvPicPr>
                    <p:blipFill>
                      <a:blip r:embed="rId8"/>
                      <a:srcRect/>
                      <a:stretch>
                        <a:fillRect/>
                      </a:stretch>
                    </p:blipFill>
                    <p:spPr bwMode="auto">
                      <a:xfrm>
                        <a:off x="6415088" y="4005064"/>
                        <a:ext cx="1522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5364088" y="4551164"/>
            <a:ext cx="4572000" cy="2031325"/>
          </a:xfrm>
          <a:prstGeom prst="rect">
            <a:avLst/>
          </a:prstGeom>
        </p:spPr>
        <p:txBody>
          <a:bodyPr>
            <a:spAutoFit/>
          </a:bodyPr>
          <a:lstStyle/>
          <a:p>
            <a:r>
              <a:rPr lang="en-GB" dirty="0" smtClean="0"/>
              <a:t>Optimum = 7.9585</a:t>
            </a:r>
          </a:p>
          <a:p>
            <a:r>
              <a:rPr lang="en-GB" dirty="0" err="1" smtClean="0"/>
              <a:t>globalbest_Position</a:t>
            </a:r>
            <a:r>
              <a:rPr lang="en-GB" dirty="0" smtClean="0"/>
              <a:t> </a:t>
            </a:r>
          </a:p>
          <a:p>
            <a:r>
              <a:rPr lang="en-GB" dirty="0" smtClean="0"/>
              <a:t>    3.0248</a:t>
            </a:r>
          </a:p>
          <a:p>
            <a:r>
              <a:rPr lang="en-GB" dirty="0" smtClean="0"/>
              <a:t>    0.0165</a:t>
            </a:r>
          </a:p>
          <a:p>
            <a:r>
              <a:rPr lang="en-GB" dirty="0" smtClean="0"/>
              <a:t>   -0.0225</a:t>
            </a:r>
          </a:p>
          <a:p>
            <a:r>
              <a:rPr lang="en-GB" dirty="0" smtClean="0"/>
              <a:t>    7.9779</a:t>
            </a:r>
          </a:p>
          <a:p>
            <a:r>
              <a:rPr lang="en-GB" dirty="0" smtClean="0"/>
              <a:t>    5.8330</a:t>
            </a:r>
            <a:endParaRPr lang="en-GB" dirty="0"/>
          </a:p>
        </p:txBody>
      </p:sp>
    </p:spTree>
    <p:extLst>
      <p:ext uri="{BB962C8B-B14F-4D97-AF65-F5344CB8AC3E}">
        <p14:creationId xmlns:p14="http://schemas.microsoft.com/office/powerpoint/2010/main" val="377249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a:bodyPr>
          <a:lstStyle/>
          <a:p>
            <a:r>
              <a:rPr lang="en-GB" sz="2000" dirty="0" smtClean="0"/>
              <a:t>The constraint sets in the system level make sense,                   is better than just           . </a:t>
            </a:r>
          </a:p>
          <a:p>
            <a:r>
              <a:rPr lang="en-GB" sz="2000" dirty="0" smtClean="0"/>
              <a:t>Unequal to zero increases the numbers of iteration for the optimization process, in other words, the flexible search area leads to low search efficiency.</a:t>
            </a:r>
          </a:p>
          <a:p>
            <a:endParaRPr lang="en-GB" sz="2000" dirty="0"/>
          </a:p>
          <a:p>
            <a:pPr lvl="0"/>
            <a:r>
              <a:rPr lang="en-GB" sz="2000" dirty="0"/>
              <a:t>Many studies have indicated that the use of equality forms of system-level consistency constraints will necessarily causes the consistency-constraint Jacobean to vanish whenever the consistency constraints are satisfied. This implies it is difficult to find a system-level optimization solution that satisfies both the standard KKT conditions and consistency constraints.</a:t>
            </a:r>
          </a:p>
          <a:p>
            <a:endParaRPr lang="en-GB"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808525270"/>
              </p:ext>
            </p:extLst>
          </p:nvPr>
        </p:nvGraphicFramePr>
        <p:xfrm>
          <a:off x="6228184" y="1700808"/>
          <a:ext cx="864096" cy="251390"/>
        </p:xfrm>
        <a:graphic>
          <a:graphicData uri="http://schemas.openxmlformats.org/presentationml/2006/ole">
            <mc:AlternateContent xmlns:mc="http://schemas.openxmlformats.org/markup-compatibility/2006">
              <mc:Choice xmlns:v="urn:schemas-microsoft-com:vml" Requires="v">
                <p:oleObj spid="_x0000_s4217" name="Equation" r:id="rId3" imgW="609480" imgH="177480" progId="Equation.DSMT4">
                  <p:embed/>
                </p:oleObj>
              </mc:Choice>
              <mc:Fallback>
                <p:oleObj name="Equation" r:id="rId3" imgW="609480" imgH="177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700808"/>
                        <a:ext cx="864096" cy="25139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0111136"/>
              </p:ext>
            </p:extLst>
          </p:nvPr>
        </p:nvGraphicFramePr>
        <p:xfrm>
          <a:off x="1835696" y="1988840"/>
          <a:ext cx="578128" cy="288032"/>
        </p:xfrm>
        <a:graphic>
          <a:graphicData uri="http://schemas.openxmlformats.org/presentationml/2006/ole">
            <mc:AlternateContent xmlns:mc="http://schemas.openxmlformats.org/markup-compatibility/2006">
              <mc:Choice xmlns:v="urn:schemas-microsoft-com:vml" Requires="v">
                <p:oleObj spid="_x0000_s4218" name="Equation" r:id="rId5" imgW="355320" imgH="177480" progId="Equation.DSMT4">
                  <p:embed/>
                </p:oleObj>
              </mc:Choice>
              <mc:Fallback>
                <p:oleObj name="Equation" r:id="rId5" imgW="355320" imgH="177480" progId="Equation.DSMT4">
                  <p:embed/>
                  <p:pic>
                    <p:nvPicPr>
                      <p:cNvPr id="0" name="Object 3"/>
                      <p:cNvPicPr>
                        <a:picLocks noChangeAspect="1" noChangeArrowheads="1"/>
                      </p:cNvPicPr>
                      <p:nvPr/>
                    </p:nvPicPr>
                    <p:blipFill>
                      <a:blip r:embed="rId6"/>
                      <a:srcRect/>
                      <a:stretch>
                        <a:fillRect/>
                      </a:stretch>
                    </p:blipFill>
                    <p:spPr bwMode="auto">
                      <a:xfrm>
                        <a:off x="1835696" y="1988840"/>
                        <a:ext cx="578128" cy="288032"/>
                      </a:xfrm>
                      <a:prstGeom prst="rect">
                        <a:avLst/>
                      </a:prstGeom>
                      <a:noFill/>
                      <a:ln>
                        <a:noFill/>
                      </a:ln>
                      <a:extLst/>
                    </p:spPr>
                  </p:pic>
                </p:oleObj>
              </mc:Fallback>
            </mc:AlternateContent>
          </a:graphicData>
        </a:graphic>
      </p:graphicFrame>
      <p:sp>
        <p:nvSpPr>
          <p:cNvPr id="6" name="Rectangle 5"/>
          <p:cNvSpPr/>
          <p:nvPr/>
        </p:nvSpPr>
        <p:spPr>
          <a:xfrm>
            <a:off x="5868144" y="1196752"/>
            <a:ext cx="1805623" cy="369332"/>
          </a:xfrm>
          <a:prstGeom prst="rect">
            <a:avLst/>
          </a:prstGeom>
        </p:spPr>
        <p:txBody>
          <a:bodyPr wrap="none">
            <a:spAutoFit/>
          </a:bodyPr>
          <a:lstStyle/>
          <a:p>
            <a:r>
              <a:rPr lang="en-GB" dirty="0">
                <a:solidFill>
                  <a:srgbClr val="FF0000"/>
                </a:solidFill>
              </a:rPr>
              <a:t>relaxation factors</a:t>
            </a:r>
          </a:p>
        </p:txBody>
      </p:sp>
    </p:spTree>
    <p:extLst>
      <p:ext uri="{BB962C8B-B14F-4D97-AF65-F5344CB8AC3E}">
        <p14:creationId xmlns:p14="http://schemas.microsoft.com/office/powerpoint/2010/main" val="168467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original CO</a:t>
            </a:r>
            <a:endParaRPr lang="en-GB" dirty="0"/>
          </a:p>
        </p:txBody>
      </p:sp>
      <p:sp>
        <p:nvSpPr>
          <p:cNvPr id="3" name="Content Placeholder 2"/>
          <p:cNvSpPr>
            <a:spLocks noGrp="1"/>
          </p:cNvSpPr>
          <p:nvPr>
            <p:ph idx="1"/>
          </p:nvPr>
        </p:nvSpPr>
        <p:spPr/>
        <p:txBody>
          <a:bodyPr>
            <a:normAutofit/>
          </a:bodyPr>
          <a:lstStyle/>
          <a:p>
            <a:r>
              <a:rPr lang="en-GB" sz="2000" dirty="0" smtClean="0"/>
              <a:t>The system still needs all information from its subspaces to calculate the next target values at each iteration (</a:t>
            </a:r>
            <a:r>
              <a:rPr lang="en-GB" sz="2000" dirty="0" smtClean="0">
                <a:solidFill>
                  <a:srgbClr val="FF0000"/>
                </a:solidFill>
              </a:rPr>
              <a:t>synchronous</a:t>
            </a:r>
            <a:r>
              <a:rPr lang="en-GB" sz="2000" dirty="0" smtClean="0"/>
              <a:t>).  Although it is improved by collecting the outputs of subspaces and make an independent optimization problem instead of  those at once methods which need to have a system analysis for all disciplines. </a:t>
            </a:r>
          </a:p>
          <a:p>
            <a:r>
              <a:rPr lang="en-GB" sz="2000" dirty="0" smtClean="0"/>
              <a:t>If the connection between any subspace and the system is lost, CO fails to obtain the final optimum.</a:t>
            </a:r>
            <a:endParaRPr lang="en-GB"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8112972" cy="1883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190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 Relaxation method and </a:t>
            </a:r>
            <a:r>
              <a:rPr lang="en-GB" dirty="0"/>
              <a:t>variable relaxation method</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408694"/>
            <a:ext cx="3952381" cy="10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1700808"/>
            <a:ext cx="8352928" cy="707886"/>
          </a:xfrm>
          <a:prstGeom prst="rect">
            <a:avLst/>
          </a:prstGeom>
        </p:spPr>
        <p:txBody>
          <a:bodyPr wrap="square">
            <a:spAutoFit/>
          </a:bodyPr>
          <a:lstStyle/>
          <a:p>
            <a:r>
              <a:rPr lang="en-GB" sz="2000" dirty="0"/>
              <a:t>In the </a:t>
            </a:r>
            <a:r>
              <a:rPr lang="en-GB" sz="2000" dirty="0" smtClean="0"/>
              <a:t>relaxation method</a:t>
            </a:r>
            <a:r>
              <a:rPr lang="en-GB" sz="2000" dirty="0"/>
              <a:t>, the system level equality constraints are</a:t>
            </a:r>
          </a:p>
          <a:p>
            <a:r>
              <a:rPr lang="en-GB" sz="2000" dirty="0"/>
              <a:t>replaced by inequality constraints:</a:t>
            </a:r>
            <a:endParaRPr lang="en-GB" sz="2000" dirty="0"/>
          </a:p>
        </p:txBody>
      </p:sp>
      <p:sp>
        <p:nvSpPr>
          <p:cNvPr id="5" name="Rectangle 4"/>
          <p:cNvSpPr/>
          <p:nvPr/>
        </p:nvSpPr>
        <p:spPr>
          <a:xfrm>
            <a:off x="281814" y="3501008"/>
            <a:ext cx="7560840" cy="1938992"/>
          </a:xfrm>
          <a:prstGeom prst="rect">
            <a:avLst/>
          </a:prstGeom>
        </p:spPr>
        <p:txBody>
          <a:bodyPr wrap="square">
            <a:spAutoFit/>
          </a:bodyPr>
          <a:lstStyle/>
          <a:p>
            <a:r>
              <a:rPr lang="en-GB" sz="2000" dirty="0"/>
              <a:t>where ε is the relaxed </a:t>
            </a:r>
            <a:r>
              <a:rPr lang="en-GB" sz="2000" dirty="0" smtClean="0"/>
              <a:t>tolerance. However, it </a:t>
            </a:r>
            <a:r>
              <a:rPr lang="en-GB" sz="2000" dirty="0"/>
              <a:t>is a delicate job </a:t>
            </a:r>
            <a:r>
              <a:rPr lang="en-GB" sz="2000" dirty="0" smtClean="0"/>
              <a:t>to determine </a:t>
            </a:r>
            <a:r>
              <a:rPr lang="en-GB" sz="2000" dirty="0"/>
              <a:t> </a:t>
            </a:r>
            <a:r>
              <a:rPr lang="en-GB" sz="2000" dirty="0" smtClean="0"/>
              <a:t>a </a:t>
            </a:r>
            <a:r>
              <a:rPr lang="en-GB" sz="2000" dirty="0"/>
              <a:t>rational relaxed </a:t>
            </a:r>
            <a:r>
              <a:rPr lang="en-GB" sz="2000" dirty="0" smtClean="0"/>
              <a:t>tolerance because </a:t>
            </a:r>
            <a:r>
              <a:rPr lang="en-GB" sz="2000" dirty="0"/>
              <a:t>solvability and consistency have conflicting </a:t>
            </a:r>
            <a:r>
              <a:rPr lang="en-GB" sz="2000" dirty="0" smtClean="0"/>
              <a:t>requirements for </a:t>
            </a:r>
            <a:r>
              <a:rPr lang="en-GB" sz="2000" dirty="0"/>
              <a:t>the tolerance</a:t>
            </a:r>
            <a:r>
              <a:rPr lang="en-GB" sz="2000" dirty="0" smtClean="0"/>
              <a:t>.</a:t>
            </a:r>
          </a:p>
          <a:p>
            <a:r>
              <a:rPr lang="en-GB" sz="2000" dirty="0" smtClean="0"/>
              <a:t> </a:t>
            </a:r>
          </a:p>
          <a:p>
            <a:r>
              <a:rPr lang="en-GB" sz="2000" dirty="0" smtClean="0"/>
              <a:t>A </a:t>
            </a:r>
            <a:r>
              <a:rPr lang="en-GB" sz="2000" dirty="0"/>
              <a:t>variable relaxation method </a:t>
            </a:r>
            <a:r>
              <a:rPr lang="en-GB" sz="2000" dirty="0" smtClean="0"/>
              <a:t>(Li </a:t>
            </a:r>
            <a:r>
              <a:rPr lang="en-GB" sz="2000" dirty="0"/>
              <a:t>et al. 2008</a:t>
            </a:r>
            <a:r>
              <a:rPr lang="en-GB" sz="2000" dirty="0" smtClean="0"/>
              <a:t>) and a mixed </a:t>
            </a:r>
            <a:r>
              <a:rPr lang="en-GB" sz="2000" dirty="0"/>
              <a:t>relaxation (MR) </a:t>
            </a:r>
            <a:r>
              <a:rPr lang="en-GB" sz="2000" dirty="0" smtClean="0"/>
              <a:t>method  (Yang et al. 2017) were developed.</a:t>
            </a:r>
            <a:endParaRPr lang="en-GB"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26" y="5424834"/>
            <a:ext cx="34385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5518745"/>
            <a:ext cx="28860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379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51" y="1443686"/>
            <a:ext cx="54768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78" y="3359013"/>
            <a:ext cx="55054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1269770"/>
            <a:ext cx="2916514" cy="369332"/>
          </a:xfrm>
          <a:prstGeom prst="rect">
            <a:avLst/>
          </a:prstGeom>
          <a:noFill/>
        </p:spPr>
        <p:txBody>
          <a:bodyPr wrap="square" rtlCol="0">
            <a:spAutoFit/>
          </a:bodyPr>
          <a:lstStyle/>
          <a:p>
            <a:r>
              <a:rPr lang="en-GB" dirty="0" smtClean="0"/>
              <a:t>The problem: </a:t>
            </a:r>
            <a:endParaRPr lang="en-GB" dirty="0"/>
          </a:p>
        </p:txBody>
      </p:sp>
      <p:sp>
        <p:nvSpPr>
          <p:cNvPr id="7" name="TextBox 6"/>
          <p:cNvSpPr txBox="1"/>
          <p:nvPr/>
        </p:nvSpPr>
        <p:spPr>
          <a:xfrm>
            <a:off x="395536" y="2773196"/>
            <a:ext cx="7378877" cy="369332"/>
          </a:xfrm>
          <a:prstGeom prst="rect">
            <a:avLst/>
          </a:prstGeom>
          <a:noFill/>
        </p:spPr>
        <p:txBody>
          <a:bodyPr wrap="square" rtlCol="0">
            <a:spAutoFit/>
          </a:bodyPr>
          <a:lstStyle/>
          <a:p>
            <a:r>
              <a:rPr lang="en-GB" dirty="0" smtClean="0"/>
              <a:t>The system  level ( have the same formulates for subspaces) </a:t>
            </a:r>
            <a:endParaRPr lang="en-GB" dirty="0"/>
          </a:p>
        </p:txBody>
      </p:sp>
      <p:sp>
        <p:nvSpPr>
          <p:cNvPr id="5" name="Rectangle 4"/>
          <p:cNvSpPr/>
          <p:nvPr/>
        </p:nvSpPr>
        <p:spPr>
          <a:xfrm>
            <a:off x="218678" y="5200029"/>
            <a:ext cx="8064896" cy="923330"/>
          </a:xfrm>
          <a:prstGeom prst="rect">
            <a:avLst/>
          </a:prstGeom>
        </p:spPr>
        <p:txBody>
          <a:bodyPr wrap="square">
            <a:spAutoFit/>
          </a:bodyPr>
          <a:lstStyle/>
          <a:p>
            <a:r>
              <a:rPr lang="en-GB" dirty="0"/>
              <a:t>If it is too small, it will fail to work as </a:t>
            </a:r>
            <a:r>
              <a:rPr lang="en-GB" dirty="0" smtClean="0"/>
              <a:t>expected; on </a:t>
            </a:r>
            <a:r>
              <a:rPr lang="en-GB" dirty="0"/>
              <a:t>the contrary, if the value is too large, it will be not </a:t>
            </a:r>
            <a:r>
              <a:rPr lang="en-GB" dirty="0" smtClean="0"/>
              <a:t>conducive to </a:t>
            </a:r>
            <a:r>
              <a:rPr lang="en-GB" dirty="0"/>
              <a:t>the consistency of the optimal solutions between </a:t>
            </a:r>
            <a:r>
              <a:rPr lang="en-GB" dirty="0" smtClean="0"/>
              <a:t>system level </a:t>
            </a:r>
            <a:r>
              <a:rPr lang="en-GB" dirty="0"/>
              <a:t>and subsystem level.</a:t>
            </a:r>
            <a:endParaRPr lang="en-GB"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146" y="3254238"/>
            <a:ext cx="47053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692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TotalTime>
  <Words>749</Words>
  <Application>Microsoft Office PowerPoint</Application>
  <PresentationFormat>On-screen Show (4:3)</PresentationFormat>
  <Paragraphs>66</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30/10/-10/11/17 6th-7th  week</vt:lpstr>
      <vt:lpstr>System optimization problem should be improved</vt:lpstr>
      <vt:lpstr>Relaxation method</vt:lpstr>
      <vt:lpstr>PowerPoint Presentation</vt:lpstr>
      <vt:lpstr>PowerPoint Presentation</vt:lpstr>
      <vt:lpstr>Conclusions</vt:lpstr>
      <vt:lpstr>Disadvantages of original CO</vt:lpstr>
      <vt:lpstr>(1) Relaxation method and variable relaxation method</vt:lpstr>
      <vt:lpstr>For example</vt:lpstr>
      <vt:lpstr>Feasibility problem of final solution</vt:lpstr>
      <vt:lpstr>PowerPoint Presentation</vt:lpstr>
      <vt:lpstr>(2) Enhanced Collaborative Optimization</vt:lpstr>
      <vt:lpstr>PowerPoint Presentation</vt:lpstr>
      <vt:lpstr>PowerPoint Presentation</vt:lpstr>
      <vt:lpstr>Improved CO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30/10/-3/11/17 6th week</dc:title>
  <dc:creator>Shuai Zhang</dc:creator>
  <cp:lastModifiedBy>Shuai Zhang</cp:lastModifiedBy>
  <cp:revision>60</cp:revision>
  <dcterms:created xsi:type="dcterms:W3CDTF">2017-10-30T10:42:23Z</dcterms:created>
  <dcterms:modified xsi:type="dcterms:W3CDTF">2017-11-08T17:06:01Z</dcterms:modified>
</cp:coreProperties>
</file>