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58" r:id="rId4"/>
    <p:sldId id="265" r:id="rId5"/>
    <p:sldId id="269" r:id="rId6"/>
    <p:sldId id="264" r:id="rId7"/>
    <p:sldId id="266" r:id="rId8"/>
    <p:sldId id="267" r:id="rId9"/>
    <p:sldId id="279" r:id="rId10"/>
    <p:sldId id="270" r:id="rId11"/>
    <p:sldId id="277" r:id="rId12"/>
    <p:sldId id="278" r:id="rId13"/>
    <p:sldId id="271" r:id="rId14"/>
    <p:sldId id="273" r:id="rId15"/>
    <p:sldId id="272" r:id="rId16"/>
    <p:sldId id="274" r:id="rId17"/>
    <p:sldId id="275" r:id="rId18"/>
    <p:sldId id="276" r:id="rId19"/>
    <p:sldId id="260" r:id="rId20"/>
    <p:sldId id="262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0" autoAdjust="0"/>
  </p:normalViewPr>
  <p:slideViewPr>
    <p:cSldViewPr>
      <p:cViewPr>
        <p:scale>
          <a:sx n="99" d="100"/>
          <a:sy n="99" d="100"/>
        </p:scale>
        <p:origin x="-11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23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20.wmf"/><Relationship Id="rId9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3BB9-FABC-4835-96A0-511A5B00851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80625-C96E-4FBF-B612-76325B91A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8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7E94-858E-4D2B-AD9A-82724D8E61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7E94-858E-4D2B-AD9A-82724D8E61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6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20/11/-1/12/17</a:t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-10</a:t>
            </a:r>
            <a:r>
              <a:rPr lang="en-GB" baseline="30000" dirty="0" smtClean="0"/>
              <a:t>th</a:t>
            </a:r>
            <a:r>
              <a:rPr lang="en-GB" dirty="0" smtClean="0"/>
              <a:t>  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and Comparison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MDF </a:t>
            </a:r>
            <a:r>
              <a:rPr lang="en-GB" dirty="0" smtClean="0"/>
              <a:t>(All-in-one ) </a:t>
            </a:r>
          </a:p>
          <a:p>
            <a:pPr marL="0" indent="0">
              <a:buNone/>
            </a:pPr>
            <a:r>
              <a:rPr lang="en-GB" dirty="0" smtClean="0"/>
              <a:t>CO;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MCO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ECO;</a:t>
            </a:r>
          </a:p>
          <a:p>
            <a:pPr marL="0" indent="0">
              <a:buNone/>
            </a:pPr>
            <a:r>
              <a:rPr lang="en-GB" dirty="0" smtClean="0"/>
              <a:t>ICO;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MCO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46" y="3130771"/>
            <a:ext cx="39909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19" y="1844824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1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MCO example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629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85614"/>
            <a:ext cx="48387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4408"/>
            <a:ext cx="46196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7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99" y="1577574"/>
            <a:ext cx="696118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" y="404664"/>
            <a:ext cx="89986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51440"/>
            <a:ext cx="7104321" cy="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 example 1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693596" cy="11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6941" y="1372126"/>
            <a:ext cx="299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Academic example of </a:t>
            </a:r>
            <a:r>
              <a:rPr lang="en-GB" dirty="0" err="1"/>
              <a:t>Sellar</a:t>
            </a:r>
            <a:r>
              <a:rPr lang="en-GB" dirty="0"/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422737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610574" cy="55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26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 example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6" y="1556792"/>
            <a:ext cx="4848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6" y="4221088"/>
            <a:ext cx="5715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14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4536504" cy="26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32485"/>
            <a:ext cx="5102910" cy="34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14" y="177801"/>
            <a:ext cx="3935342" cy="154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79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59150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42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ypical MDO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Global or shared variables </a:t>
            </a:r>
          </a:p>
          <a:p>
            <a:r>
              <a:rPr lang="en-GB" dirty="0" smtClean="0"/>
              <a:t>Disciplinary or local input variables </a:t>
            </a:r>
          </a:p>
          <a:p>
            <a:r>
              <a:rPr lang="en-GB" dirty="0" smtClean="0"/>
              <a:t>State or behaviour variables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11707"/>
              </p:ext>
            </p:extLst>
          </p:nvPr>
        </p:nvGraphicFramePr>
        <p:xfrm>
          <a:off x="6804248" y="1988840"/>
          <a:ext cx="648072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1988840"/>
                        <a:ext cx="648072" cy="97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33242"/>
              </p:ext>
            </p:extLst>
          </p:nvPr>
        </p:nvGraphicFramePr>
        <p:xfrm>
          <a:off x="5580112" y="2564904"/>
          <a:ext cx="647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564904"/>
                        <a:ext cx="647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47380"/>
              </p:ext>
            </p:extLst>
          </p:nvPr>
        </p:nvGraphicFramePr>
        <p:xfrm>
          <a:off x="5346700" y="1557338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557338"/>
                        <a:ext cx="539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9592" y="407707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 academic example from  </a:t>
            </a:r>
            <a:r>
              <a:rPr lang="en-GB" dirty="0" err="1"/>
              <a:t>Sellar</a:t>
            </a:r>
            <a:r>
              <a:rPr lang="en-GB" dirty="0"/>
              <a:t> R. et. al (2013</a:t>
            </a:r>
            <a:r>
              <a:rPr lang="en-GB" dirty="0" smtClean="0"/>
              <a:t>);</a:t>
            </a:r>
          </a:p>
          <a:p>
            <a:r>
              <a:rPr lang="en-GB" dirty="0"/>
              <a:t>An academic example from Tom </a:t>
            </a:r>
            <a:r>
              <a:rPr lang="en-GB" dirty="0" err="1"/>
              <a:t>Jorquera</a:t>
            </a:r>
            <a:r>
              <a:rPr lang="en-GB" dirty="0"/>
              <a:t> et.al (2013)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59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619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2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6672"/>
            <a:ext cx="4514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9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</a:t>
            </a:r>
            <a:r>
              <a:rPr lang="en-GB" dirty="0" smtClean="0"/>
              <a:t>ase 1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565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3314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academic </a:t>
            </a:r>
            <a:r>
              <a:rPr lang="en-GB" dirty="0" smtClean="0"/>
              <a:t>example from  </a:t>
            </a:r>
            <a:r>
              <a:rPr lang="en-GB" dirty="0" err="1" smtClean="0"/>
              <a:t>Sellar</a:t>
            </a:r>
            <a:r>
              <a:rPr lang="en-GB" dirty="0" smtClean="0"/>
              <a:t> R. et. al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3132" y="414908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876"/>
              </p:ext>
            </p:extLst>
          </p:nvPr>
        </p:nvGraphicFramePr>
        <p:xfrm>
          <a:off x="2123728" y="4143245"/>
          <a:ext cx="1901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3245"/>
                        <a:ext cx="19018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29750"/>
              </p:ext>
            </p:extLst>
          </p:nvPr>
        </p:nvGraphicFramePr>
        <p:xfrm>
          <a:off x="5508104" y="4051964"/>
          <a:ext cx="23129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6" imgW="1041120" imgH="253800" progId="Equation.DSMT4">
                  <p:embed/>
                </p:oleObj>
              </mc:Choice>
              <mc:Fallback>
                <p:oleObj name="Equation" r:id="rId6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51964"/>
                        <a:ext cx="23129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31016" y="4187166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98550"/>
              </p:ext>
            </p:extLst>
          </p:nvPr>
        </p:nvGraphicFramePr>
        <p:xfrm>
          <a:off x="992981" y="2852936"/>
          <a:ext cx="7158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Equation" r:id="rId8" imgW="4025880" imgH="507960" progId="Equation.DSMT4">
                  <p:embed/>
                </p:oleObj>
              </mc:Choice>
              <mc:Fallback>
                <p:oleObj name="Equation" r:id="rId8" imgW="4025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2981" y="2852936"/>
                        <a:ext cx="7158037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49180"/>
              </p:ext>
            </p:extLst>
          </p:nvPr>
        </p:nvGraphicFramePr>
        <p:xfrm>
          <a:off x="2123728" y="3645024"/>
          <a:ext cx="2808312" cy="46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Equation" r:id="rId10" imgW="1460160" imgH="241200" progId="Equation.DSMT4">
                  <p:embed/>
                </p:oleObj>
              </mc:Choice>
              <mc:Fallback>
                <p:oleObj name="Equation" r:id="rId10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45024"/>
                        <a:ext cx="2808312" cy="465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377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02652" y="630932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68482"/>
              </p:ext>
            </p:extLst>
          </p:nvPr>
        </p:nvGraphicFramePr>
        <p:xfrm>
          <a:off x="1903413" y="6226597"/>
          <a:ext cx="1873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6226597"/>
                        <a:ext cx="1873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52284"/>
              </p:ext>
            </p:extLst>
          </p:nvPr>
        </p:nvGraphicFramePr>
        <p:xfrm>
          <a:off x="5580112" y="6212204"/>
          <a:ext cx="2425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14" imgW="1091880" imgH="253800" progId="Equation.DSMT4">
                  <p:embed/>
                </p:oleObj>
              </mc:Choice>
              <mc:Fallback>
                <p:oleObj name="Equation" r:id="rId14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212204"/>
                        <a:ext cx="2425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35996" y="630932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28599"/>
              </p:ext>
            </p:extLst>
          </p:nvPr>
        </p:nvGraphicFramePr>
        <p:xfrm>
          <a:off x="899592" y="4869160"/>
          <a:ext cx="7158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16" imgW="4025880" imgH="507960" progId="Equation.DSMT4">
                  <p:embed/>
                </p:oleObj>
              </mc:Choice>
              <mc:Fallback>
                <p:oleObj name="Equation" r:id="rId16" imgW="4025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592" y="4869160"/>
                        <a:ext cx="7158037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02652" y="584765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685"/>
              </p:ext>
            </p:extLst>
          </p:nvPr>
        </p:nvGraphicFramePr>
        <p:xfrm>
          <a:off x="1907704" y="5810864"/>
          <a:ext cx="1957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18" imgW="1066680" imgH="241200" progId="Equation.DSMT4">
                  <p:embed/>
                </p:oleObj>
              </mc:Choice>
              <mc:Fallback>
                <p:oleObj name="Equation" r:id="rId18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10864"/>
                        <a:ext cx="19573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5496" y="28529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977" y="33790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976" y="557065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5496" y="4797152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7521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23660"/>
              </p:ext>
            </p:extLst>
          </p:nvPr>
        </p:nvGraphicFramePr>
        <p:xfrm>
          <a:off x="5738713" y="2204864"/>
          <a:ext cx="1425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713" y="2204864"/>
                        <a:ext cx="1425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21085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24404"/>
              </p:ext>
            </p:extLst>
          </p:nvPr>
        </p:nvGraphicFramePr>
        <p:xfrm>
          <a:off x="1752733" y="2204864"/>
          <a:ext cx="2963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22" imgW="1333440" imgH="253800" progId="Equation.DSMT4">
                  <p:embed/>
                </p:oleObj>
              </mc:Choice>
              <mc:Fallback>
                <p:oleObj name="Equation" r:id="rId22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733" y="2204864"/>
                        <a:ext cx="2963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55717"/>
              </p:ext>
            </p:extLst>
          </p:nvPr>
        </p:nvGraphicFramePr>
        <p:xfrm>
          <a:off x="831850" y="1412875"/>
          <a:ext cx="8213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24" imgW="5384520" imgH="241200" progId="Equation.DSMT4">
                  <p:embed/>
                </p:oleObj>
              </mc:Choice>
              <mc:Fallback>
                <p:oleObj name="Equation" r:id="rId24" imgW="538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1850" y="1412875"/>
                        <a:ext cx="82137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47521" y="18761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constraints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44872" y="1722874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1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82" y="1772816"/>
            <a:ext cx="432305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1" y="1772815"/>
            <a:ext cx="432305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4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2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28" y="1988840"/>
            <a:ext cx="556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3314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academic </a:t>
            </a:r>
            <a:r>
              <a:rPr lang="en-GB" dirty="0" smtClean="0"/>
              <a:t>example from </a:t>
            </a:r>
            <a:r>
              <a:rPr lang="en-GB" dirty="0"/>
              <a:t>Tom </a:t>
            </a:r>
            <a:r>
              <a:rPr lang="en-GB" dirty="0" err="1" smtClean="0"/>
              <a:t>Jorquera</a:t>
            </a:r>
            <a:r>
              <a:rPr lang="en-GB" dirty="0" smtClean="0"/>
              <a:t> et.al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ICO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3132" y="4300755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77406"/>
              </p:ext>
            </p:extLst>
          </p:nvPr>
        </p:nvGraphicFramePr>
        <p:xfrm>
          <a:off x="2123728" y="4279494"/>
          <a:ext cx="1901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79494"/>
                        <a:ext cx="19018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81320"/>
              </p:ext>
            </p:extLst>
          </p:nvPr>
        </p:nvGraphicFramePr>
        <p:xfrm>
          <a:off x="5472101" y="4233589"/>
          <a:ext cx="23129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6" imgW="1041120" imgH="253800" progId="Equation.DSMT4">
                  <p:embed/>
                </p:oleObj>
              </mc:Choice>
              <mc:Fallback>
                <p:oleObj name="Equation" r:id="rId6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1" y="4233589"/>
                        <a:ext cx="23129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31016" y="4300755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97616"/>
              </p:ext>
            </p:extLst>
          </p:nvPr>
        </p:nvGraphicFramePr>
        <p:xfrm>
          <a:off x="642938" y="2740025"/>
          <a:ext cx="78581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8" imgW="4419360" imgH="634680" progId="Equation.DSMT4">
                  <p:embed/>
                </p:oleObj>
              </mc:Choice>
              <mc:Fallback>
                <p:oleObj name="Equation" r:id="rId8" imgW="441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2938" y="2740025"/>
                        <a:ext cx="7858125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26115"/>
              </p:ext>
            </p:extLst>
          </p:nvPr>
        </p:nvGraphicFramePr>
        <p:xfrm>
          <a:off x="1911299" y="3543563"/>
          <a:ext cx="18303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10" imgW="952200" imgH="393480" progId="Equation.DSMT4">
                  <p:embed/>
                </p:oleObj>
              </mc:Choice>
              <mc:Fallback>
                <p:oleObj name="Equation" r:id="rId10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299" y="3543563"/>
                        <a:ext cx="18303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377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02652" y="6381328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97073"/>
              </p:ext>
            </p:extLst>
          </p:nvPr>
        </p:nvGraphicFramePr>
        <p:xfrm>
          <a:off x="1883768" y="6323013"/>
          <a:ext cx="1873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768" y="6323013"/>
                        <a:ext cx="1873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6032"/>
              </p:ext>
            </p:extLst>
          </p:nvPr>
        </p:nvGraphicFramePr>
        <p:xfrm>
          <a:off x="5580112" y="6294437"/>
          <a:ext cx="2425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14" imgW="1091880" imgH="253800" progId="Equation.DSMT4">
                  <p:embed/>
                </p:oleObj>
              </mc:Choice>
              <mc:Fallback>
                <p:oleObj name="Equation" r:id="rId14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294437"/>
                        <a:ext cx="2425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35996" y="6493986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98025"/>
              </p:ext>
            </p:extLst>
          </p:nvPr>
        </p:nvGraphicFramePr>
        <p:xfrm>
          <a:off x="550863" y="4756150"/>
          <a:ext cx="78581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tion" r:id="rId16" imgW="4419360" imgH="634680" progId="Equation.DSMT4">
                  <p:embed/>
                </p:oleObj>
              </mc:Choice>
              <mc:Fallback>
                <p:oleObj name="Equation" r:id="rId16" imgW="441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0863" y="4756150"/>
                        <a:ext cx="7858125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02652" y="584765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24268"/>
              </p:ext>
            </p:extLst>
          </p:nvPr>
        </p:nvGraphicFramePr>
        <p:xfrm>
          <a:off x="2001838" y="5670550"/>
          <a:ext cx="17700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18" imgW="965160" imgH="393480" progId="Equation.DSMT4">
                  <p:embed/>
                </p:oleObj>
              </mc:Choice>
              <mc:Fallback>
                <p:oleObj name="Equation" r:id="rId18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5670550"/>
                        <a:ext cx="17700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5496" y="28529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34137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496" y="554973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5496" y="4797152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7521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42287"/>
              </p:ext>
            </p:extLst>
          </p:nvPr>
        </p:nvGraphicFramePr>
        <p:xfrm>
          <a:off x="5738713" y="2204864"/>
          <a:ext cx="1425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713" y="2204864"/>
                        <a:ext cx="1425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21085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65829"/>
              </p:ext>
            </p:extLst>
          </p:nvPr>
        </p:nvGraphicFramePr>
        <p:xfrm>
          <a:off x="1752733" y="2204864"/>
          <a:ext cx="2963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22" imgW="1333440" imgH="253800" progId="Equation.DSMT4">
                  <p:embed/>
                </p:oleObj>
              </mc:Choice>
              <mc:Fallback>
                <p:oleObj name="Equation" r:id="rId22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733" y="2204864"/>
                        <a:ext cx="2963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53585"/>
              </p:ext>
            </p:extLst>
          </p:nvPr>
        </p:nvGraphicFramePr>
        <p:xfrm>
          <a:off x="840918" y="1412776"/>
          <a:ext cx="8195578" cy="36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24" imgW="5371920" imgH="241200" progId="Equation.DSMT4">
                  <p:embed/>
                </p:oleObj>
              </mc:Choice>
              <mc:Fallback>
                <p:oleObj name="Equation" r:id="rId24" imgW="5371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0918" y="1412776"/>
                        <a:ext cx="8195578" cy="36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47521" y="18761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constraints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5978" y="1783849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1560" y="3501008"/>
            <a:ext cx="3456384" cy="7488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39552" y="5560459"/>
            <a:ext cx="3456384" cy="7488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9552" y="538067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Global best</a:t>
            </a:r>
            <a:r>
              <a:rPr lang="en-GB" dirty="0"/>
              <a:t>:  -</a:t>
            </a:r>
            <a:r>
              <a:rPr lang="en-GB" dirty="0" smtClean="0"/>
              <a:t>1.8476    1.0120    2.9228    -1.5611     </a:t>
            </a:r>
            <a:r>
              <a:rPr lang="en-GB" dirty="0"/>
              <a:t>1.2771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5877272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 </a:t>
            </a:r>
            <a:r>
              <a:rPr lang="en-GB" dirty="0"/>
              <a:t>=  9.3372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00810"/>
            <a:ext cx="4707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" y="1700810"/>
            <a:ext cx="4707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6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3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562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5019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162</Words>
  <Application>Microsoft Office PowerPoint</Application>
  <PresentationFormat>On-screen Show (4:3)</PresentationFormat>
  <Paragraphs>57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20/11/-1/12/17 9th -10th   week</vt:lpstr>
      <vt:lpstr>Typical MDO problems</vt:lpstr>
      <vt:lpstr>Case 1</vt:lpstr>
      <vt:lpstr>ICO</vt:lpstr>
      <vt:lpstr>Results</vt:lpstr>
      <vt:lpstr>Test case 2</vt:lpstr>
      <vt:lpstr>ICO</vt:lpstr>
      <vt:lpstr>Results</vt:lpstr>
      <vt:lpstr>Case 3</vt:lpstr>
      <vt:lpstr>Evaluation and Comparison </vt:lpstr>
      <vt:lpstr>MCO</vt:lpstr>
      <vt:lpstr>MCO example</vt:lpstr>
      <vt:lpstr>ECO</vt:lpstr>
      <vt:lpstr>PowerPoint Presentation</vt:lpstr>
      <vt:lpstr>ECO example 1</vt:lpstr>
      <vt:lpstr>PowerPoint Presentation</vt:lpstr>
      <vt:lpstr>ECO example 2</vt:lpstr>
      <vt:lpstr>PowerPoint Presentation</vt:lpstr>
      <vt:lpstr>Examples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Zhang</dc:creator>
  <cp:lastModifiedBy>Shuai Zhang</cp:lastModifiedBy>
  <cp:revision>41</cp:revision>
  <dcterms:created xsi:type="dcterms:W3CDTF">2017-11-20T10:31:01Z</dcterms:created>
  <dcterms:modified xsi:type="dcterms:W3CDTF">2017-12-01T15:47:47Z</dcterms:modified>
</cp:coreProperties>
</file>