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4"/>
  </p:notesMasterIdLst>
  <p:sldIdLst>
    <p:sldId id="256" r:id="rId2"/>
    <p:sldId id="330" r:id="rId3"/>
    <p:sldId id="257" r:id="rId4"/>
    <p:sldId id="258" r:id="rId5"/>
    <p:sldId id="259" r:id="rId6"/>
    <p:sldId id="334" r:id="rId7"/>
    <p:sldId id="333" r:id="rId8"/>
    <p:sldId id="335" r:id="rId9"/>
    <p:sldId id="336" r:id="rId10"/>
    <p:sldId id="296" r:id="rId11"/>
    <p:sldId id="297" r:id="rId12"/>
    <p:sldId id="264" r:id="rId13"/>
    <p:sldId id="263" r:id="rId14"/>
    <p:sldId id="277" r:id="rId15"/>
    <p:sldId id="329" r:id="rId16"/>
    <p:sldId id="331" r:id="rId17"/>
    <p:sldId id="332" r:id="rId18"/>
    <p:sldId id="338" r:id="rId19"/>
    <p:sldId id="339" r:id="rId20"/>
    <p:sldId id="340" r:id="rId21"/>
    <p:sldId id="279" r:id="rId22"/>
    <p:sldId id="282" r:id="rId23"/>
    <p:sldId id="283" r:id="rId24"/>
    <p:sldId id="280" r:id="rId25"/>
    <p:sldId id="281" r:id="rId26"/>
    <p:sldId id="284" r:id="rId27"/>
    <p:sldId id="302" r:id="rId28"/>
    <p:sldId id="304" r:id="rId29"/>
    <p:sldId id="310" r:id="rId30"/>
    <p:sldId id="311" r:id="rId31"/>
    <p:sldId id="305" r:id="rId32"/>
    <p:sldId id="306" r:id="rId33"/>
    <p:sldId id="307" r:id="rId34"/>
    <p:sldId id="308" r:id="rId35"/>
    <p:sldId id="321" r:id="rId36"/>
    <p:sldId id="318" r:id="rId37"/>
    <p:sldId id="319" r:id="rId38"/>
    <p:sldId id="320" r:id="rId39"/>
    <p:sldId id="322" r:id="rId40"/>
    <p:sldId id="323" r:id="rId41"/>
    <p:sldId id="324" r:id="rId42"/>
    <p:sldId id="337" r:id="rId4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72" autoAdjust="0"/>
    <p:restoredTop sz="82343" autoAdjust="0"/>
  </p:normalViewPr>
  <p:slideViewPr>
    <p:cSldViewPr snapToGrid="0">
      <p:cViewPr varScale="1">
        <p:scale>
          <a:sx n="75" d="100"/>
          <a:sy n="75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A02B2-1BBD-4283-ADD8-142A5F3C3EBB}" type="datetimeFigureOut">
              <a:rPr lang="en-US" smtClean="0"/>
              <a:t>2012-10-22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62115-7074-4FDB-BC68-80CDA892D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7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STORYTIME</a:t>
            </a:r>
            <a:r>
              <a:rPr lang="en-US" smtClean="0"/>
              <a:t>: skate where the puck</a:t>
            </a:r>
            <a:r>
              <a:rPr lang="en-US" baseline="0" smtClean="0"/>
              <a:t> will be.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10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Iterate over </a:t>
            </a:r>
            <a:r>
              <a:rPr lang="en-US" b="1" dirty="0" smtClean="0"/>
              <a:t>data</a:t>
            </a:r>
            <a:r>
              <a:rPr lang="en-US" b="0" dirty="0" smtClean="0"/>
              <a:t>, </a:t>
            </a:r>
            <a:r>
              <a:rPr lang="en-US" b="0" smtClean="0"/>
              <a:t>not </a:t>
            </a:r>
            <a:r>
              <a:rPr lang="en-US" b="1" smtClean="0"/>
              <a:t>properties</a:t>
            </a:r>
            <a:r>
              <a:rPr lang="en-US" b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17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“comfort” (do/while, switch) vs. “magic” (try/catch, regular</a:t>
            </a:r>
            <a:r>
              <a:rPr lang="en-US" baseline="0" dirty="0" smtClean="0"/>
              <a:t> expressions).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8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 with Michael’s concerns</a:t>
            </a:r>
          </a:p>
          <a:p>
            <a:endParaRPr lang="en-US" dirty="0" smtClean="0"/>
          </a:p>
          <a:p>
            <a:r>
              <a:rPr lang="en-US" dirty="0" smtClean="0"/>
              <a:t>Brendan’s argument: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Stagnation</a:t>
            </a:r>
            <a:r>
              <a:rPr lang="en-US" baseline="0" dirty="0" smtClean="0"/>
              <a:t> costs: IE6, Android 2.x. Developers get unhappy. </a:t>
            </a:r>
            <a:r>
              <a:rPr lang="en-US" baseline="0" dirty="0" err="1" smtClean="0"/>
              <a:t>CoffeeScript</a:t>
            </a:r>
            <a:r>
              <a:rPr lang="en-US" baseline="0" dirty="0" smtClean="0"/>
              <a:t>!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 parties might use such a crisis, plus their large browser </a:t>
            </a:r>
            <a:r>
              <a:rPr lang="en-US" baseline="0" dirty="0" err="1" smtClean="0"/>
              <a:t>marketshare</a:t>
            </a:r>
            <a:r>
              <a:rPr lang="en-US" baseline="0" dirty="0" smtClean="0"/>
              <a:t>, to force proprietary solutions: Silverlight (“WPF Everywhere”), Dart, </a:t>
            </a:r>
            <a:r>
              <a:rPr lang="en-US" baseline="0" dirty="0" err="1" smtClean="0"/>
              <a:t>NaCl</a:t>
            </a:r>
            <a:r>
              <a:rPr lang="en-US" baseline="0" dirty="0" smtClean="0"/>
              <a:t>. People will start using them because they can move faster than this language from 1998.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is not acceptable. What we’ve built is beautiful, and starting over means re-learning all those lessons. Too much code and developer brainpower gets thrown away.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Skate where the puck will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18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Classes, modules, callbacks, </a:t>
            </a:r>
            <a:r>
              <a:rPr lang="en-US" dirty="0" err="1" smtClean="0"/>
              <a:t>Object.keys</a:t>
            </a:r>
            <a:r>
              <a:rPr lang="en-US" dirty="0" smtClean="0"/>
              <a:t>(array).</a:t>
            </a:r>
            <a:r>
              <a:rPr lang="en-US" dirty="0" err="1" smtClean="0"/>
              <a:t>forEach</a:t>
            </a:r>
            <a:r>
              <a:rPr lang="en-US" dirty="0" smtClean="0"/>
              <a:t>(function () { }), </a:t>
            </a:r>
            <a:r>
              <a:rPr lang="en-US" dirty="0" err="1" smtClean="0"/>
              <a:t>arg</a:t>
            </a:r>
            <a:r>
              <a:rPr lang="en-US" dirty="0" smtClean="0"/>
              <a:t> = </a:t>
            </a:r>
            <a:r>
              <a:rPr lang="en-US" dirty="0" err="1" smtClean="0"/>
              <a:t>arg</a:t>
            </a:r>
            <a:r>
              <a:rPr lang="en-US" dirty="0" smtClean="0"/>
              <a:t> || </a:t>
            </a:r>
            <a:r>
              <a:rPr lang="en-US" dirty="0" smtClean="0"/>
              <a:t>default</a:t>
            </a:r>
          </a:p>
          <a:p>
            <a:endParaRPr lang="en-US" dirty="0" smtClean="0"/>
          </a:p>
          <a:p>
            <a:r>
              <a:rPr lang="en-US" smtClean="0"/>
              <a:t>Stockholm syndrome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04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1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65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85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97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8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63058124-0873-428F-A1DF-A717779766FA}" type="datetime1">
              <a:rPr lang="en-US" smtClean="0"/>
              <a:t>2012-10-22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/>
          </p:cNvSpPr>
          <p:nvPr/>
        </p:nvSpPr>
        <p:spPr bwMode="auto">
          <a:xfrm rot="10371525">
            <a:off x="263767" y="4438254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 rot="10800000">
            <a:off x="459506" y="321130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0389-0E6F-49DB-A8B7-E8D49AF7AF26}" type="datetime1">
              <a:rPr lang="en-US" smtClean="0"/>
              <a:t>2012-10-22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/>
        </p:nvSpPr>
        <p:spPr bwMode="auto">
          <a:xfrm>
            <a:off x="455612" y="2801319"/>
            <a:ext cx="11277600" cy="3602637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7946">
                <a:moveTo>
                  <a:pt x="0" y="0"/>
                </a:moveTo>
                <a:lnTo>
                  <a:pt x="0" y="7945"/>
                </a:lnTo>
                <a:lnTo>
                  <a:pt x="10000" y="7946"/>
                </a:lnTo>
                <a:lnTo>
                  <a:pt x="10000" y="4"/>
                </a:lnTo>
                <a:lnTo>
                  <a:pt x="10000" y="4"/>
                </a:lnTo>
                <a:lnTo>
                  <a:pt x="9773" y="91"/>
                </a:lnTo>
                <a:lnTo>
                  <a:pt x="9547" y="175"/>
                </a:lnTo>
                <a:lnTo>
                  <a:pt x="9320" y="256"/>
                </a:lnTo>
                <a:lnTo>
                  <a:pt x="9092" y="326"/>
                </a:lnTo>
                <a:lnTo>
                  <a:pt x="8865" y="396"/>
                </a:lnTo>
                <a:lnTo>
                  <a:pt x="8637" y="462"/>
                </a:lnTo>
                <a:lnTo>
                  <a:pt x="8412" y="518"/>
                </a:lnTo>
                <a:lnTo>
                  <a:pt x="8184" y="571"/>
                </a:lnTo>
                <a:lnTo>
                  <a:pt x="7957" y="620"/>
                </a:lnTo>
                <a:lnTo>
                  <a:pt x="7734" y="662"/>
                </a:lnTo>
                <a:lnTo>
                  <a:pt x="7508" y="704"/>
                </a:lnTo>
                <a:lnTo>
                  <a:pt x="7285" y="739"/>
                </a:lnTo>
                <a:lnTo>
                  <a:pt x="7062" y="767"/>
                </a:lnTo>
                <a:lnTo>
                  <a:pt x="6840" y="795"/>
                </a:lnTo>
                <a:lnTo>
                  <a:pt x="6620" y="819"/>
                </a:lnTo>
                <a:lnTo>
                  <a:pt x="6402" y="837"/>
                </a:lnTo>
                <a:lnTo>
                  <a:pt x="6184" y="851"/>
                </a:lnTo>
                <a:lnTo>
                  <a:pt x="5968" y="865"/>
                </a:lnTo>
                <a:lnTo>
                  <a:pt x="5755" y="872"/>
                </a:lnTo>
                <a:lnTo>
                  <a:pt x="5542" y="879"/>
                </a:lnTo>
                <a:lnTo>
                  <a:pt x="5332" y="882"/>
                </a:lnTo>
                <a:lnTo>
                  <a:pt x="5124" y="879"/>
                </a:lnTo>
                <a:lnTo>
                  <a:pt x="4918" y="879"/>
                </a:lnTo>
                <a:lnTo>
                  <a:pt x="4714" y="872"/>
                </a:lnTo>
                <a:lnTo>
                  <a:pt x="4514" y="861"/>
                </a:lnTo>
                <a:lnTo>
                  <a:pt x="4316" y="851"/>
                </a:lnTo>
                <a:lnTo>
                  <a:pt x="4122" y="840"/>
                </a:lnTo>
                <a:lnTo>
                  <a:pt x="3929" y="823"/>
                </a:lnTo>
                <a:lnTo>
                  <a:pt x="3739" y="805"/>
                </a:lnTo>
                <a:lnTo>
                  <a:pt x="3553" y="788"/>
                </a:lnTo>
                <a:lnTo>
                  <a:pt x="3190" y="742"/>
                </a:lnTo>
                <a:lnTo>
                  <a:pt x="2842" y="693"/>
                </a:lnTo>
                <a:lnTo>
                  <a:pt x="2508" y="641"/>
                </a:lnTo>
                <a:lnTo>
                  <a:pt x="2192" y="585"/>
                </a:lnTo>
                <a:lnTo>
                  <a:pt x="1890" y="525"/>
                </a:lnTo>
                <a:lnTo>
                  <a:pt x="1610" y="462"/>
                </a:lnTo>
                <a:lnTo>
                  <a:pt x="1347" y="399"/>
                </a:lnTo>
                <a:lnTo>
                  <a:pt x="1105" y="336"/>
                </a:lnTo>
                <a:lnTo>
                  <a:pt x="883" y="277"/>
                </a:lnTo>
                <a:lnTo>
                  <a:pt x="686" y="221"/>
                </a:lnTo>
                <a:lnTo>
                  <a:pt x="508" y="168"/>
                </a:lnTo>
                <a:lnTo>
                  <a:pt x="358" y="123"/>
                </a:lnTo>
                <a:lnTo>
                  <a:pt x="232" y="81"/>
                </a:lnTo>
                <a:lnTo>
                  <a:pt x="59" y="2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 rot="21010068">
            <a:off x="8490951" y="2714874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EF48-5A67-4568-92AA-B5741A4ABD1A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99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/>
          <p:cNvSpPr>
            <a:spLocks/>
          </p:cNvSpPr>
          <p:nvPr/>
        </p:nvSpPr>
        <p:spPr bwMode="auto">
          <a:xfrm rot="21010068">
            <a:off x="8490951" y="41851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455612" y="4241801"/>
            <a:ext cx="11277600" cy="2337161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90A9-7BB7-4963-8C17-0517FEAF195B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Helvetica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28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 rot="21010068">
            <a:off x="8490951" y="4193583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455612" y="4241801"/>
            <a:ext cx="11277600" cy="2337161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F738-14FD-4615-B559-D69A5DCDE88F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0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/>
          </p:cNvSpPr>
          <p:nvPr/>
        </p:nvSpPr>
        <p:spPr bwMode="auto">
          <a:xfrm>
            <a:off x="455612" y="4241801"/>
            <a:ext cx="11277600" cy="2337161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 rot="21010068">
            <a:off x="8490951" y="4185116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1210734"/>
            <a:ext cx="8507413" cy="2468032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1BFA-E425-4218-88D6-4822A0CB9729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00" y="5024967"/>
            <a:ext cx="8517310" cy="1002090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Helvetica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9966" y="809734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13841" y="2565918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09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455612" y="3246967"/>
            <a:ext cx="11277600" cy="3602637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7946">
                <a:moveTo>
                  <a:pt x="0" y="0"/>
                </a:moveTo>
                <a:lnTo>
                  <a:pt x="0" y="7945"/>
                </a:lnTo>
                <a:lnTo>
                  <a:pt x="10000" y="7946"/>
                </a:lnTo>
                <a:lnTo>
                  <a:pt x="10000" y="4"/>
                </a:lnTo>
                <a:lnTo>
                  <a:pt x="10000" y="4"/>
                </a:lnTo>
                <a:lnTo>
                  <a:pt x="9773" y="91"/>
                </a:lnTo>
                <a:lnTo>
                  <a:pt x="9547" y="175"/>
                </a:lnTo>
                <a:lnTo>
                  <a:pt x="9320" y="256"/>
                </a:lnTo>
                <a:lnTo>
                  <a:pt x="9092" y="326"/>
                </a:lnTo>
                <a:lnTo>
                  <a:pt x="8865" y="396"/>
                </a:lnTo>
                <a:lnTo>
                  <a:pt x="8637" y="462"/>
                </a:lnTo>
                <a:lnTo>
                  <a:pt x="8412" y="518"/>
                </a:lnTo>
                <a:lnTo>
                  <a:pt x="8184" y="571"/>
                </a:lnTo>
                <a:lnTo>
                  <a:pt x="7957" y="620"/>
                </a:lnTo>
                <a:lnTo>
                  <a:pt x="7734" y="662"/>
                </a:lnTo>
                <a:lnTo>
                  <a:pt x="7508" y="704"/>
                </a:lnTo>
                <a:lnTo>
                  <a:pt x="7285" y="739"/>
                </a:lnTo>
                <a:lnTo>
                  <a:pt x="7062" y="767"/>
                </a:lnTo>
                <a:lnTo>
                  <a:pt x="6840" y="795"/>
                </a:lnTo>
                <a:lnTo>
                  <a:pt x="6620" y="819"/>
                </a:lnTo>
                <a:lnTo>
                  <a:pt x="6402" y="837"/>
                </a:lnTo>
                <a:lnTo>
                  <a:pt x="6184" y="851"/>
                </a:lnTo>
                <a:lnTo>
                  <a:pt x="5968" y="865"/>
                </a:lnTo>
                <a:lnTo>
                  <a:pt x="5755" y="872"/>
                </a:lnTo>
                <a:lnTo>
                  <a:pt x="5542" y="879"/>
                </a:lnTo>
                <a:lnTo>
                  <a:pt x="5332" y="882"/>
                </a:lnTo>
                <a:lnTo>
                  <a:pt x="5124" y="879"/>
                </a:lnTo>
                <a:lnTo>
                  <a:pt x="4918" y="879"/>
                </a:lnTo>
                <a:lnTo>
                  <a:pt x="4714" y="872"/>
                </a:lnTo>
                <a:lnTo>
                  <a:pt x="4514" y="861"/>
                </a:lnTo>
                <a:lnTo>
                  <a:pt x="4316" y="851"/>
                </a:lnTo>
                <a:lnTo>
                  <a:pt x="4122" y="840"/>
                </a:lnTo>
                <a:lnTo>
                  <a:pt x="3929" y="823"/>
                </a:lnTo>
                <a:lnTo>
                  <a:pt x="3739" y="805"/>
                </a:lnTo>
                <a:lnTo>
                  <a:pt x="3553" y="788"/>
                </a:lnTo>
                <a:lnTo>
                  <a:pt x="3190" y="742"/>
                </a:lnTo>
                <a:lnTo>
                  <a:pt x="2842" y="693"/>
                </a:lnTo>
                <a:lnTo>
                  <a:pt x="2508" y="641"/>
                </a:lnTo>
                <a:lnTo>
                  <a:pt x="2192" y="585"/>
                </a:lnTo>
                <a:lnTo>
                  <a:pt x="1890" y="525"/>
                </a:lnTo>
                <a:lnTo>
                  <a:pt x="1610" y="462"/>
                </a:lnTo>
                <a:lnTo>
                  <a:pt x="1347" y="399"/>
                </a:lnTo>
                <a:lnTo>
                  <a:pt x="1105" y="336"/>
                </a:lnTo>
                <a:lnTo>
                  <a:pt x="883" y="277"/>
                </a:lnTo>
                <a:lnTo>
                  <a:pt x="686" y="221"/>
                </a:lnTo>
                <a:lnTo>
                  <a:pt x="508" y="168"/>
                </a:lnTo>
                <a:lnTo>
                  <a:pt x="358" y="123"/>
                </a:lnTo>
                <a:lnTo>
                  <a:pt x="232" y="81"/>
                </a:lnTo>
                <a:lnTo>
                  <a:pt x="59" y="2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4495738"/>
            <a:ext cx="8825658" cy="1531319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 rot="21010068">
            <a:off x="8490951" y="3152184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48267"/>
            <a:ext cx="8825659" cy="205316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B968-38B7-40D3-970C-0CE57F43A70F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5" y="3993691"/>
            <a:ext cx="8825658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2800" b="0" i="0" kern="1200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Helvetica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294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1651-B6F5-4233-B2F9-99F1D3A46EF5}" type="datetime1">
              <a:rPr lang="en-US" smtClean="0"/>
              <a:t>2012-10-22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95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E7DD-CFF2-4A06-8DFF-2B1EC695A212}" type="datetime1">
              <a:rPr lang="en-US" smtClean="0"/>
              <a:t>2012-10-22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79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4ED15A0-77F2-45D6-96BE-436293378B86}" type="datetime1">
              <a:rPr lang="en-US" smtClean="0"/>
              <a:t>2012-10-22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5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/>
        </p:nvSpPr>
        <p:spPr bwMode="auto">
          <a:xfrm rot="5101749">
            <a:off x="6294738" y="457773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4867" y="402165"/>
            <a:ext cx="6510866" cy="60536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 rot="5400000">
            <a:off x="4449232" y="2801721"/>
            <a:ext cx="6053670" cy="1254558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D6C23E1-4D42-4C5D-97A1-EAE7048F9D9C}" type="datetime1">
              <a:rPr lang="en-US" smtClean="0"/>
              <a:t>2012-10-22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3E1E-7394-4FB3-8EDC-D4E9C5903E29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4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289800" y="402165"/>
            <a:ext cx="4478865" cy="60536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 rot="16200000">
            <a:off x="3787244" y="2801721"/>
            <a:ext cx="6053670" cy="1254558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15922489">
            <a:off x="4698352" y="1826078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1913-4A21-46ED-9408-D1626BFD6EB3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7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50B8-B03D-4A06-A1E5-2F0689570F94}" type="datetime1">
              <a:rPr lang="en-US" smtClean="0"/>
              <a:t>2012-10-22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F558-C35C-4332-BBC0-4DBBF1E16418}" type="datetime1">
              <a:rPr lang="en-US" smtClean="0"/>
              <a:t>2012-10-22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1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EE53-24DF-48FB-BD4F-7BCB762BDA43}" type="datetime1">
              <a:rPr lang="en-US" smtClean="0"/>
              <a:t>2012-10-22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8733" y="448733"/>
            <a:ext cx="11286067" cy="59520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01B6-F588-47E1-B1E6-380FB5FDEA63}" type="datetime1">
              <a:rPr lang="en-US" smtClean="0"/>
              <a:t>2012-10-22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13412" y="402165"/>
            <a:ext cx="6055253" cy="60536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16200000">
            <a:off x="2229377" y="2801721"/>
            <a:ext cx="6053670" cy="1254558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33C8-EBA1-48B1-9E8C-A2B993695EF6}" type="datetime1">
              <a:rPr lang="en-US" smtClean="0"/>
              <a:t>2012-10-22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 rot="15922489">
            <a:off x="3140485" y="1826078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72200" y="402165"/>
            <a:ext cx="5596465" cy="60536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16200000">
            <a:off x="3295432" y="2801721"/>
            <a:ext cx="6053670" cy="1254558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47870" y="1143000"/>
            <a:ext cx="3200400" cy="4572000"/>
          </a:xfrm>
          <a:prstGeom prst="roundRect">
            <a:avLst>
              <a:gd name="adj" fmla="val 1858"/>
            </a:avLst>
          </a:prstGeo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3EC7-9FDA-43E0-944F-BAEFEA477032}" type="datetime1">
              <a:rPr lang="en-US" smtClean="0"/>
              <a:t>2012-10-22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 rot="15922489">
            <a:off x="4203594" y="1826078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0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8464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58674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0" y="1587"/>
            <a:ext cx="12188825" cy="6856413"/>
          </a:xfrm>
          <a:custGeom>
            <a:avLst/>
            <a:gdLst>
              <a:gd name="T0" fmla="*/ 0 w 15356"/>
              <a:gd name="T1" fmla="*/ 0 h 8638"/>
              <a:gd name="T2" fmla="*/ 0 w 15356"/>
              <a:gd name="T3" fmla="*/ 8638 h 8638"/>
              <a:gd name="T4" fmla="*/ 15356 w 15356"/>
              <a:gd name="T5" fmla="*/ 8638 h 8638"/>
              <a:gd name="T6" fmla="*/ 15356 w 15356"/>
              <a:gd name="T7" fmla="*/ 0 h 8638"/>
              <a:gd name="T8" fmla="*/ 0 w 15356"/>
              <a:gd name="T9" fmla="*/ 0 h 8638"/>
              <a:gd name="T10" fmla="*/ 14748 w 15356"/>
              <a:gd name="T11" fmla="*/ 8038 h 8638"/>
              <a:gd name="T12" fmla="*/ 600 w 15356"/>
              <a:gd name="T13" fmla="*/ 8038 h 8638"/>
              <a:gd name="T14" fmla="*/ 600 w 15356"/>
              <a:gd name="T15" fmla="*/ 592 h 8638"/>
              <a:gd name="T16" fmla="*/ 14748 w 15356"/>
              <a:gd name="T17" fmla="*/ 592 h 8638"/>
              <a:gd name="T18" fmla="*/ 14748 w 15356"/>
              <a:gd name="T19" fmla="*/ 8038 h 8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rgbClr val="FEFEFE"/>
                </a:solidFill>
                <a:latin typeface="+mn-lt"/>
                <a:cs typeface="Helvetica Ligh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  <a:latin typeface="+mn-lt"/>
                <a:cs typeface="Helvetica Light"/>
              </a:defRPr>
            </a:lvl1pPr>
          </a:lstStyle>
          <a:p>
            <a:fld id="{9CD969DC-6C43-4EE3-98A1-99B2F46B3DFD}" type="datetime1">
              <a:rPr lang="en-US" smtClean="0"/>
              <a:t>2012-10-22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  <a:latin typeface="+mn-lt"/>
                <a:cs typeface="Helvetica Light"/>
              </a:defRPr>
            </a:lvl1pPr>
          </a:lstStyle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15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Helvetica Light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s6isnigh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pm.im/~domenic" TargetMode="External"/><Relationship Id="rId2" Type="http://schemas.openxmlformats.org/officeDocument/2006/relationships/hyperlink" Target="https://github.com/domeni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twitter.com/esdiscus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task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s6isnigh.com/" TargetMode="External"/><Relationship Id="rId2" Type="http://schemas.openxmlformats.org/officeDocument/2006/relationships/hyperlink" Target="https://twitter.com/esdiscus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ycombinator.com/item?id=463473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 is Nigh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Presentation on the future of JavaScript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4955" y="5638800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http://es6isnigh.com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1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-cdn.apartmenttherapy.com/uimages/sf/10-30-steel%20be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2" b="9822"/>
          <a:stretch/>
        </p:blipFill>
        <p:spPr bwMode="auto">
          <a:xfrm>
            <a:off x="-1" y="0"/>
            <a:ext cx="12188825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2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openwalls.com/image/13514/hotel_bed_1024x76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-1" y="0"/>
            <a:ext cx="12188825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07623" y="469582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 scoping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6018" y="432649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3525" y="4695825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Destructuring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79548" y="469524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Iteration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54594" y="4326493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Sets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maps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65837" y="432649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Better object literals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1463" y="470768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09816" y="432649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Spread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40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idrc.ca/EN/PublishingImages/Site/Science%20and%20technology%20Them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8" b="7828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8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irpg.com/wp-content/uploads/2011/02/magic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" b="24219"/>
          <a:stretch/>
        </p:blipFill>
        <p:spPr bwMode="auto">
          <a:xfrm>
            <a:off x="-1" y="0"/>
            <a:ext cx="12188825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01109" y="292456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Weak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sets and maps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1176" y="2479983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13263" y="3293894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73037" y="1739280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Binary data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8285" y="1369948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3196" y="211065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Unicode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7550" y="366322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31248" y="998577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Proper tail calls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Comfort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895559" y="2677643"/>
            <a:ext cx="3757545" cy="3244185"/>
          </a:xfrm>
        </p:spPr>
        <p:txBody>
          <a:bodyPr>
            <a:normAutofit/>
          </a:bodyPr>
          <a:lstStyle/>
          <a:p>
            <a:r>
              <a:rPr lang="en-US" dirty="0" smtClean="0"/>
              <a:t>Better object literals</a:t>
            </a:r>
          </a:p>
          <a:p>
            <a:r>
              <a:rPr lang="en-US" dirty="0" smtClean="0"/>
              <a:t>Rest and spread</a:t>
            </a:r>
          </a:p>
          <a:p>
            <a:r>
              <a:rPr lang="en-US" dirty="0" smtClean="0"/>
              <a:t>Block scoping</a:t>
            </a:r>
          </a:p>
          <a:p>
            <a:r>
              <a:rPr lang="en-US" dirty="0" err="1" smtClean="0"/>
              <a:t>Const</a:t>
            </a:r>
            <a:endParaRPr lang="en-US" dirty="0"/>
          </a:p>
          <a:p>
            <a:r>
              <a:rPr lang="en-US" dirty="0" smtClean="0"/>
              <a:t>Destructuring</a:t>
            </a:r>
          </a:p>
          <a:p>
            <a:r>
              <a:rPr lang="en-US" dirty="0" smtClean="0"/>
              <a:t>Iteration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8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Object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/>
              <a:t>empireJS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attendees: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"many"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preParty</a:t>
            </a:r>
            <a:r>
              <a:rPr lang="en-US" dirty="0"/>
              <a:t>()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console.log(</a:t>
            </a:r>
            <a:r>
              <a:rPr lang="en-US" dirty="0" err="1"/>
              <a:t>this.attendees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" attendees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are partying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!"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conferences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{ </a:t>
            </a:r>
            <a:r>
              <a:rPr lang="en-US" dirty="0" err="1"/>
              <a:t>empireJS</a:t>
            </a:r>
            <a:r>
              <a:rPr lang="en-US" dirty="0"/>
              <a:t>, </a:t>
            </a:r>
            <a:r>
              <a:rPr lang="en-US" dirty="0" err="1"/>
              <a:t>cascadiaJS</a:t>
            </a:r>
            <a:r>
              <a:rPr lang="en-US" dirty="0"/>
              <a:t> };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9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and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sprintf</a:t>
            </a:r>
            <a:r>
              <a:rPr lang="en-US" dirty="0"/>
              <a:t>(format, ...</a:t>
            </a:r>
            <a:r>
              <a:rPr lang="en-US" dirty="0" err="1"/>
              <a:t>params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assert(</a:t>
            </a:r>
            <a:r>
              <a:rPr lang="en-US" dirty="0" err="1"/>
              <a:t>Array.isArray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 smtClean="0"/>
              <a:t>));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Math.max</a:t>
            </a:r>
            <a:r>
              <a:rPr lang="en-US" dirty="0" smtClean="0"/>
              <a:t>(...array);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Math.max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/>
              <a:t>, ...array, </a:t>
            </a:r>
            <a:r>
              <a:rPr lang="en-US" dirty="0">
                <a:solidFill>
                  <a:srgbClr val="7030A0"/>
                </a:solidFill>
              </a:rPr>
              <a:t>5</a:t>
            </a:r>
            <a:r>
              <a:rPr lang="en-US" dirty="0"/>
              <a:t>, ...array2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/>
              <a:t>Date(...</a:t>
            </a:r>
            <a:r>
              <a:rPr lang="en-US" dirty="0" err="1"/>
              <a:t>dateFields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array.push</a:t>
            </a:r>
            <a:r>
              <a:rPr lang="en-US" dirty="0"/>
              <a:t>(...array2);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prequels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[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tpm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aotc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"rots"</a:t>
            </a:r>
            <a:r>
              <a:rPr lang="en-US" dirty="0"/>
              <a:t>];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movies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[...prequels,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anh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tesb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rotj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/>
              <a:t>nodeList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document.querySelectorAll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"div"</a:t>
            </a:r>
            <a:r>
              <a:rPr lang="en-US" dirty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[...</a:t>
            </a:r>
            <a:r>
              <a:rPr lang="en-US" dirty="0" err="1"/>
              <a:t>nodeList</a:t>
            </a:r>
            <a:r>
              <a:rPr lang="en-US" dirty="0"/>
              <a:t>].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(node)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finally!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7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[a, b]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[b, a</a:t>
            </a:r>
            <a:r>
              <a:rPr lang="en-US" dirty="0" smtClean="0"/>
              <a:t>];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smtClean="0"/>
              <a:t>[x, y]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 smtClean="0"/>
              <a:t> f();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re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/([a-z]+)(\s)(.*)([^a-z])/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[, hello, </a:t>
            </a:r>
            <a:r>
              <a:rPr lang="en-US" dirty="0" smtClean="0"/>
              <a:t>space, </a:t>
            </a:r>
            <a:r>
              <a:rPr lang="en-US" dirty="0"/>
              <a:t>world, bang]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re.exec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"hello world!"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smtClean="0"/>
              <a:t>[first, </a:t>
            </a:r>
            <a:r>
              <a:rPr lang="en-US" dirty="0"/>
              <a:t>...</a:t>
            </a:r>
            <a:r>
              <a:rPr lang="en-US" dirty="0" err="1"/>
              <a:t>allButFirst</a:t>
            </a:r>
            <a:r>
              <a:rPr lang="en-US" dirty="0"/>
              <a:t>]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document.querySelectorAll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"p"</a:t>
            </a:r>
            <a:r>
              <a:rPr lang="en-US" dirty="0"/>
              <a:t>);</a:t>
            </a:r>
            <a:endParaRPr lang="nn-NO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5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 err="1"/>
              <a:t>tagName</a:t>
            </a:r>
            <a:r>
              <a:rPr lang="en-US" dirty="0"/>
              <a:t>, </a:t>
            </a:r>
            <a:r>
              <a:rPr lang="en-US" dirty="0" err="1"/>
              <a:t>textContent</a:t>
            </a:r>
            <a:r>
              <a:rPr lang="en-US" dirty="0"/>
              <a:t> }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el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 err="1"/>
              <a:t>viewModel</a:t>
            </a:r>
            <a:r>
              <a:rPr lang="en-US" dirty="0"/>
              <a:t>, bindings }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doDataBinding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 err="1"/>
              <a:t>firstElementChild</a:t>
            </a:r>
            <a:r>
              <a:rPr lang="en-US" dirty="0"/>
              <a:t>: first, </a:t>
            </a:r>
            <a:r>
              <a:rPr lang="en-US" dirty="0" err="1"/>
              <a:t>lastElementChild</a:t>
            </a:r>
            <a:r>
              <a:rPr lang="en-US" dirty="0"/>
              <a:t>: last }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el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 err="1"/>
              <a:t>firstElementChild</a:t>
            </a:r>
            <a:r>
              <a:rPr lang="en-US" dirty="0"/>
              <a:t>: { </a:t>
            </a:r>
            <a:r>
              <a:rPr lang="en-US" dirty="0" err="1"/>
              <a:t>tagName</a:t>
            </a:r>
            <a:r>
              <a:rPr lang="en-US" dirty="0"/>
              <a:t>: </a:t>
            </a:r>
            <a:r>
              <a:rPr lang="en-US" dirty="0" err="1"/>
              <a:t>firstTag</a:t>
            </a:r>
            <a:r>
              <a:rPr lang="en-US" dirty="0"/>
              <a:t> } }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document.body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{ children: [first, ...others] }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document.body</a:t>
            </a:r>
            <a:r>
              <a:rPr lang="en-US" dirty="0"/>
              <a:t>;</a:t>
            </a:r>
            <a:endParaRPr lang="nn-NO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1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pic>
        <p:nvPicPr>
          <p:cNvPr id="1026" name="Picture 2" descr="http://static.cdleary.com/images/es6-is-nig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" r="3067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3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runTests</a:t>
            </a:r>
            <a:r>
              <a:rPr lang="en-US" dirty="0" smtClean="0"/>
              <a:t>({ reporter, </a:t>
            </a:r>
            <a:r>
              <a:rPr lang="en-US" dirty="0" err="1" smtClean="0"/>
              <a:t>ui</a:t>
            </a:r>
            <a:r>
              <a:rPr lang="en-US" dirty="0" smtClean="0"/>
              <a:t> }, [</a:t>
            </a:r>
            <a:r>
              <a:rPr lang="en-US" dirty="0" err="1" smtClean="0"/>
              <a:t>firstFile</a:t>
            </a:r>
            <a:r>
              <a:rPr lang="en-US" dirty="0" smtClean="0"/>
              <a:t>, ...others])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2"/>
                </a:solidFill>
              </a:rPr>
              <a:t>try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runTests</a:t>
            </a:r>
            <a:r>
              <a:rPr lang="en-US" dirty="0"/>
              <a:t>({ </a:t>
            </a:r>
            <a:r>
              <a:rPr lang="en-US" dirty="0" smtClean="0"/>
              <a:t>reporter: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"spec"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ui</a:t>
            </a:r>
            <a:r>
              <a:rPr lang="en-US" dirty="0"/>
              <a:t>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tdd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 }, [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"test1"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"test2"</a:t>
            </a:r>
            <a:r>
              <a:rPr lang="en-US" dirty="0"/>
              <a:t>]);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 </a:t>
            </a:r>
            <a:r>
              <a:rPr lang="en-US" dirty="0">
                <a:solidFill>
                  <a:schemeClr val="accent2"/>
                </a:solidFill>
              </a:rPr>
              <a:t>catch</a:t>
            </a:r>
            <a:r>
              <a:rPr lang="en-US" dirty="0"/>
              <a:t> ({ message })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console.error</a:t>
            </a:r>
            <a:r>
              <a:rPr lang="en-US" dirty="0"/>
              <a:t>(message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nn-NO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1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log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 smtClean="0"/>
              <a:t>console.log.bind</a:t>
            </a:r>
            <a:r>
              <a:rPr lang="en-US" dirty="0" smtClean="0"/>
              <a:t>(console);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/>
              <a:t>f(x)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accent2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Math.random</a:t>
            </a:r>
            <a:r>
              <a:rPr lang="en-US" dirty="0"/>
              <a:t>() 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0.5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log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Math.log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x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log(x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log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"result: "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 </a:t>
            </a:r>
            <a:r>
              <a:rPr lang="en-US" dirty="0" smtClean="0"/>
              <a:t>x);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4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log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 smtClean="0"/>
              <a:t>console.log.bind</a:t>
            </a:r>
            <a:r>
              <a:rPr lang="en-US" dirty="0" smtClean="0"/>
              <a:t>(console);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f(x) {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5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refactorings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later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Math.random</a:t>
            </a:r>
            <a:r>
              <a:rPr lang="en-US" dirty="0"/>
              <a:t>() 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0.5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log;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x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log(x</a:t>
            </a:r>
            <a:r>
              <a:rPr lang="en-US" dirty="0" smtClean="0"/>
              <a:t>);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// error!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used a `let` before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initialization.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log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Math.log;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log(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"result: "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f(</a:t>
            </a:r>
            <a:r>
              <a:rPr lang="en-US" dirty="0" err="1"/>
              <a:t>Math.E</a:t>
            </a:r>
            <a:r>
              <a:rPr lang="en-US" dirty="0"/>
              <a:t>);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// but, the error doesn’t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get triggered until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here: runtime, not static.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3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f(x) {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10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refactorings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later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log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console.log;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log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Math.log;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`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SyntaxError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`!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No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double `let`s.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Math.random</a:t>
            </a:r>
            <a:r>
              <a:rPr lang="en-US" dirty="0"/>
              <a:t>() 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0.5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x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log(x);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log(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"result: "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nn-NO" dirty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nn-NO" dirty="0"/>
              <a:t> (</a:t>
            </a:r>
            <a:r>
              <a:rPr lang="nn-NO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nn-NO" dirty="0"/>
              <a:t> i </a:t>
            </a:r>
            <a:r>
              <a:rPr lang="nn-NO" dirty="0">
                <a:solidFill>
                  <a:schemeClr val="accent2"/>
                </a:solidFill>
              </a:rPr>
              <a:t>=</a:t>
            </a:r>
            <a:r>
              <a:rPr lang="nn-NO" dirty="0"/>
              <a:t> </a:t>
            </a:r>
            <a:r>
              <a:rPr lang="nn-NO" dirty="0">
                <a:solidFill>
                  <a:srgbClr val="7030A0"/>
                </a:solidFill>
              </a:rPr>
              <a:t>0</a:t>
            </a:r>
            <a:r>
              <a:rPr lang="nn-NO" dirty="0"/>
              <a:t>; i </a:t>
            </a:r>
            <a:r>
              <a:rPr lang="nn-NO" dirty="0">
                <a:solidFill>
                  <a:schemeClr val="accent2"/>
                </a:solidFill>
              </a:rPr>
              <a:t>&lt;</a:t>
            </a:r>
            <a:r>
              <a:rPr lang="nn-NO" dirty="0"/>
              <a:t> </a:t>
            </a:r>
            <a:r>
              <a:rPr lang="nn-NO" dirty="0" smtClean="0"/>
              <a:t>a.length; </a:t>
            </a:r>
            <a:r>
              <a:rPr lang="nn-NO" dirty="0">
                <a:solidFill>
                  <a:schemeClr val="accent2"/>
                </a:solidFill>
              </a:rPr>
              <a:t>++</a:t>
            </a:r>
            <a:r>
              <a:rPr lang="nn-NO" dirty="0"/>
              <a:t>i) </a:t>
            </a:r>
            <a:r>
              <a:rPr lang="nn-NO" dirty="0" smtClean="0"/>
              <a:t>{</a:t>
            </a:r>
            <a:r>
              <a:rPr lang="nn-NO" dirty="0"/>
              <a:t/>
            </a:r>
            <a:br>
              <a:rPr lang="nn-NO" dirty="0"/>
            </a:br>
            <a:r>
              <a:rPr lang="nn-NO" dirty="0" smtClean="0"/>
              <a:t>  els[i].onclick </a:t>
            </a:r>
            <a:r>
              <a:rPr lang="nn-NO" dirty="0">
                <a:solidFill>
                  <a:schemeClr val="accent2"/>
                </a:solidFill>
              </a:rPr>
              <a:t>=</a:t>
            </a:r>
            <a:r>
              <a:rPr lang="nn-NO" dirty="0"/>
              <a:t> </a:t>
            </a:r>
            <a:r>
              <a:rPr lang="nn-NO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nn-NO" dirty="0"/>
              <a:t> () </a:t>
            </a:r>
            <a:r>
              <a:rPr lang="nn-NO" dirty="0" smtClean="0"/>
              <a:t>{</a:t>
            </a:r>
            <a:br>
              <a:rPr lang="nn-NO" dirty="0" smtClean="0"/>
            </a:br>
            <a:r>
              <a:rPr lang="nn-NO" dirty="0" smtClean="0"/>
              <a:t>    </a:t>
            </a:r>
            <a:r>
              <a:rPr lang="nn-NO" dirty="0">
                <a:solidFill>
                  <a:schemeClr val="accent2"/>
                </a:solidFill>
              </a:rPr>
              <a:t>return</a:t>
            </a:r>
            <a:r>
              <a:rPr lang="nn-NO" dirty="0" smtClean="0"/>
              <a:t> a[i];</a:t>
            </a:r>
            <a:br>
              <a:rPr lang="nn-NO" dirty="0" smtClean="0"/>
            </a:br>
            <a:r>
              <a:rPr lang="nn-NO" dirty="0" smtClean="0"/>
              <a:t>  };</a:t>
            </a:r>
            <a:br>
              <a:rPr lang="nn-NO" dirty="0" smtClean="0"/>
            </a:br>
            <a:r>
              <a:rPr lang="nn-NO" dirty="0" smtClean="0"/>
              <a:t>}</a:t>
            </a:r>
            <a:br>
              <a:rPr lang="nn-NO" dirty="0" smtClean="0"/>
            </a:br>
            <a:r>
              <a:rPr lang="nn-NO" dirty="0" smtClean="0"/>
              <a:t/>
            </a:r>
            <a:br>
              <a:rPr lang="nn-NO" dirty="0" smtClean="0"/>
            </a:br>
            <a:r>
              <a:rPr lang="nn-NO" dirty="0"/>
              <a:t>assert(</a:t>
            </a:r>
            <a:r>
              <a:rPr lang="nn-NO" dirty="0">
                <a:solidFill>
                  <a:schemeClr val="accent2"/>
                </a:solidFill>
              </a:rPr>
              <a:t>typeof</a:t>
            </a:r>
            <a:r>
              <a:rPr lang="nn-NO" dirty="0" smtClean="0"/>
              <a:t> </a:t>
            </a:r>
            <a:r>
              <a:rPr lang="nn-NO" dirty="0"/>
              <a:t>i </a:t>
            </a:r>
            <a:r>
              <a:rPr lang="nn-NO" dirty="0">
                <a:solidFill>
                  <a:schemeClr val="accent2"/>
                </a:solidFill>
              </a:rPr>
              <a:t>===</a:t>
            </a:r>
            <a:r>
              <a:rPr lang="nn-NO" dirty="0"/>
              <a:t> </a:t>
            </a:r>
            <a:r>
              <a:rPr lang="nn-NO" dirty="0">
                <a:solidFill>
                  <a:schemeClr val="accent2">
                    <a:lumMod val="50000"/>
                  </a:schemeClr>
                </a:solidFill>
              </a:rPr>
              <a:t>"undefined"</a:t>
            </a:r>
            <a:r>
              <a:rPr lang="nn-NO" dirty="0"/>
              <a:t>);</a:t>
            </a:r>
            <a:r>
              <a:rPr lang="nn-NO" dirty="0" smtClean="0"/>
              <a:t/>
            </a:r>
            <a:br>
              <a:rPr lang="nn-NO" dirty="0" smtClean="0"/>
            </a:br>
            <a:r>
              <a:rPr lang="nn-NO" dirty="0" smtClean="0"/>
              <a:t>assert(els[</a:t>
            </a:r>
            <a:r>
              <a:rPr lang="nn-NO" dirty="0" smtClean="0">
                <a:solidFill>
                  <a:srgbClr val="7030A0"/>
                </a:solidFill>
              </a:rPr>
              <a:t>0</a:t>
            </a:r>
            <a:r>
              <a:rPr lang="nn-NO" dirty="0" smtClean="0"/>
              <a:t>].onclick() </a:t>
            </a:r>
            <a:r>
              <a:rPr lang="nn-NO" dirty="0">
                <a:solidFill>
                  <a:schemeClr val="accent2"/>
                </a:solidFill>
              </a:rPr>
              <a:t>===</a:t>
            </a:r>
            <a:r>
              <a:rPr lang="nn-NO" dirty="0" smtClean="0"/>
              <a:t> a[</a:t>
            </a:r>
            <a:r>
              <a:rPr lang="nn-NO" dirty="0" smtClean="0">
                <a:solidFill>
                  <a:srgbClr val="7030A0"/>
                </a:solidFill>
              </a:rPr>
              <a:t>0</a:t>
            </a:r>
            <a:r>
              <a:rPr lang="nn-NO" dirty="0" smtClean="0"/>
              <a:t>]);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7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nn-NO" dirty="0">
                <a:solidFill>
                  <a:schemeClr val="accent2"/>
                </a:solidFill>
              </a:rPr>
              <a:t>if</a:t>
            </a:r>
            <a:r>
              <a:rPr lang="nn-NO" dirty="0"/>
              <a:t> (Math.random() </a:t>
            </a:r>
            <a:r>
              <a:rPr lang="nn-NO" dirty="0">
                <a:solidFill>
                  <a:schemeClr val="accent2"/>
                </a:solidFill>
              </a:rPr>
              <a:t>&gt;</a:t>
            </a:r>
            <a:r>
              <a:rPr lang="nn-NO" dirty="0"/>
              <a:t> </a:t>
            </a:r>
            <a:r>
              <a:rPr lang="nn-NO" dirty="0">
                <a:solidFill>
                  <a:srgbClr val="7030A0"/>
                </a:solidFill>
              </a:rPr>
              <a:t>0.5</a:t>
            </a:r>
            <a:r>
              <a:rPr lang="nn-NO" dirty="0"/>
              <a:t>) </a:t>
            </a:r>
            <a:r>
              <a:rPr lang="nn-NO" dirty="0" smtClean="0"/>
              <a:t>{</a:t>
            </a:r>
            <a:br>
              <a:rPr lang="nn-NO" dirty="0" smtClean="0"/>
            </a:br>
            <a:r>
              <a:rPr lang="nn-NO" dirty="0" smtClean="0"/>
              <a:t>  </a:t>
            </a:r>
            <a:r>
              <a:rPr lang="nn-NO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nn-NO" dirty="0"/>
              <a:t> </a:t>
            </a:r>
            <a:r>
              <a:rPr lang="nn-NO" dirty="0" smtClean="0"/>
              <a:t>go() {</a:t>
            </a:r>
            <a:br>
              <a:rPr lang="nn-NO" dirty="0" smtClean="0"/>
            </a:br>
            <a:r>
              <a:rPr lang="nn-NO" dirty="0" smtClean="0"/>
              <a:t>    </a:t>
            </a:r>
            <a:r>
              <a:rPr lang="nn-NO" dirty="0"/>
              <a:t>console.log(</a:t>
            </a:r>
            <a:r>
              <a:rPr lang="nn-NO" dirty="0">
                <a:solidFill>
                  <a:schemeClr val="accent2">
                    <a:lumMod val="50000"/>
                  </a:schemeClr>
                </a:solidFill>
              </a:rPr>
              <a:t>"gone!"</a:t>
            </a:r>
            <a:r>
              <a:rPr lang="nn-NO" dirty="0"/>
              <a:t>);</a:t>
            </a:r>
            <a:r>
              <a:rPr lang="nn-NO" dirty="0" smtClean="0"/>
              <a:t/>
            </a:r>
            <a:br>
              <a:rPr lang="nn-NO" dirty="0" smtClean="0"/>
            </a:br>
            <a:r>
              <a:rPr lang="nn-NO" dirty="0" smtClean="0"/>
              <a:t>  }</a:t>
            </a:r>
            <a:br>
              <a:rPr lang="nn-NO" dirty="0" smtClean="0"/>
            </a:br>
            <a:r>
              <a:rPr lang="nn-NO" dirty="0" smtClean="0"/>
              <a:t/>
            </a:r>
            <a:br>
              <a:rPr lang="nn-NO" dirty="0" smtClean="0"/>
            </a:br>
            <a:r>
              <a:rPr lang="nn-NO" dirty="0" smtClean="0"/>
              <a:t>  el.onmousedown </a:t>
            </a:r>
            <a:r>
              <a:rPr lang="nn-NO" dirty="0">
                <a:solidFill>
                  <a:schemeClr val="accent2"/>
                </a:solidFill>
              </a:rPr>
              <a:t>=</a:t>
            </a:r>
            <a:r>
              <a:rPr lang="nn-NO" dirty="0"/>
              <a:t> </a:t>
            </a:r>
            <a:r>
              <a:rPr lang="nn-NO" dirty="0" smtClean="0"/>
              <a:t>go;</a:t>
            </a:r>
            <a:br>
              <a:rPr lang="nn-NO" dirty="0" smtClean="0"/>
            </a:br>
            <a:r>
              <a:rPr lang="nn-NO" dirty="0" smtClean="0"/>
              <a:t>  </a:t>
            </a:r>
            <a:r>
              <a:rPr lang="nn-NO" dirty="0"/>
              <a:t>el.ontouchstart </a:t>
            </a:r>
            <a:r>
              <a:rPr lang="nn-NO" dirty="0">
                <a:solidFill>
                  <a:schemeClr val="accent2"/>
                </a:solidFill>
              </a:rPr>
              <a:t>=</a:t>
            </a:r>
            <a:r>
              <a:rPr lang="nn-NO" dirty="0"/>
              <a:t> </a:t>
            </a:r>
            <a:r>
              <a:rPr lang="nn-NO" dirty="0" smtClean="0"/>
              <a:t>go;</a:t>
            </a:r>
            <a:br>
              <a:rPr lang="nn-NO" dirty="0" smtClean="0"/>
            </a:br>
            <a:r>
              <a:rPr lang="nn-NO" dirty="0" smtClean="0"/>
              <a:t>}</a:t>
            </a:r>
            <a:br>
              <a:rPr lang="nn-NO" dirty="0" smtClean="0"/>
            </a:br>
            <a:r>
              <a:rPr lang="nn-NO" dirty="0" smtClean="0"/>
              <a:t/>
            </a:r>
            <a:br>
              <a:rPr lang="nn-NO" dirty="0" smtClean="0"/>
            </a:br>
            <a:r>
              <a:rPr lang="nn-NO" dirty="0"/>
              <a:t>assert(</a:t>
            </a:r>
            <a:r>
              <a:rPr lang="nn-NO" dirty="0">
                <a:solidFill>
                  <a:schemeClr val="accent2"/>
                </a:solidFill>
              </a:rPr>
              <a:t>typeof</a:t>
            </a:r>
            <a:r>
              <a:rPr lang="nn-NO" dirty="0" smtClean="0"/>
              <a:t> go </a:t>
            </a:r>
            <a:r>
              <a:rPr lang="nn-NO" dirty="0">
                <a:solidFill>
                  <a:schemeClr val="accent2"/>
                </a:solidFill>
              </a:rPr>
              <a:t>===</a:t>
            </a:r>
            <a:r>
              <a:rPr lang="nn-NO" dirty="0" smtClean="0"/>
              <a:t> </a:t>
            </a:r>
            <a:r>
              <a:rPr lang="nn-NO" dirty="0">
                <a:solidFill>
                  <a:schemeClr val="accent2">
                    <a:lumMod val="50000"/>
                  </a:schemeClr>
                </a:solidFill>
              </a:rPr>
              <a:t>"undefined"</a:t>
            </a:r>
            <a:r>
              <a:rPr lang="nn-NO" dirty="0"/>
              <a:t>);</a:t>
            </a:r>
            <a:endParaRPr lang="nn-NO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4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const</a:t>
            </a:r>
            <a:r>
              <a:rPr lang="en-US" dirty="0"/>
              <a:t> PI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Math.PI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PI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22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>
                <a:solidFill>
                  <a:srgbClr val="7030A0"/>
                </a:solidFill>
              </a:rPr>
              <a:t>7</a:t>
            </a:r>
            <a:r>
              <a:rPr lang="en-US" dirty="0"/>
              <a:t>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error! cannot reassign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dirty="0"/>
              <a:t>E;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SyntaxError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! need initializer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plus all the yummy `let` semantics</a:t>
            </a:r>
            <a:endParaRPr lang="nn-NO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7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x </a:t>
            </a:r>
            <a:r>
              <a:rPr lang="en-US" dirty="0">
                <a:solidFill>
                  <a:schemeClr val="accent2"/>
                </a:solidFill>
              </a:rPr>
              <a:t>of</a:t>
            </a:r>
            <a:r>
              <a:rPr lang="en-US" dirty="0"/>
              <a:t> [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"one"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"two"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"three"</a:t>
            </a:r>
            <a:r>
              <a:rPr lang="en-US" dirty="0"/>
              <a:t>]) {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value </a:t>
            </a:r>
            <a:r>
              <a:rPr lang="en-US" dirty="0">
                <a:solidFill>
                  <a:schemeClr val="accent2"/>
                </a:solidFill>
              </a:rPr>
              <a:t>of</a:t>
            </a:r>
            <a:r>
              <a:rPr lang="en-US" dirty="0"/>
              <a:t> set) {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[key, value] </a:t>
            </a:r>
            <a:r>
              <a:rPr lang="en-US" dirty="0">
                <a:solidFill>
                  <a:schemeClr val="accent2"/>
                </a:solidFill>
              </a:rPr>
              <a:t>of</a:t>
            </a:r>
            <a:r>
              <a:rPr lang="en-US" dirty="0"/>
              <a:t> map) {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customizing iteration requires some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magic</a:t>
            </a:r>
            <a:endParaRPr lang="nn-N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9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895559" y="2568413"/>
            <a:ext cx="3757545" cy="1721175"/>
          </a:xfrm>
        </p:spPr>
        <p:txBody>
          <a:bodyPr>
            <a:normAutofit/>
          </a:bodyPr>
          <a:lstStyle/>
          <a:p>
            <a:r>
              <a:rPr lang="en-US" dirty="0" smtClean="0"/>
              <a:t>Template strings</a:t>
            </a:r>
          </a:p>
          <a:p>
            <a:r>
              <a:rPr lang="en-US" dirty="0" smtClean="0"/>
              <a:t>Symbols</a:t>
            </a:r>
          </a:p>
          <a:p>
            <a:r>
              <a:rPr lang="en-US" dirty="0" smtClean="0"/>
              <a:t>Generators</a:t>
            </a:r>
          </a:p>
          <a:p>
            <a:r>
              <a:rPr lang="en-US" dirty="0" smtClean="0"/>
              <a:t>Proxies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2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968760" cy="34163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x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y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`${x} + ${y} = ${x + y}`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multiline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`&lt;html&gt;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&lt;body&gt;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  Hello world!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&lt;/body&gt;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&lt;/html&gt;`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3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Domenic Denicola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143" y="2603500"/>
            <a:ext cx="5263470" cy="34163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https://github.com/domenic</a:t>
            </a:r>
            <a:endParaRPr lang="en-US" dirty="0"/>
          </a:p>
          <a:p>
            <a:r>
              <a:rPr lang="en-US" dirty="0">
                <a:hlinkClick r:id="rId3"/>
              </a:rPr>
              <a:t>https://npmjs.org/~domenic</a:t>
            </a:r>
            <a:endParaRPr lang="en-US" dirty="0"/>
          </a:p>
          <a:p>
            <a:r>
              <a:rPr lang="en-US">
                <a:hlinkClick r:id="rId4"/>
              </a:rPr>
              <a:t>@</a:t>
            </a:r>
            <a:r>
              <a:rPr lang="en-US" smtClean="0">
                <a:hlinkClick r:id="rId4"/>
              </a:rPr>
              <a:t>esdiscuss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5692" cy="6858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968760" cy="34163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"http://example.com/"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query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"Hello &amp; Goodbye"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safehtml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`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&lt;a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href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="${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url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}?q=${query}“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onclick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="alert('${query}')"&gt;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${query}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&lt;/a&gt;`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assert(s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`&lt;a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href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="http://example.com/?q=Hello%20%26%20Goodbye"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onclick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="alert('Hello&amp;#32;\x26&amp;#32;Goodbye')"&gt;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Hello &amp;amp; Goodbye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&lt;/a&gt;`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0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S3Bucket(</a:t>
            </a:r>
            <a:r>
              <a:rPr lang="en-US" dirty="0" err="1"/>
              <a:t>apiKey</a:t>
            </a:r>
            <a:r>
              <a:rPr lang="en-US" dirty="0"/>
              <a:t>, </a:t>
            </a:r>
            <a:r>
              <a:rPr lang="en-US" dirty="0" err="1"/>
              <a:t>apiSecret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this._</a:t>
            </a:r>
            <a:r>
              <a:rPr lang="en-US" dirty="0" err="1"/>
              <a:t>apiKey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apiKey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this._</a:t>
            </a:r>
            <a:r>
              <a:rPr lang="en-US" dirty="0" err="1"/>
              <a:t>apiSecret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apiSecret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S3Bucket.prototype.request </a:t>
            </a:r>
            <a:r>
              <a:rPr lang="en-US" dirty="0"/>
              <a:t>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(</a:t>
            </a:r>
            <a:r>
              <a:rPr lang="en-US" dirty="0" err="1"/>
              <a:t>url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signature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calculateSignature</a:t>
            </a:r>
            <a:r>
              <a:rPr lang="en-US" dirty="0"/>
              <a:t>(this._</a:t>
            </a:r>
            <a:r>
              <a:rPr lang="en-US" dirty="0" err="1"/>
              <a:t>apiKey</a:t>
            </a:r>
            <a:r>
              <a:rPr lang="en-US" dirty="0"/>
              <a:t>, this._</a:t>
            </a:r>
            <a:r>
              <a:rPr lang="en-US" dirty="0" err="1"/>
              <a:t>apiSecret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this._</a:t>
            </a:r>
            <a:r>
              <a:rPr lang="en-US" dirty="0" err="1"/>
              <a:t>sendRequest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signature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S3Bucket.prototype</a:t>
            </a:r>
            <a:r>
              <a:rPr lang="en-US" dirty="0"/>
              <a:t>._sendRequest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() {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1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S3Bucket(</a:t>
            </a:r>
            <a:r>
              <a:rPr lang="en-US" dirty="0" err="1"/>
              <a:t>apiKey</a:t>
            </a:r>
            <a:r>
              <a:rPr lang="en-US" dirty="0"/>
              <a:t>, </a:t>
            </a:r>
            <a:r>
              <a:rPr lang="en-US" dirty="0" err="1"/>
              <a:t>apiSecret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this.request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(</a:t>
            </a:r>
            <a:r>
              <a:rPr lang="en-US" dirty="0" err="1"/>
              <a:t>url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signature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calculateSignature</a:t>
            </a:r>
            <a:r>
              <a:rPr lang="en-US" dirty="0" smtClean="0"/>
              <a:t>(</a:t>
            </a:r>
            <a:r>
              <a:rPr lang="en-US" dirty="0" err="1" smtClean="0"/>
              <a:t>apiKey</a:t>
            </a:r>
            <a:r>
              <a:rPr lang="en-US" dirty="0"/>
              <a:t>, </a:t>
            </a:r>
            <a:r>
              <a:rPr lang="en-US" dirty="0" err="1"/>
              <a:t>apiSecret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/>
              <a:t>sendRequest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signature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sendRequest</a:t>
            </a:r>
            <a:r>
              <a:rPr lang="en-US" dirty="0"/>
              <a:t>() {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3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968760" cy="34163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sz="1700" dirty="0"/>
              <a:t> </a:t>
            </a:r>
            <a:r>
              <a:rPr lang="en-US" sz="1700" dirty="0" err="1"/>
              <a:t>apiKey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</a:rPr>
              <a:t>new</a:t>
            </a:r>
            <a:r>
              <a:rPr lang="en-US" sz="1700" dirty="0"/>
              <a:t> Symbol</a:t>
            </a:r>
            <a:r>
              <a:rPr lang="en-US" sz="1700" dirty="0" smtClean="0"/>
              <a:t>(), </a:t>
            </a:r>
            <a:r>
              <a:rPr lang="en-US" sz="1700" dirty="0" err="1" smtClean="0"/>
              <a:t>apiSecret</a:t>
            </a:r>
            <a:r>
              <a:rPr lang="en-US" sz="1700" dirty="0" smtClean="0"/>
              <a:t>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</a:rPr>
              <a:t>new</a:t>
            </a:r>
            <a:r>
              <a:rPr lang="en-US" sz="1700" dirty="0"/>
              <a:t> Symbol</a:t>
            </a:r>
            <a:r>
              <a:rPr lang="en-US" sz="1700" dirty="0" smtClean="0"/>
              <a:t>(), </a:t>
            </a:r>
            <a:r>
              <a:rPr lang="en-US" sz="1700" dirty="0" err="1" smtClean="0"/>
              <a:t>sendRequest</a:t>
            </a:r>
            <a:r>
              <a:rPr lang="en-US" sz="1700" dirty="0" smtClean="0"/>
              <a:t>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</a:rPr>
              <a:t>new</a:t>
            </a:r>
            <a:r>
              <a:rPr lang="en-US" sz="1700" dirty="0"/>
              <a:t> Symbol</a:t>
            </a:r>
            <a:r>
              <a:rPr lang="en-US" sz="1700" dirty="0" smtClean="0"/>
              <a:t>();</a:t>
            </a:r>
            <a:br>
              <a:rPr lang="en-US" sz="1700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700" dirty="0" smtClean="0"/>
              <a:t> </a:t>
            </a:r>
            <a:r>
              <a:rPr lang="en-US" sz="1700" dirty="0"/>
              <a:t>S3Bucket(</a:t>
            </a:r>
            <a:r>
              <a:rPr lang="en-US" sz="1700" dirty="0" err="1"/>
              <a:t>theApiKey</a:t>
            </a:r>
            <a:r>
              <a:rPr lang="en-US" sz="1700" dirty="0"/>
              <a:t>, </a:t>
            </a:r>
            <a:r>
              <a:rPr lang="en-US" sz="1700" dirty="0" err="1"/>
              <a:t>theApiSecret</a:t>
            </a:r>
            <a:r>
              <a:rPr lang="en-US" sz="1700" dirty="0"/>
              <a:t>) </a:t>
            </a:r>
            <a:r>
              <a:rPr lang="en-US" sz="1700" dirty="0" smtClean="0"/>
              <a:t>{</a:t>
            </a:r>
            <a:br>
              <a:rPr lang="en-US" sz="1700" dirty="0" smtClean="0"/>
            </a:br>
            <a:r>
              <a:rPr lang="en-US" sz="1700" dirty="0" smtClean="0"/>
              <a:t>  </a:t>
            </a:r>
            <a:r>
              <a:rPr lang="en-US" sz="1700" dirty="0"/>
              <a:t>this[</a:t>
            </a:r>
            <a:r>
              <a:rPr lang="en-US" sz="1700" dirty="0" err="1"/>
              <a:t>apiKey</a:t>
            </a:r>
            <a:r>
              <a:rPr lang="en-US" sz="1700" dirty="0"/>
              <a:t>]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 err="1"/>
              <a:t>theApiKey</a:t>
            </a:r>
            <a:r>
              <a:rPr lang="en-US" sz="1700" dirty="0" smtClean="0"/>
              <a:t>;</a:t>
            </a:r>
            <a:br>
              <a:rPr lang="en-US" sz="1700" dirty="0" smtClean="0"/>
            </a:br>
            <a:r>
              <a:rPr lang="en-US" sz="1700" dirty="0" smtClean="0"/>
              <a:t>  </a:t>
            </a:r>
            <a:r>
              <a:rPr lang="en-US" sz="1700" dirty="0"/>
              <a:t>this[</a:t>
            </a:r>
            <a:r>
              <a:rPr lang="en-US" sz="1700" dirty="0" err="1"/>
              <a:t>apiSecret</a:t>
            </a:r>
            <a:r>
              <a:rPr lang="en-US" sz="1700" dirty="0"/>
              <a:t>]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 err="1"/>
              <a:t>theApiSecret</a:t>
            </a:r>
            <a:r>
              <a:rPr lang="en-US" sz="1700" dirty="0" smtClean="0"/>
              <a:t>;</a:t>
            </a:r>
            <a:br>
              <a:rPr lang="en-US" sz="1700" dirty="0" smtClean="0"/>
            </a:br>
            <a:r>
              <a:rPr lang="en-US" sz="1700" dirty="0" smtClean="0"/>
              <a:t>}</a:t>
            </a:r>
            <a:br>
              <a:rPr lang="en-US" sz="1700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S3Bucket.prototype.request </a:t>
            </a:r>
            <a:r>
              <a:rPr lang="en-US" sz="1700" dirty="0"/>
              <a:t>= 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700" dirty="0"/>
              <a:t> (</a:t>
            </a:r>
            <a:r>
              <a:rPr lang="en-US" sz="1700" dirty="0" err="1"/>
              <a:t>url</a:t>
            </a:r>
            <a:r>
              <a:rPr lang="en-US" sz="1700" dirty="0"/>
              <a:t>) </a:t>
            </a:r>
            <a:r>
              <a:rPr lang="en-US" sz="1700" dirty="0" smtClean="0"/>
              <a:t>{</a:t>
            </a:r>
            <a:br>
              <a:rPr lang="en-US" sz="1700" dirty="0" smtClean="0"/>
            </a:br>
            <a:r>
              <a:rPr lang="en-US" sz="1700" dirty="0" smtClean="0"/>
              <a:t>  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sz="1700" dirty="0" smtClean="0"/>
              <a:t> </a:t>
            </a:r>
            <a:r>
              <a:rPr lang="en-US" sz="1700" dirty="0"/>
              <a:t>signature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 err="1"/>
              <a:t>calculateSignature</a:t>
            </a:r>
            <a:r>
              <a:rPr lang="en-US" sz="1700" dirty="0"/>
              <a:t>(this[</a:t>
            </a:r>
            <a:r>
              <a:rPr lang="en-US" sz="1700" dirty="0" err="1"/>
              <a:t>apiKey</a:t>
            </a:r>
            <a:r>
              <a:rPr lang="en-US" sz="1700" dirty="0"/>
              <a:t>], this[</a:t>
            </a:r>
            <a:r>
              <a:rPr lang="en-US" sz="1700" dirty="0" err="1"/>
              <a:t>apiSecret</a:t>
            </a:r>
            <a:r>
              <a:rPr lang="en-US" sz="1700" dirty="0" smtClean="0"/>
              <a:t>]);</a:t>
            </a:r>
            <a:br>
              <a:rPr lang="en-US" sz="1700" dirty="0" smtClean="0"/>
            </a:br>
            <a:r>
              <a:rPr lang="en-US" sz="1700" dirty="0" smtClean="0"/>
              <a:t>  this[</a:t>
            </a:r>
            <a:r>
              <a:rPr lang="en-US" sz="1700" dirty="0" err="1" smtClean="0"/>
              <a:t>sendRequest</a:t>
            </a:r>
            <a:r>
              <a:rPr lang="en-US" sz="1700" dirty="0"/>
              <a:t>](</a:t>
            </a:r>
            <a:r>
              <a:rPr lang="en-US" sz="1700" dirty="0" err="1"/>
              <a:t>url</a:t>
            </a:r>
            <a:r>
              <a:rPr lang="en-US" sz="1700" dirty="0"/>
              <a:t>, signature</a:t>
            </a:r>
            <a:r>
              <a:rPr lang="en-US" sz="1700" dirty="0" smtClean="0"/>
              <a:t>);</a:t>
            </a:r>
            <a:br>
              <a:rPr lang="en-US" sz="1700" dirty="0" smtClean="0"/>
            </a:br>
            <a:r>
              <a:rPr lang="en-US" sz="1700" dirty="0" smtClean="0"/>
              <a:t>};</a:t>
            </a:r>
            <a:br>
              <a:rPr lang="en-US" sz="1700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S3Bucket.prototype[</a:t>
            </a:r>
            <a:r>
              <a:rPr lang="en-US" sz="1700" dirty="0" err="1" smtClean="0"/>
              <a:t>sendRequest</a:t>
            </a:r>
            <a:r>
              <a:rPr lang="en-US" sz="1700" dirty="0"/>
              <a:t>]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700" dirty="0"/>
              <a:t> () {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6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968760" cy="34163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private</a:t>
            </a:r>
            <a:r>
              <a:rPr lang="en-US" sz="1700" dirty="0"/>
              <a:t> @</a:t>
            </a:r>
            <a:r>
              <a:rPr lang="en-US" sz="1700" dirty="0" err="1"/>
              <a:t>apiKey</a:t>
            </a:r>
            <a:r>
              <a:rPr lang="en-US" sz="1700" dirty="0"/>
              <a:t>, @</a:t>
            </a:r>
            <a:r>
              <a:rPr lang="en-US" sz="1700" dirty="0" err="1"/>
              <a:t>apiSecret</a:t>
            </a:r>
            <a:r>
              <a:rPr lang="en-US" sz="1700" dirty="0"/>
              <a:t>, </a:t>
            </a:r>
            <a:r>
              <a:rPr lang="en-US" sz="1700" dirty="0" smtClean="0"/>
              <a:t>@</a:t>
            </a:r>
            <a:r>
              <a:rPr lang="en-US" sz="1700" dirty="0" err="1" smtClean="0"/>
              <a:t>sendRequest</a:t>
            </a:r>
            <a:r>
              <a:rPr lang="en-US" sz="1700" dirty="0" smtClean="0"/>
              <a:t>;</a:t>
            </a:r>
            <a:br>
              <a:rPr lang="en-US" sz="1700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700" dirty="0" smtClean="0"/>
              <a:t> </a:t>
            </a:r>
            <a:r>
              <a:rPr lang="en-US" sz="1700" dirty="0"/>
              <a:t>S3Bucket(</a:t>
            </a:r>
            <a:r>
              <a:rPr lang="en-US" sz="1700" dirty="0" err="1"/>
              <a:t>theApiKey</a:t>
            </a:r>
            <a:r>
              <a:rPr lang="en-US" sz="1700" dirty="0"/>
              <a:t>, </a:t>
            </a:r>
            <a:r>
              <a:rPr lang="en-US" sz="1700" dirty="0" err="1"/>
              <a:t>theApiSecret</a:t>
            </a:r>
            <a:r>
              <a:rPr lang="en-US" sz="1700" dirty="0"/>
              <a:t>) </a:t>
            </a:r>
            <a:r>
              <a:rPr lang="en-US" sz="1700" dirty="0" smtClean="0"/>
              <a:t>{</a:t>
            </a:r>
            <a:br>
              <a:rPr lang="en-US" sz="1700" dirty="0" smtClean="0"/>
            </a:br>
            <a:r>
              <a:rPr lang="en-US" sz="1700" dirty="0" smtClean="0"/>
              <a:t>  </a:t>
            </a:r>
            <a:r>
              <a:rPr lang="en-US" sz="1700" dirty="0"/>
              <a:t>this.@</a:t>
            </a:r>
            <a:r>
              <a:rPr lang="en-US" sz="1700" dirty="0" err="1"/>
              <a:t>apiKey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 err="1"/>
              <a:t>theApiKey</a:t>
            </a:r>
            <a:r>
              <a:rPr lang="en-US" sz="1700" dirty="0" smtClean="0"/>
              <a:t>;</a:t>
            </a:r>
            <a:br>
              <a:rPr lang="en-US" sz="1700" dirty="0" smtClean="0"/>
            </a:br>
            <a:r>
              <a:rPr lang="en-US" sz="1700" dirty="0" smtClean="0"/>
              <a:t>  </a:t>
            </a:r>
            <a:r>
              <a:rPr lang="en-US" sz="1700" dirty="0"/>
              <a:t>this.@</a:t>
            </a:r>
            <a:r>
              <a:rPr lang="en-US" sz="1700" dirty="0" err="1"/>
              <a:t>apiSecret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 err="1"/>
              <a:t>theApiSecret</a:t>
            </a:r>
            <a:r>
              <a:rPr lang="en-US" sz="1700" dirty="0" smtClean="0"/>
              <a:t>;</a:t>
            </a:r>
            <a:br>
              <a:rPr lang="en-US" sz="1700" dirty="0" smtClean="0"/>
            </a:br>
            <a:r>
              <a:rPr lang="en-US" sz="1700" dirty="0" smtClean="0"/>
              <a:t>}</a:t>
            </a:r>
            <a:br>
              <a:rPr lang="en-US" sz="1700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S3Bucket.prototype.request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700" dirty="0"/>
              <a:t> (</a:t>
            </a:r>
            <a:r>
              <a:rPr lang="en-US" sz="1700" dirty="0" err="1"/>
              <a:t>url</a:t>
            </a:r>
            <a:r>
              <a:rPr lang="en-US" sz="1700" dirty="0"/>
              <a:t>) </a:t>
            </a:r>
            <a:r>
              <a:rPr lang="en-US" sz="1700" dirty="0" smtClean="0"/>
              <a:t>{</a:t>
            </a:r>
            <a:br>
              <a:rPr lang="en-US" sz="1700" dirty="0" smtClean="0"/>
            </a:br>
            <a:r>
              <a:rPr lang="en-US" sz="1700" dirty="0" smtClean="0"/>
              <a:t>  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sz="1700" dirty="0" smtClean="0"/>
              <a:t> signature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 err="1"/>
              <a:t>calculateSignature</a:t>
            </a:r>
            <a:r>
              <a:rPr lang="en-US" sz="1700" dirty="0"/>
              <a:t>(this.@</a:t>
            </a:r>
            <a:r>
              <a:rPr lang="en-US" sz="1700" dirty="0" err="1"/>
              <a:t>apiKey</a:t>
            </a:r>
            <a:r>
              <a:rPr lang="en-US" sz="1700" dirty="0"/>
              <a:t>, this.@</a:t>
            </a:r>
            <a:r>
              <a:rPr lang="en-US" sz="1700" dirty="0" err="1"/>
              <a:t>apiSecret</a:t>
            </a:r>
            <a:r>
              <a:rPr lang="en-US" sz="1700" dirty="0" smtClean="0"/>
              <a:t>);</a:t>
            </a:r>
            <a:br>
              <a:rPr lang="en-US" sz="1700" dirty="0" smtClean="0"/>
            </a:br>
            <a:r>
              <a:rPr lang="en-US" sz="1700" dirty="0" smtClean="0"/>
              <a:t>  this</a:t>
            </a:r>
            <a:r>
              <a:rPr lang="en-US" sz="1700" dirty="0"/>
              <a:t>.@</a:t>
            </a:r>
            <a:r>
              <a:rPr lang="en-US" sz="1700" dirty="0" err="1"/>
              <a:t>sendRequest</a:t>
            </a:r>
            <a:r>
              <a:rPr lang="en-US" sz="1700" dirty="0"/>
              <a:t>(</a:t>
            </a:r>
            <a:r>
              <a:rPr lang="en-US" sz="1700" dirty="0" err="1"/>
              <a:t>url</a:t>
            </a:r>
            <a:r>
              <a:rPr lang="en-US" sz="1700" dirty="0"/>
              <a:t>, signature</a:t>
            </a:r>
            <a:r>
              <a:rPr lang="en-US" sz="1700" dirty="0" smtClean="0"/>
              <a:t>);</a:t>
            </a:r>
            <a:br>
              <a:rPr lang="en-US" sz="1700" dirty="0" smtClean="0"/>
            </a:br>
            <a:r>
              <a:rPr lang="en-US" sz="1700" dirty="0" smtClean="0"/>
              <a:t>};</a:t>
            </a:r>
            <a:br>
              <a:rPr lang="en-US" sz="1700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S3Bucket.prototype</a:t>
            </a:r>
            <a:r>
              <a:rPr lang="en-US" sz="1700" dirty="0"/>
              <a:t>.@sendRequest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700" dirty="0"/>
              <a:t> () {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3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86475" cy="3416300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import</a:t>
            </a:r>
            <a:r>
              <a:rPr lang="en-US" dirty="0"/>
              <a:t> { iterator }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"@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iter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a symbol in the standard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library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{};</a:t>
            </a:r>
            <a:br>
              <a:rPr lang="en-US" dirty="0" smtClean="0"/>
            </a:br>
            <a:r>
              <a:rPr lang="en-US" dirty="0" err="1" smtClean="0"/>
              <a:t>obj</a:t>
            </a:r>
            <a:r>
              <a:rPr lang="en-US" dirty="0" smtClean="0"/>
              <a:t>[iterator</a:t>
            </a:r>
            <a:r>
              <a:rPr lang="en-US" dirty="0"/>
              <a:t>]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()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next() { </a:t>
            </a: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5</a:t>
            </a:r>
            <a:r>
              <a:rPr lang="en-US" dirty="0"/>
              <a:t>;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};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/>
              <a:t>(n </a:t>
            </a:r>
            <a:r>
              <a:rPr lang="en-US" dirty="0">
                <a:solidFill>
                  <a:schemeClr val="accent2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assert(n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5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2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86475" cy="3416300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function*</a:t>
            </a:r>
            <a:r>
              <a:rPr lang="en-US" dirty="0"/>
              <a:t> </a:t>
            </a:r>
            <a:r>
              <a:rPr lang="en-US" dirty="0" err="1" smtClean="0"/>
              <a:t>naturalNumbers</a:t>
            </a:r>
            <a:r>
              <a:rPr lang="en-US" dirty="0" smtClean="0"/>
              <a:t>()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current 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0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>
                <a:solidFill>
                  <a:schemeClr val="accent2"/>
                </a:solidFill>
              </a:rPr>
              <a:t>while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true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solidFill>
                  <a:schemeClr val="accent2"/>
                </a:solidFill>
              </a:rPr>
              <a:t>yield</a:t>
            </a:r>
            <a:r>
              <a:rPr lang="en-US" dirty="0" smtClean="0"/>
              <a:t> </a:t>
            </a:r>
            <a:r>
              <a:rPr lang="en-US" dirty="0"/>
              <a:t>current</a:t>
            </a:r>
            <a:r>
              <a:rPr lang="en-US" dirty="0">
                <a:solidFill>
                  <a:schemeClr val="accent2"/>
                </a:solidFill>
              </a:rPr>
              <a:t>++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 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seq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 smtClean="0"/>
              <a:t>naturalNumbers</a:t>
            </a:r>
            <a:r>
              <a:rPr lang="en-US" dirty="0" smtClean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assert(</a:t>
            </a:r>
            <a:r>
              <a:rPr lang="en-US" dirty="0" err="1"/>
              <a:t>seq.next</a:t>
            </a:r>
            <a:r>
              <a:rPr lang="en-US" dirty="0"/>
              <a:t>()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 smtClean="0">
                <a:solidFill>
                  <a:srgbClr val="7030A0"/>
                </a:solidFill>
              </a:rPr>
              <a:t>0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assert(</a:t>
            </a:r>
            <a:r>
              <a:rPr lang="en-US" dirty="0" err="1"/>
              <a:t>seq.next</a:t>
            </a:r>
            <a:r>
              <a:rPr lang="en-US" dirty="0"/>
              <a:t>()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 smtClean="0">
                <a:solidFill>
                  <a:srgbClr val="7030A0"/>
                </a:solidFill>
              </a:rPr>
              <a:t>1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assert(</a:t>
            </a:r>
            <a:r>
              <a:rPr lang="en-US" dirty="0" err="1"/>
              <a:t>seq.next</a:t>
            </a:r>
            <a:r>
              <a:rPr lang="en-US" dirty="0"/>
              <a:t>()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 smtClean="0">
                <a:solidFill>
                  <a:srgbClr val="7030A0"/>
                </a:solidFill>
              </a:rPr>
              <a:t>2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4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</a:t>
            </a:r>
            <a:r>
              <a:rPr lang="en-US" dirty="0" smtClean="0"/>
              <a:t>Return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86475" cy="34163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Generator functions return iterators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n </a:t>
            </a:r>
            <a:r>
              <a:rPr lang="en-US" dirty="0">
                <a:solidFill>
                  <a:schemeClr val="accent2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 smtClean="0"/>
              <a:t>naturalNumbers</a:t>
            </a:r>
            <a:r>
              <a:rPr lang="en-US" dirty="0" smtClean="0"/>
              <a:t>())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console.log(n);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Use them to create your own iterators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obj</a:t>
            </a:r>
            <a:r>
              <a:rPr lang="en-US" dirty="0" smtClean="0"/>
              <a:t>[iterator] 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function* </a:t>
            </a:r>
            <a:r>
              <a:rPr lang="en-US" dirty="0" smtClean="0"/>
              <a:t>()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>
                <a:solidFill>
                  <a:schemeClr val="accent2"/>
                </a:solidFill>
              </a:rPr>
              <a:t>yield</a:t>
            </a:r>
            <a:r>
              <a:rPr lang="en-US" dirty="0" smtClean="0"/>
              <a:t> </a:t>
            </a:r>
            <a:r>
              <a:rPr lang="en-US" dirty="0">
                <a:solidFill>
                  <a:srgbClr val="7030A0"/>
                </a:solidFill>
              </a:rPr>
              <a:t>5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6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 Are Shallow Coroutines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function*</a:t>
            </a:r>
            <a:r>
              <a:rPr lang="en-US" dirty="0"/>
              <a:t> demo() {</a:t>
            </a:r>
            <a:br>
              <a:rPr lang="en-US" dirty="0"/>
            </a:br>
            <a:r>
              <a:rPr lang="en-US" dirty="0"/>
              <a:t>  console.log(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"a"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yield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console.log(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"b"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yield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console.log(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"c"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seq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demo();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“paused,” with no code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seq.next</a:t>
            </a:r>
            <a:r>
              <a:rPr lang="en-US" dirty="0"/>
              <a:t>();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execution resumes; logs "a"; then pause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seq.next</a:t>
            </a:r>
            <a:r>
              <a:rPr lang="en-US" dirty="0"/>
              <a:t>();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execution resumes; logs "b"; then pause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seq.next</a:t>
            </a:r>
            <a:r>
              <a:rPr lang="en-US" dirty="0"/>
              <a:t>();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execution resumes; logs "c"; enters “done” state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seq.next</a:t>
            </a:r>
            <a:r>
              <a:rPr lang="en-US" dirty="0"/>
              <a:t>();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throws `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StopIteration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`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9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Coroutines for 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spawn(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function*</a:t>
            </a:r>
            <a:r>
              <a:rPr lang="en-US" dirty="0"/>
              <a:t> ()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accent2"/>
                </a:solidFill>
              </a:rPr>
              <a:t>try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post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yield</a:t>
            </a:r>
            <a:r>
              <a:rPr lang="en-US" dirty="0"/>
              <a:t> </a:t>
            </a:r>
            <a:r>
              <a:rPr lang="en-US" dirty="0" err="1"/>
              <a:t>getJSON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"/post/1.json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comments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yield</a:t>
            </a:r>
            <a:r>
              <a:rPr lang="en-US" dirty="0"/>
              <a:t> </a:t>
            </a:r>
            <a:r>
              <a:rPr lang="en-US" dirty="0" err="1"/>
              <a:t>getJSON</a:t>
            </a:r>
            <a:r>
              <a:rPr lang="en-US" dirty="0"/>
              <a:t>(</a:t>
            </a:r>
            <a:r>
              <a:rPr lang="en-US" dirty="0" err="1"/>
              <a:t>post.commentURL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>
                <a:solidFill>
                  <a:schemeClr val="accent2"/>
                </a:solidFill>
              </a:rPr>
              <a:t>yield</a:t>
            </a:r>
            <a:r>
              <a:rPr lang="en-US" dirty="0"/>
              <a:t> </a:t>
            </a:r>
            <a:r>
              <a:rPr lang="en-US" dirty="0" err="1"/>
              <a:t>fadeInCommentUI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comments.innerHTML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template(comments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} </a:t>
            </a:r>
            <a:r>
              <a:rPr lang="en-US" dirty="0">
                <a:solidFill>
                  <a:schemeClr val="accent2"/>
                </a:solidFill>
              </a:rPr>
              <a:t>catch</a:t>
            </a:r>
            <a:r>
              <a:rPr lang="en-US" dirty="0"/>
              <a:t> (e)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/>
              <a:t>comments.innerText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e.message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89707" y="6327307"/>
            <a:ext cx="2016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http://taskjs.org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3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90946" cy="3416300"/>
          </a:xfrm>
        </p:spPr>
        <p:txBody>
          <a:bodyPr/>
          <a:lstStyle/>
          <a:p>
            <a:r>
              <a:rPr lang="en-US" dirty="0"/>
              <a:t>ES1 </a:t>
            </a:r>
            <a:r>
              <a:rPr lang="en-US" dirty="0" smtClean="0"/>
              <a:t>→ ES3: try/catch, do/while, switch, regular expressions, …</a:t>
            </a:r>
          </a:p>
          <a:p>
            <a:r>
              <a:rPr lang="en-US" dirty="0" smtClean="0"/>
              <a:t>ES3 → ES5: </a:t>
            </a:r>
            <a:r>
              <a:rPr lang="en-US" dirty="0" err="1" smtClean="0"/>
              <a:t>accessors</a:t>
            </a:r>
            <a:r>
              <a:rPr lang="en-US" dirty="0" smtClean="0"/>
              <a:t>, strict mode (static scoping), </a:t>
            </a:r>
            <a:r>
              <a:rPr lang="en-US" dirty="0"/>
              <a:t>object reflection, </a:t>
            </a:r>
            <a:r>
              <a:rPr lang="en-US" dirty="0" smtClean="0"/>
              <a:t>JSON, array extras, …</a:t>
            </a:r>
          </a:p>
          <a:p>
            <a:r>
              <a:rPr lang="en-US" dirty="0" smtClean="0"/>
              <a:t>Now, ES5 → ES6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@domenic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4420905" y="2605643"/>
            <a:ext cx="5993095" cy="1572657"/>
            <a:chOff x="4420905" y="2605643"/>
            <a:chExt cx="5993095" cy="1572657"/>
          </a:xfrm>
        </p:grpSpPr>
        <p:sp>
          <p:nvSpPr>
            <p:cNvPr id="5" name="TextBox 4"/>
            <p:cNvSpPr txBox="1"/>
            <p:nvPr/>
          </p:nvSpPr>
          <p:spPr>
            <a:xfrm>
              <a:off x="6629401" y="2605643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comfort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 flipH="1">
              <a:off x="4420905" y="2974975"/>
              <a:ext cx="2760946" cy="796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2"/>
            </p:cNvCxnSpPr>
            <p:nvPr/>
          </p:nvCxnSpPr>
          <p:spPr>
            <a:xfrm flipH="1">
              <a:off x="5321301" y="2974975"/>
              <a:ext cx="1860550" cy="796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2"/>
            </p:cNvCxnSpPr>
            <p:nvPr/>
          </p:nvCxnSpPr>
          <p:spPr>
            <a:xfrm>
              <a:off x="7181851" y="2974975"/>
              <a:ext cx="2246312" cy="1203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2"/>
            </p:cNvCxnSpPr>
            <p:nvPr/>
          </p:nvCxnSpPr>
          <p:spPr>
            <a:xfrm flipH="1">
              <a:off x="5511800" y="2974975"/>
              <a:ext cx="1670051" cy="1203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2"/>
            </p:cNvCxnSpPr>
            <p:nvPr/>
          </p:nvCxnSpPr>
          <p:spPr>
            <a:xfrm>
              <a:off x="7181851" y="2974975"/>
              <a:ext cx="3232149" cy="1203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298826" y="4079475"/>
            <a:ext cx="4600574" cy="1776257"/>
            <a:chOff x="3298826" y="4079475"/>
            <a:chExt cx="4600574" cy="1776257"/>
          </a:xfrm>
        </p:grpSpPr>
        <p:sp>
          <p:nvSpPr>
            <p:cNvPr id="6" name="TextBox 5"/>
            <p:cNvSpPr txBox="1"/>
            <p:nvPr/>
          </p:nvSpPr>
          <p:spPr>
            <a:xfrm>
              <a:off x="4768851" y="5486400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magic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6" idx="0"/>
            </p:cNvCxnSpPr>
            <p:nvPr/>
          </p:nvCxnSpPr>
          <p:spPr>
            <a:xfrm flipH="1" flipV="1">
              <a:off x="3298826" y="4089400"/>
              <a:ext cx="2022475" cy="1397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6" idx="0"/>
            </p:cNvCxnSpPr>
            <p:nvPr/>
          </p:nvCxnSpPr>
          <p:spPr>
            <a:xfrm flipV="1">
              <a:off x="5321301" y="4079475"/>
              <a:ext cx="1470025" cy="1406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6" idx="0"/>
            </p:cNvCxnSpPr>
            <p:nvPr/>
          </p:nvCxnSpPr>
          <p:spPr>
            <a:xfrm flipH="1" flipV="1">
              <a:off x="3390900" y="4521200"/>
              <a:ext cx="1930401" cy="965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6" idx="0"/>
            </p:cNvCxnSpPr>
            <p:nvPr/>
          </p:nvCxnSpPr>
          <p:spPr>
            <a:xfrm flipV="1">
              <a:off x="5321301" y="4521200"/>
              <a:ext cx="2578099" cy="965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125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handler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getOwnPropertyDescriptor</a:t>
            </a:r>
            <a:r>
              <a:rPr lang="en-US" dirty="0"/>
              <a:t>(target, name)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getOwnPropertyNames</a:t>
            </a:r>
            <a:r>
              <a:rPr lang="en-US" dirty="0"/>
              <a:t>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getPrototypeOf</a:t>
            </a:r>
            <a:r>
              <a:rPr lang="en-US" dirty="0"/>
              <a:t>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defineProperty</a:t>
            </a:r>
            <a:r>
              <a:rPr lang="en-US" dirty="0"/>
              <a:t>(target, name, </a:t>
            </a:r>
            <a:r>
              <a:rPr lang="en-US" dirty="0" err="1"/>
              <a:t>desc</a:t>
            </a:r>
            <a:r>
              <a:rPr lang="en-US" dirty="0"/>
              <a:t>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deleteProperty</a:t>
            </a:r>
            <a:r>
              <a:rPr lang="en-US" dirty="0"/>
              <a:t>(target, name)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freeze(target)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seal(target)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preventExtensions</a:t>
            </a:r>
            <a:r>
              <a:rPr lang="en-US" dirty="0"/>
              <a:t>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isFrozen</a:t>
            </a:r>
            <a:r>
              <a:rPr lang="en-US" dirty="0"/>
              <a:t>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isSealed</a:t>
            </a:r>
            <a:r>
              <a:rPr lang="en-US" dirty="0"/>
              <a:t>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isExtensible</a:t>
            </a:r>
            <a:r>
              <a:rPr lang="en-US" dirty="0"/>
              <a:t>(target) { </a:t>
            </a:r>
            <a:r>
              <a:rPr lang="en-US" dirty="0" smtClean="0"/>
              <a:t>},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⋮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9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⋮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has(target</a:t>
            </a:r>
            <a:r>
              <a:rPr lang="en-US" dirty="0"/>
              <a:t>, name) { },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hasOwn</a:t>
            </a:r>
            <a:r>
              <a:rPr lang="en-US" dirty="0"/>
              <a:t>(target, name) { },</a:t>
            </a:r>
            <a:br>
              <a:rPr lang="en-US" dirty="0"/>
            </a:br>
            <a:r>
              <a:rPr lang="en-US" dirty="0"/>
              <a:t>  get(target, name, receiver) { },</a:t>
            </a:r>
            <a:br>
              <a:rPr lang="en-US" dirty="0"/>
            </a:br>
            <a:r>
              <a:rPr lang="en-US" dirty="0"/>
              <a:t>  set(target, name, </a:t>
            </a:r>
            <a:r>
              <a:rPr lang="en-US" dirty="0" err="1"/>
              <a:t>val</a:t>
            </a:r>
            <a:r>
              <a:rPr lang="en-US" dirty="0"/>
              <a:t>, receiver) { },</a:t>
            </a:r>
            <a:br>
              <a:rPr lang="en-US" dirty="0"/>
            </a:br>
            <a:r>
              <a:rPr lang="en-US" dirty="0"/>
              <a:t>  enumerate*(target) { },</a:t>
            </a:r>
            <a:br>
              <a:rPr lang="en-US" dirty="0"/>
            </a:br>
            <a:r>
              <a:rPr lang="en-US" dirty="0"/>
              <a:t>  keys(target) { },</a:t>
            </a:r>
            <a:br>
              <a:rPr lang="en-US" dirty="0"/>
            </a:br>
            <a:r>
              <a:rPr lang="en-US" dirty="0"/>
              <a:t>  apply(target, </a:t>
            </a:r>
            <a:r>
              <a:rPr lang="en-US" dirty="0" err="1"/>
              <a:t>thisArg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 { },</a:t>
            </a:r>
            <a:br>
              <a:rPr lang="en-US" dirty="0"/>
            </a:br>
            <a:r>
              <a:rPr lang="en-US" dirty="0"/>
              <a:t>  construct(target, </a:t>
            </a:r>
            <a:r>
              <a:rPr lang="en-US" dirty="0" err="1"/>
              <a:t>args</a:t>
            </a:r>
            <a:r>
              <a:rPr lang="en-US" dirty="0"/>
              <a:t>) { }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 smtClean="0"/>
              <a:t>theTarget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dirty="0" smtClean="0"/>
              <a:t> {};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/>
              <a:t>virtualObject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/>
              <a:t> </a:t>
            </a:r>
            <a:r>
              <a:rPr lang="en-US" dirty="0" smtClean="0"/>
              <a:t>Proxy(</a:t>
            </a:r>
            <a:r>
              <a:rPr lang="en-US" dirty="0" err="1" smtClean="0"/>
              <a:t>theTarget</a:t>
            </a:r>
            <a:r>
              <a:rPr lang="en-US" dirty="0" smtClean="0"/>
              <a:t>, </a:t>
            </a:r>
            <a:r>
              <a:rPr lang="en-US" dirty="0"/>
              <a:t>handler);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Now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95559" y="2568412"/>
            <a:ext cx="4790750" cy="2329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future of JS: it’s important!</a:t>
            </a:r>
          </a:p>
          <a:p>
            <a:r>
              <a:rPr lang="en-US" dirty="0" smtClean="0"/>
              <a:t>Follow </a:t>
            </a:r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esdiscuss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Stay tuned for more on </a:t>
            </a:r>
            <a:r>
              <a:rPr lang="en-US" dirty="0" smtClean="0">
                <a:hlinkClick r:id="rId3"/>
              </a:rPr>
              <a:t>es6isnigh.com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 adventurous; use a </a:t>
            </a:r>
            <a:r>
              <a:rPr lang="en-US" dirty="0" err="1" smtClean="0"/>
              <a:t>transpiler</a:t>
            </a:r>
            <a:r>
              <a:rPr lang="en-US" dirty="0" smtClean="0"/>
              <a:t>!</a:t>
            </a:r>
          </a:p>
          <a:p>
            <a:r>
              <a:rPr lang="en-US" i="1" dirty="0" smtClean="0"/>
              <a:t>Skate where the puck will be.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4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“Stagnation on the web is a social ill</a:t>
            </a:r>
            <a:r>
              <a:rPr lang="en-US" sz="3600" dirty="0" smtClean="0"/>
              <a:t>.”</a:t>
            </a:r>
          </a:p>
          <a:p>
            <a:pPr marL="0" indent="0" algn="r">
              <a:buNone/>
            </a:pPr>
            <a:r>
              <a:rPr lang="en-US" sz="3600" dirty="0" smtClean="0"/>
              <a:t>—Brendan Eich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381003" y="6019800"/>
            <a:ext cx="5599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news.ycombinator.com/item?id=4634735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Also: say </a:t>
            </a:r>
            <a:r>
              <a:rPr lang="en-US" sz="3600" dirty="0" smtClean="0"/>
              <a:t>what you mean!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7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One JavaScript</a:t>
            </a:r>
            <a:endParaRPr lang="en-US" sz="6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914220" y="2049382"/>
            <a:ext cx="4002596" cy="3244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ES5 code </a:t>
            </a:r>
            <a:r>
              <a:rPr lang="en-US" dirty="0" smtClean="0"/>
              <a:t>is ES6 code and has the same meaning</a:t>
            </a:r>
          </a:p>
          <a:p>
            <a:r>
              <a:rPr lang="en-US" dirty="0" smtClean="0"/>
              <a:t>No modes</a:t>
            </a:r>
          </a:p>
          <a:p>
            <a:r>
              <a:rPr lang="en-US" dirty="0" smtClean="0"/>
              <a:t>No backwards incompatibility</a:t>
            </a:r>
          </a:p>
          <a:p>
            <a:r>
              <a:rPr lang="en-US" dirty="0" smtClean="0"/>
              <a:t>No “fixes”</a:t>
            </a:r>
          </a:p>
          <a:p>
            <a:r>
              <a:rPr lang="en-US" dirty="0" smtClean="0"/>
              <a:t>ES6 is </a:t>
            </a:r>
            <a:r>
              <a:rPr lang="en-US" i="1" dirty="0" smtClean="0"/>
              <a:t>purely additive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0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vanelk.nl/nathalie/hiking/tmb/TMB-04-2-Cow%20on%20the%20pat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-1" y="0"/>
            <a:ext cx="12188825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3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imagesus.homeaway.com/mda01/bb44e7cb-2074-48a0-8bed-f9a8c3d95661.1.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-1" y="0"/>
            <a:ext cx="12188825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36064" y="620717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Modules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77799" y="5696159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Classes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32533" y="5157411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Arrow functions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62181" y="453610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Parameter defaults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9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 Boardroom">
  <a:themeElements>
    <a:clrScheme name="ion-Auditorium-Staging22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Auditorium-Staging22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 name="ion-Auditorium-Staging22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4370</TotalTime>
  <Words>727</Words>
  <Application>Microsoft Office PowerPoint</Application>
  <PresentationFormat>Custom</PresentationFormat>
  <Paragraphs>186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Century Gothic</vt:lpstr>
      <vt:lpstr>Helvetica Light</vt:lpstr>
      <vt:lpstr>Wingdings 3</vt:lpstr>
      <vt:lpstr>1_Ion Boardroom</vt:lpstr>
      <vt:lpstr>ES6 is Nigh</vt:lpstr>
      <vt:lpstr>PowerPoint Presentation</vt:lpstr>
      <vt:lpstr>Domenic Denicola</vt:lpstr>
      <vt:lpstr>History</vt:lpstr>
      <vt:lpstr>Why?</vt:lpstr>
      <vt:lpstr>Why?</vt:lpstr>
      <vt:lpstr>One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Comfort</vt:lpstr>
      <vt:lpstr>Better Object Literals</vt:lpstr>
      <vt:lpstr>Rest and Spread</vt:lpstr>
      <vt:lpstr>More Spread</vt:lpstr>
      <vt:lpstr>Destructuring</vt:lpstr>
      <vt:lpstr>Destructuring</vt:lpstr>
      <vt:lpstr>Destructuring</vt:lpstr>
      <vt:lpstr>Block Scoping</vt:lpstr>
      <vt:lpstr>Block Scoping</vt:lpstr>
      <vt:lpstr>Block Scoping</vt:lpstr>
      <vt:lpstr>Block Scoping</vt:lpstr>
      <vt:lpstr>Block Scoping</vt:lpstr>
      <vt:lpstr>Const</vt:lpstr>
      <vt:lpstr>Iteration</vt:lpstr>
      <vt:lpstr>Magic</vt:lpstr>
      <vt:lpstr>Template Strings</vt:lpstr>
      <vt:lpstr>Template Strings</vt:lpstr>
      <vt:lpstr>Symbols</vt:lpstr>
      <vt:lpstr>Symbols</vt:lpstr>
      <vt:lpstr>Symbols</vt:lpstr>
      <vt:lpstr>Symbols</vt:lpstr>
      <vt:lpstr>Back to Iterators</vt:lpstr>
      <vt:lpstr>Generators</vt:lpstr>
      <vt:lpstr>Generators Return Iterators</vt:lpstr>
      <vt:lpstr>Generators Are Shallow Coroutines</vt:lpstr>
      <vt:lpstr>Shallow Coroutines for Async</vt:lpstr>
      <vt:lpstr>Proxies</vt:lpstr>
      <vt:lpstr>Proxies</vt:lpstr>
      <vt:lpstr>The Future Now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is Nigh</dc:title>
  <dc:creator>Domenic Denicola</dc:creator>
  <cp:lastModifiedBy>Domenic Denicola</cp:lastModifiedBy>
  <cp:revision>197</cp:revision>
  <dcterms:created xsi:type="dcterms:W3CDTF">2012-10-16T04:18:03Z</dcterms:created>
  <dcterms:modified xsi:type="dcterms:W3CDTF">2012-10-22T14:56:44Z</dcterms:modified>
</cp:coreProperties>
</file>