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5"/>
  </p:notesMasterIdLst>
  <p:sldIdLst>
    <p:sldId id="256" r:id="rId2"/>
    <p:sldId id="330" r:id="rId3"/>
    <p:sldId id="257" r:id="rId4"/>
    <p:sldId id="258" r:id="rId5"/>
    <p:sldId id="259" r:id="rId6"/>
    <p:sldId id="334" r:id="rId7"/>
    <p:sldId id="333" r:id="rId8"/>
    <p:sldId id="335" r:id="rId9"/>
    <p:sldId id="336" r:id="rId10"/>
    <p:sldId id="296" r:id="rId11"/>
    <p:sldId id="297" r:id="rId12"/>
    <p:sldId id="264" r:id="rId13"/>
    <p:sldId id="263" r:id="rId14"/>
    <p:sldId id="277" r:id="rId15"/>
    <p:sldId id="329" r:id="rId16"/>
    <p:sldId id="331" r:id="rId17"/>
    <p:sldId id="332" r:id="rId18"/>
    <p:sldId id="279" r:id="rId19"/>
    <p:sldId id="282" r:id="rId20"/>
    <p:sldId id="283" r:id="rId21"/>
    <p:sldId id="280" r:id="rId22"/>
    <p:sldId id="281" r:id="rId23"/>
    <p:sldId id="284" r:id="rId24"/>
    <p:sldId id="285" r:id="rId25"/>
    <p:sldId id="286" r:id="rId26"/>
    <p:sldId id="298" r:id="rId27"/>
    <p:sldId id="302" r:id="rId28"/>
    <p:sldId id="304" r:id="rId29"/>
    <p:sldId id="310" r:id="rId30"/>
    <p:sldId id="311" r:id="rId31"/>
    <p:sldId id="305" r:id="rId32"/>
    <p:sldId id="306" r:id="rId33"/>
    <p:sldId id="307" r:id="rId34"/>
    <p:sldId id="308" r:id="rId35"/>
    <p:sldId id="313" r:id="rId36"/>
    <p:sldId id="321" r:id="rId37"/>
    <p:sldId id="318" r:id="rId38"/>
    <p:sldId id="319" r:id="rId39"/>
    <p:sldId id="320" r:id="rId40"/>
    <p:sldId id="322" r:id="rId41"/>
    <p:sldId id="323" r:id="rId42"/>
    <p:sldId id="324" r:id="rId43"/>
    <p:sldId id="337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72" autoAdjust="0"/>
    <p:restoredTop sz="82343" autoAdjust="0"/>
  </p:normalViewPr>
  <p:slideViewPr>
    <p:cSldViewPr snapToGrid="0">
      <p:cViewPr varScale="1">
        <p:scale>
          <a:sx n="137" d="100"/>
          <a:sy n="137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02B2-1BBD-4283-ADD8-142A5F3C3EBB}" type="datetimeFigureOut">
              <a:rPr lang="en-US" smtClean="0"/>
              <a:t>2012-10-22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62115-7074-4FDB-BC68-80CDA892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“comfort” (do/while, switch) vs. “magic” (try/catch, regular</a:t>
            </a:r>
            <a:r>
              <a:rPr lang="en-US" baseline="0" dirty="0" smtClean="0"/>
              <a:t> expressions).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with Michael’s concerns</a:t>
            </a:r>
          </a:p>
          <a:p>
            <a:endParaRPr lang="en-US" dirty="0" smtClean="0"/>
          </a:p>
          <a:p>
            <a:r>
              <a:rPr lang="en-US" dirty="0" smtClean="0"/>
              <a:t>Brendan’s argument: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Stagnation</a:t>
            </a:r>
            <a:r>
              <a:rPr lang="en-US" baseline="0" dirty="0" smtClean="0"/>
              <a:t> costs: IE6, Android 2.x. Developers get unhappy.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parties might use such a crisis, plus their large browser </a:t>
            </a:r>
            <a:r>
              <a:rPr lang="en-US" baseline="0" dirty="0" err="1" smtClean="0"/>
              <a:t>marketshare</a:t>
            </a:r>
            <a:r>
              <a:rPr lang="en-US" baseline="0" dirty="0" smtClean="0"/>
              <a:t>, to force proprietary solutions: Silverlight (“WPF Everywhere”), Dart, </a:t>
            </a:r>
            <a:r>
              <a:rPr lang="en-US" baseline="0" dirty="0" err="1" smtClean="0"/>
              <a:t>NaCl</a:t>
            </a:r>
            <a:r>
              <a:rPr lang="en-US" baseline="0" dirty="0" smtClean="0"/>
              <a:t>. People will start using them because they can move faster than this language from 1998.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not acceptable. What we’ve built is beautiful, and starting over means re-learning all those lessons. Too much code and developer brainpower gets thrown away.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Skate where the puck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Classes, modules, callbacks, </a:t>
            </a:r>
            <a:r>
              <a:rPr lang="en-US" dirty="0" err="1" smtClean="0"/>
              <a:t>Object.keys</a:t>
            </a:r>
            <a:r>
              <a:rPr lang="en-US" dirty="0" smtClean="0"/>
              <a:t>(array).</a:t>
            </a:r>
            <a:r>
              <a:rPr lang="en-US" dirty="0" err="1" smtClean="0"/>
              <a:t>forEach</a:t>
            </a:r>
            <a:r>
              <a:rPr lang="en-US" dirty="0" smtClean="0"/>
              <a:t>(function () { }),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 ||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over </a:t>
            </a:r>
            <a:r>
              <a:rPr lang="en-US" b="1" dirty="0" smtClean="0"/>
              <a:t>data</a:t>
            </a:r>
            <a:r>
              <a:rPr lang="en-US" b="0" dirty="0" smtClean="0"/>
              <a:t>, </a:t>
            </a:r>
            <a:r>
              <a:rPr lang="en-US" b="0" smtClean="0"/>
              <a:t>not </a:t>
            </a:r>
            <a:r>
              <a:rPr lang="en-US" b="1" smtClean="0"/>
              <a:t>properties</a:t>
            </a:r>
            <a:r>
              <a:rPr lang="en-US" b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63058124-0873-428F-A1DF-A717779766FA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 rot="10371525">
            <a:off x="263767" y="443825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0800000">
            <a:off x="459506" y="321130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0389-0E6F-49DB-A8B7-E8D49AF7AF2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455612" y="2801319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21010068">
            <a:off x="8490951" y="271487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EF48-5A67-4568-92AA-B5741A4ABD1A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/>
          </p:cNvSpPr>
          <p:nvPr/>
        </p:nvSpPr>
        <p:spPr bwMode="auto">
          <a:xfrm rot="21010068">
            <a:off x="8490951" y="41851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0A9-7BB7-4963-8C17-0517FEAF195B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8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 rot="21010068">
            <a:off x="8490951" y="4193583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738-14FD-4615-B559-D69A5DCDE88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4185116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1210734"/>
            <a:ext cx="8507413" cy="2468032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1BFA-E425-4218-88D6-4822A0CB97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00" y="5024967"/>
            <a:ext cx="8517310" cy="1002090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966" y="809734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13841" y="256591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9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455612" y="3246967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495738"/>
            <a:ext cx="8825658" cy="153131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21010068">
            <a:off x="8490951" y="315218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8267"/>
            <a:ext cx="8825659" cy="205316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B968-38B7-40D3-970C-0CE57F43A70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5" y="3993691"/>
            <a:ext cx="8825658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2800" b="0" i="0" kern="12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9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651-B6F5-4233-B2F9-99F1D3A46EF5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E7DD-CFF2-4A06-8DFF-2B1EC695A212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ED15A0-77F2-45D6-96BE-436293378B86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5101749">
            <a:off x="6294738" y="457773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867" y="402165"/>
            <a:ext cx="6510866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5400000">
            <a:off x="44492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6C23E1-4D42-4C5D-97A1-EAE7048F9D9C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E1E-7394-4FB3-8EDC-D4E9C5903E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89800" y="402165"/>
            <a:ext cx="44788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6200000">
            <a:off x="3787244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5922489">
            <a:off x="4698352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913-4A21-46ED-9408-D1626BFD6EB3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0B8-B03D-4A06-A1E5-2F0689570F94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558-C35C-4332-BBC0-4DBBF1E16418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EE53-24DF-48FB-BD4F-7BCB762BDA43}" type="datetime1">
              <a:rPr lang="en-US" smtClean="0"/>
              <a:t>2012-10-22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733" y="448733"/>
            <a:ext cx="11286067" cy="59520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01B6-F588-47E1-B1E6-380FB5FDEA63}" type="datetime1">
              <a:rPr lang="en-US" smtClean="0"/>
              <a:t>2012-10-22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13412" y="402165"/>
            <a:ext cx="6055253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2229377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33C8-EBA1-48B1-9E8C-A2B993695EF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5922489">
            <a:off x="3140485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72200" y="402165"/>
            <a:ext cx="55964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32954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7870" y="1143000"/>
            <a:ext cx="3200400" cy="4572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3EC7-9FDA-43E0-944F-BAEFEA477032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5922489">
            <a:off x="4203594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8464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58674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1587"/>
            <a:ext cx="12188825" cy="6856413"/>
          </a:xfrm>
          <a:custGeom>
            <a:avLst/>
            <a:gdLst>
              <a:gd name="T0" fmla="*/ 0 w 15356"/>
              <a:gd name="T1" fmla="*/ 0 h 8638"/>
              <a:gd name="T2" fmla="*/ 0 w 15356"/>
              <a:gd name="T3" fmla="*/ 8638 h 8638"/>
              <a:gd name="T4" fmla="*/ 15356 w 15356"/>
              <a:gd name="T5" fmla="*/ 8638 h 8638"/>
              <a:gd name="T6" fmla="*/ 15356 w 15356"/>
              <a:gd name="T7" fmla="*/ 0 h 8638"/>
              <a:gd name="T8" fmla="*/ 0 w 15356"/>
              <a:gd name="T9" fmla="*/ 0 h 8638"/>
              <a:gd name="T10" fmla="*/ 14748 w 15356"/>
              <a:gd name="T11" fmla="*/ 8038 h 8638"/>
              <a:gd name="T12" fmla="*/ 600 w 15356"/>
              <a:gd name="T13" fmla="*/ 8038 h 8638"/>
              <a:gd name="T14" fmla="*/ 600 w 15356"/>
              <a:gd name="T15" fmla="*/ 592 h 8638"/>
              <a:gd name="T16" fmla="*/ 14748 w 15356"/>
              <a:gd name="T17" fmla="*/ 592 h 8638"/>
              <a:gd name="T18" fmla="*/ 14748 w 15356"/>
              <a:gd name="T19" fmla="*/ 8038 h 8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rgbClr val="FEFEFE"/>
                </a:solidFill>
                <a:latin typeface="+mn-l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fld id="{9CD969DC-6C43-4EE3-98A1-99B2F46B3DFD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1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Helvetica Light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s6isnig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pm.im/~domenic" TargetMode="External"/><Relationship Id="rId2" Type="http://schemas.openxmlformats.org/officeDocument/2006/relationships/hyperlink" Target="https://github.com/domen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esdiscu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taskj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s6isnigh.com/" TargetMode="External"/><Relationship Id="rId2" Type="http://schemas.openxmlformats.org/officeDocument/2006/relationships/hyperlink" Target="https://twitter.com/esdiscus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ycombinator.com/item?id=463473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is Nigh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on the future of 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5" y="563880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http://es6isnigh.com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-cdn.apartmenttherapy.com/uimages/sf/10-30-steel%20b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9822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penwalls.com/image/13514/hotel_bed_1024x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7623" y="469582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 scoping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6018" y="43264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525" y="469582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9548" y="469524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4594" y="432649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Sets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maps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5837" y="43264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Better object literals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463" y="470768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9816" y="43264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Spread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drc.ca/EN/PublishingImages/Site/Science%20and%20technology%20The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" b="7828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irpg.com/wp-content/uploads/2011/02/magic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24219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1109" y="292456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Weak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sets and maps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1176" y="247998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3263" y="329389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3037" y="173928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Binary data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285" y="136994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196" y="211065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Unicode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550" y="36632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248" y="99857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Proper tail calls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677643"/>
            <a:ext cx="3757545" cy="3244185"/>
          </a:xfrm>
        </p:spPr>
        <p:txBody>
          <a:bodyPr>
            <a:normAutofit/>
          </a:bodyPr>
          <a:lstStyle/>
          <a:p>
            <a:r>
              <a:rPr lang="en-US" dirty="0" smtClean="0"/>
              <a:t>Better object literals</a:t>
            </a:r>
          </a:p>
          <a:p>
            <a:r>
              <a:rPr lang="en-US" dirty="0" smtClean="0"/>
              <a:t>Rest and spread</a:t>
            </a:r>
          </a:p>
          <a:p>
            <a:r>
              <a:rPr lang="en-US" dirty="0" smtClean="0"/>
              <a:t>Block scoping</a:t>
            </a:r>
          </a:p>
          <a:p>
            <a:r>
              <a:rPr lang="en-US" dirty="0" err="1" smtClean="0"/>
              <a:t>Const</a:t>
            </a:r>
            <a:endParaRPr lang="en-US" dirty="0"/>
          </a:p>
          <a:p>
            <a:r>
              <a:rPr lang="en-US" dirty="0" smtClean="0"/>
              <a:t>Destructuring</a:t>
            </a:r>
          </a:p>
          <a:p>
            <a:r>
              <a:rPr lang="en-US" dirty="0" smtClean="0"/>
              <a:t>Iteration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empireJS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attendees: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"many"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preParty</a:t>
            </a:r>
            <a:r>
              <a:rPr lang="en-US" dirty="0"/>
              <a:t>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console.log(</a:t>
            </a:r>
            <a:r>
              <a:rPr lang="en-US" dirty="0" err="1"/>
              <a:t>this.attendees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 attendees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are partying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conferences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{ </a:t>
            </a:r>
            <a:r>
              <a:rPr lang="en-US" dirty="0" err="1"/>
              <a:t>empireJS</a:t>
            </a:r>
            <a:r>
              <a:rPr lang="en-US" dirty="0"/>
              <a:t>, </a:t>
            </a:r>
            <a:r>
              <a:rPr lang="en-US" dirty="0" err="1"/>
              <a:t>cascadiaJS</a:t>
            </a:r>
            <a:r>
              <a:rPr lang="en-US" dirty="0"/>
              <a:t> };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sprintf</a:t>
            </a:r>
            <a:r>
              <a:rPr lang="en-US" dirty="0"/>
              <a:t>(format, ...</a:t>
            </a:r>
            <a:r>
              <a:rPr lang="en-US" dirty="0" err="1"/>
              <a:t>params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Math.max</a:t>
            </a:r>
            <a:r>
              <a:rPr lang="en-US" dirty="0" smtClean="0"/>
              <a:t>(...array);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...array,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, ...array2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Date(...</a:t>
            </a:r>
            <a:r>
              <a:rPr lang="en-US" dirty="0" err="1"/>
              <a:t>dateFields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array.push</a:t>
            </a:r>
            <a:r>
              <a:rPr lang="en-US" dirty="0"/>
              <a:t>(...array2);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prequels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aotc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"rots"</a:t>
            </a:r>
            <a:r>
              <a:rPr lang="en-US" dirty="0"/>
              <a:t>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movies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[...prequels,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tesb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rotj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"div"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[...</a:t>
            </a:r>
            <a:r>
              <a:rPr lang="en-US" dirty="0" err="1"/>
              <a:t>nodeList</a:t>
            </a:r>
            <a:r>
              <a:rPr lang="en-US" dirty="0"/>
              <a:t>].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(node)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finally!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console.log.bind</a:t>
            </a:r>
            <a:r>
              <a:rPr lang="en-US" dirty="0" smtClean="0"/>
              <a:t>(console);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f(x)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log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console.log;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5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error!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used a `let` before declaration.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f(</a:t>
            </a:r>
            <a:r>
              <a:rPr lang="en-US" dirty="0" err="1"/>
              <a:t>Math.E</a:t>
            </a:r>
            <a:r>
              <a:rPr lang="en-US" dirty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but, the error doesn’t occur until here: runtime, not static.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pic>
        <p:nvPicPr>
          <p:cNvPr id="1026" name="Picture 2" descr="http://static.cdleary.com/images/es6-is-nig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r="3067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10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console.log;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`!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double `let`s.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nn-NO" dirty="0"/>
              <a:t> i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</a:t>
            </a:r>
            <a:r>
              <a:rPr lang="nn-NO" dirty="0"/>
              <a:t>; i </a:t>
            </a:r>
            <a:r>
              <a:rPr lang="nn-NO" dirty="0">
                <a:solidFill>
                  <a:schemeClr val="accent2"/>
                </a:solidFill>
              </a:rPr>
              <a:t>&lt;</a:t>
            </a:r>
            <a:r>
              <a:rPr lang="nn-NO" dirty="0"/>
              <a:t> </a:t>
            </a:r>
            <a:r>
              <a:rPr lang="nn-NO" dirty="0" smtClean="0"/>
              <a:t>a.length; </a:t>
            </a:r>
            <a:r>
              <a:rPr lang="nn-NO" dirty="0">
                <a:solidFill>
                  <a:schemeClr val="accent2"/>
                </a:solidFill>
              </a:rPr>
              <a:t>++</a:t>
            </a:r>
            <a:r>
              <a:rPr lang="nn-NO" dirty="0"/>
              <a:t>i) </a:t>
            </a:r>
            <a:r>
              <a:rPr lang="nn-NO" dirty="0" smtClean="0"/>
              <a:t>{</a:t>
            </a:r>
            <a:r>
              <a:rPr lang="nn-NO" dirty="0"/>
              <a:t/>
            </a:r>
            <a:br>
              <a:rPr lang="nn-NO" dirty="0"/>
            </a:br>
            <a:r>
              <a:rPr lang="nn-NO" dirty="0" smtClean="0"/>
              <a:t>  els[i].onclick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()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>
                <a:solidFill>
                  <a:schemeClr val="accent2"/>
                </a:solidFill>
              </a:rPr>
              <a:t>return</a:t>
            </a:r>
            <a:r>
              <a:rPr lang="nn-NO" dirty="0" smtClean="0"/>
              <a:t> a[i];</a:t>
            </a:r>
            <a:br>
              <a:rPr lang="nn-NO" dirty="0" smtClean="0"/>
            </a:br>
            <a:r>
              <a:rPr lang="nn-NO" dirty="0" smtClean="0"/>
              <a:t>  };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</a:t>
            </a:r>
            <a:r>
              <a:rPr lang="nn-NO" dirty="0"/>
              <a:t>i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assert(els[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].onclick()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a[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nn-NO" dirty="0">
                <a:solidFill>
                  <a:schemeClr val="accent2"/>
                </a:solidFill>
              </a:rPr>
              <a:t>if</a:t>
            </a:r>
            <a:r>
              <a:rPr lang="nn-NO" dirty="0"/>
              <a:t> (Math.random() </a:t>
            </a:r>
            <a:r>
              <a:rPr lang="nn-NO" dirty="0">
                <a:solidFill>
                  <a:schemeClr val="accent2"/>
                </a:solidFill>
              </a:rPr>
              <a:t>&gt;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0.5</a:t>
            </a:r>
            <a:r>
              <a:rPr lang="nn-NO" dirty="0"/>
              <a:t>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</a:t>
            </a:r>
            <a:r>
              <a:rPr lang="nn-NO" dirty="0" smtClean="0"/>
              <a:t>go() 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/>
              <a:t>console.log(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"gone!"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el.onmousedown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/>
              <a:t>el.ontouchstart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go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/>
              <a:t> 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Math.PI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22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>
                <a:solidFill>
                  <a:srgbClr val="7030A0"/>
                </a:solidFill>
              </a:rPr>
              <a:t>7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error! cannot reassign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E;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! need initializer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plus all the yummy `let` semantics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[a, b]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[b, a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[x, y]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f();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/([a-z]+)(\s)(.*)([^a-z])/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[, hello, </a:t>
            </a:r>
            <a:r>
              <a:rPr lang="en-US" dirty="0" smtClean="0"/>
              <a:t>space, </a:t>
            </a:r>
            <a:r>
              <a:rPr lang="en-US" dirty="0"/>
              <a:t>world, bang]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re.exec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world!"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smtClean="0"/>
              <a:t>[first, </a:t>
            </a:r>
            <a:r>
              <a:rPr lang="en-US" dirty="0"/>
              <a:t>...</a:t>
            </a:r>
            <a:r>
              <a:rPr lang="en-US" dirty="0" err="1"/>
              <a:t>allButFirst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"p"</a:t>
            </a:r>
            <a:r>
              <a:rPr lang="en-US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2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{ </a:t>
            </a:r>
            <a:r>
              <a:rPr lang="en-US" dirty="0" err="1"/>
              <a:t>tagName</a:t>
            </a:r>
            <a:r>
              <a:rPr lang="en-US" dirty="0"/>
              <a:t>, </a:t>
            </a:r>
            <a:r>
              <a:rPr lang="en-US" dirty="0" err="1"/>
              <a:t>textContent</a:t>
            </a:r>
            <a:r>
              <a:rPr lang="en-US" dirty="0"/>
              <a:t>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viewModel</a:t>
            </a:r>
            <a:r>
              <a:rPr lang="en-US" dirty="0"/>
              <a:t>, bindings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doDataBinding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first, </a:t>
            </a:r>
            <a:r>
              <a:rPr lang="en-US" dirty="0" err="1"/>
              <a:t>lastElementChild</a:t>
            </a:r>
            <a:r>
              <a:rPr lang="en-US" dirty="0"/>
              <a:t>: last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{ </a:t>
            </a:r>
            <a:r>
              <a:rPr lang="en-US" dirty="0" err="1"/>
              <a:t>tagName</a:t>
            </a:r>
            <a:r>
              <a:rPr lang="en-US" dirty="0"/>
              <a:t>: </a:t>
            </a:r>
            <a:r>
              <a:rPr lang="en-US" dirty="0" err="1"/>
              <a:t>firstTag</a:t>
            </a:r>
            <a:r>
              <a:rPr lang="en-US" dirty="0"/>
              <a:t> }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children: [first, ...others]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/>
              <a:t>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runTests</a:t>
            </a:r>
            <a:r>
              <a:rPr lang="en-US" dirty="0" smtClean="0"/>
              <a:t>({ reporter, </a:t>
            </a:r>
            <a:r>
              <a:rPr lang="en-US" dirty="0" err="1" smtClean="0"/>
              <a:t>ui</a:t>
            </a:r>
            <a:r>
              <a:rPr lang="en-US" dirty="0" smtClean="0"/>
              <a:t> }, [</a:t>
            </a:r>
            <a:r>
              <a:rPr lang="en-US" dirty="0" err="1" smtClean="0"/>
              <a:t>firstFile</a:t>
            </a:r>
            <a:r>
              <a:rPr lang="en-US" dirty="0" smtClean="0"/>
              <a:t>, ...others])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runTests</a:t>
            </a:r>
            <a:r>
              <a:rPr lang="en-US" dirty="0"/>
              <a:t>({ </a:t>
            </a:r>
            <a:r>
              <a:rPr lang="en-US" dirty="0" smtClean="0"/>
              <a:t>reporter: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"spec"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tdd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 },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"test1"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"test2"</a:t>
            </a:r>
            <a:r>
              <a:rPr lang="en-US" dirty="0"/>
              <a:t>]);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({ message })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console.error</a:t>
            </a:r>
            <a:r>
              <a:rPr lang="en-US" dirty="0"/>
              <a:t>(message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"one"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"two"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"three"</a:t>
            </a:r>
            <a:r>
              <a:rPr lang="en-US" dirty="0"/>
              <a:t>])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value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set)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[key, value]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map)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customizing iteration requires some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magic</a:t>
            </a:r>
            <a:endParaRPr lang="nn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568413"/>
            <a:ext cx="3757545" cy="1721175"/>
          </a:xfrm>
        </p:spPr>
        <p:txBody>
          <a:bodyPr>
            <a:normAutofit/>
          </a:bodyPr>
          <a:lstStyle/>
          <a:p>
            <a:r>
              <a:rPr lang="en-US" dirty="0" smtClean="0"/>
              <a:t>Template strings</a:t>
            </a:r>
          </a:p>
          <a:p>
            <a:r>
              <a:rPr lang="en-US" dirty="0" smtClean="0"/>
              <a:t>Symbols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Proxies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`${x} + ${y} = ${x + y}`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multiline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`&lt;html&gt;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Hello world!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&lt;/body&gt;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&lt;/html&gt;`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Domenic Denicola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3" y="2603500"/>
            <a:ext cx="5263470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https://github.com/domenic</a:t>
            </a:r>
            <a:endParaRPr lang="en-US" dirty="0"/>
          </a:p>
          <a:p>
            <a:r>
              <a:rPr lang="en-US" dirty="0">
                <a:hlinkClick r:id="rId3"/>
              </a:rPr>
              <a:t>https://npmjs.org/~domenic</a:t>
            </a:r>
            <a:endParaRPr lang="en-US" dirty="0"/>
          </a:p>
          <a:p>
            <a:r>
              <a:rPr lang="en-US">
                <a:hlinkClick r:id="rId4"/>
              </a:rPr>
              <a:t>@</a:t>
            </a:r>
            <a:r>
              <a:rPr lang="en-US" smtClean="0">
                <a:hlinkClick r:id="rId4"/>
              </a:rPr>
              <a:t>esdiscuss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5692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"http://example.com/"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query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&amp; Goodbye"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safehtml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="${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}?q=${query}“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="alert('${query}')"&gt;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${query}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assert(s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="http://example.com/?q=Hello%20%26%20Goodbye"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="alert('Hello&amp;#32;\x26&amp;#32;Goodbye')"&gt;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Hello &amp;amp; Goodbye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apiKey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apiKey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apiSecret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apiSecret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S3Bucket.prototype.request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calculateSignature</a:t>
            </a:r>
            <a:r>
              <a:rPr lang="en-US" dirty="0"/>
              <a:t>(this._</a:t>
            </a:r>
            <a:r>
              <a:rPr lang="en-US" dirty="0" err="1"/>
              <a:t>apiKey</a:t>
            </a:r>
            <a:r>
              <a:rPr lang="en-US" dirty="0"/>
              <a:t>, this._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</a:t>
            </a:r>
            <a:r>
              <a:rPr lang="en-US" dirty="0"/>
              <a:t>._sendRequest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this.request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calculateSignature</a:t>
            </a:r>
            <a:r>
              <a:rPr lang="en-US" dirty="0" smtClean="0"/>
              <a:t>(</a:t>
            </a:r>
            <a:r>
              <a:rPr lang="en-US" dirty="0" err="1" smtClean="0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sendRequest</a:t>
            </a:r>
            <a:r>
              <a:rPr lang="en-US" dirty="0"/>
              <a:t>() {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/>
              <a:t> 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apiSecret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apiKey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apiSecret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/>
              <a:t>=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</a:t>
            </a:r>
            <a:r>
              <a:rPr lang="en-US" sz="1700" dirty="0"/>
              <a:t>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(this[</a:t>
            </a:r>
            <a:r>
              <a:rPr lang="en-US" sz="1700" dirty="0" err="1"/>
              <a:t>apiKey</a:t>
            </a:r>
            <a:r>
              <a:rPr lang="en-US" sz="1700" dirty="0"/>
              <a:t>], this[</a:t>
            </a:r>
            <a:r>
              <a:rPr lang="en-US" sz="1700" dirty="0" err="1"/>
              <a:t>apiSecret</a:t>
            </a:r>
            <a:r>
              <a:rPr lang="en-US" sz="1700" dirty="0" smtClean="0"/>
              <a:t>]);</a:t>
            </a:r>
            <a:br>
              <a:rPr lang="en-US" sz="1700" dirty="0" smtClean="0"/>
            </a:br>
            <a:r>
              <a:rPr lang="en-US" sz="1700" dirty="0" smtClean="0"/>
              <a:t>  this[</a:t>
            </a:r>
            <a:r>
              <a:rPr lang="en-US" sz="1700" dirty="0" err="1" smtClean="0"/>
              <a:t>sendRequest</a:t>
            </a:r>
            <a:r>
              <a:rPr lang="en-US" sz="1700" dirty="0"/>
              <a:t>](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S3Bucket.prototype[</a:t>
            </a:r>
            <a:r>
              <a:rPr lang="en-US" sz="1700" dirty="0" err="1" smtClean="0"/>
              <a:t>sendRequest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sz="1700" dirty="0"/>
              <a:t> @</a:t>
            </a:r>
            <a:r>
              <a:rPr lang="en-US" sz="1700" dirty="0" err="1"/>
              <a:t>apiKey</a:t>
            </a:r>
            <a:r>
              <a:rPr lang="en-US" sz="1700" dirty="0"/>
              <a:t>, @</a:t>
            </a:r>
            <a:r>
              <a:rPr lang="en-US" sz="1700" dirty="0" err="1"/>
              <a:t>apiSecret</a:t>
            </a:r>
            <a:r>
              <a:rPr lang="en-US" sz="1700" dirty="0"/>
              <a:t>, </a:t>
            </a:r>
            <a:r>
              <a:rPr lang="en-US" sz="1700" dirty="0" smtClean="0"/>
              <a:t>@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apiSecret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(this.@</a:t>
            </a:r>
            <a:r>
              <a:rPr lang="en-US" sz="1700" dirty="0" err="1"/>
              <a:t>apiKey</a:t>
            </a:r>
            <a:r>
              <a:rPr lang="en-US" sz="1700" dirty="0"/>
              <a:t>, this.@</a:t>
            </a:r>
            <a:r>
              <a:rPr lang="en-US" sz="1700" dirty="0" err="1"/>
              <a:t>apiSecret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  this</a:t>
            </a:r>
            <a:r>
              <a:rPr lang="en-US" sz="1700" dirty="0"/>
              <a:t>.@</a:t>
            </a:r>
            <a:r>
              <a:rPr lang="en-US" sz="1700" dirty="0" err="1"/>
              <a:t>sendRequest</a:t>
            </a:r>
            <a:r>
              <a:rPr lang="en-US" sz="1700" dirty="0"/>
              <a:t>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</a:t>
            </a:r>
            <a:r>
              <a:rPr lang="en-US" sz="1700" dirty="0"/>
              <a:t>.@sendRequest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checksum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Symbol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/>
              <a:t>calculateChecksum</a:t>
            </a:r>
            <a:r>
              <a:rPr lang="en-US" dirty="0"/>
              <a:t>(</a:t>
            </a:r>
            <a:r>
              <a:rPr lang="en-US" dirty="0" err="1"/>
              <a:t>httpResponse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(!(checksum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httpResponse</a:t>
            </a:r>
            <a:r>
              <a:rPr lang="en-US" dirty="0"/>
              <a:t>))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httpResponse</a:t>
            </a:r>
            <a:r>
              <a:rPr lang="en-US" dirty="0"/>
              <a:t>[checksum]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calculateChecksum</a:t>
            </a:r>
            <a:r>
              <a:rPr lang="en-US" dirty="0" smtClean="0"/>
              <a:t>(</a:t>
            </a:r>
            <a:r>
              <a:rPr lang="en-US" dirty="0" err="1" smtClean="0"/>
              <a:t>httpResponse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/>
              <a:t>httpResponse</a:t>
            </a:r>
            <a:r>
              <a:rPr lang="en-US" dirty="0"/>
              <a:t>[checksum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{ iterator }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"@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iter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a symbol in the standard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library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{};</a:t>
            </a:r>
            <a:br>
              <a:rPr lang="en-US" dirty="0" smtClean="0"/>
            </a:br>
            <a:r>
              <a:rPr lang="en-US" dirty="0" err="1" smtClean="0"/>
              <a:t>obj</a:t>
            </a:r>
            <a:r>
              <a:rPr lang="en-US" dirty="0" smtClean="0"/>
              <a:t>[iterator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next() {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assert(n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current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true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/>
              <a:t>current</a:t>
            </a:r>
            <a:r>
              <a:rPr lang="en-US" dirty="0">
                <a:solidFill>
                  <a:schemeClr val="accent2"/>
                </a:solidFill>
              </a:rPr>
              <a:t>++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</a:t>
            </a:r>
            <a:r>
              <a:rPr lang="en-US" dirty="0" smtClean="0"/>
              <a:t>Return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Generator functions return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console.log(n);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Use them to create your own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obj</a:t>
            </a:r>
            <a:r>
              <a:rPr lang="en-US" dirty="0" smtClean="0"/>
              <a:t>[iterator]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function* 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Are Shallow 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demo() {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"a"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"b"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"c"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demo();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“paused,” with no code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"a";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"b";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"c"; enters “done” state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throws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StopIteration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ES1 </a:t>
            </a:r>
            <a:r>
              <a:rPr lang="en-US" dirty="0" smtClean="0"/>
              <a:t>→ ES3: try/catch, do/while, switch, regular expressions, …</a:t>
            </a:r>
          </a:p>
          <a:p>
            <a:r>
              <a:rPr lang="en-US" dirty="0" smtClean="0"/>
              <a:t>ES3 → ES5: </a:t>
            </a:r>
            <a:r>
              <a:rPr lang="en-US" dirty="0" err="1" smtClean="0"/>
              <a:t>accessors</a:t>
            </a:r>
            <a:r>
              <a:rPr lang="en-US" dirty="0" smtClean="0"/>
              <a:t>, strict mode (static scoping), </a:t>
            </a:r>
            <a:r>
              <a:rPr lang="en-US" dirty="0"/>
              <a:t>object reflection, </a:t>
            </a:r>
            <a:r>
              <a:rPr lang="en-US" dirty="0" smtClean="0"/>
              <a:t>JSON, array extras, …</a:t>
            </a:r>
          </a:p>
          <a:p>
            <a:r>
              <a:rPr lang="en-US" dirty="0" smtClean="0"/>
              <a:t>Now, ES5 → ES6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Coroutines for 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spawn(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post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"/post/1.json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comments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post.commentURL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fadeInCommentUI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comments.innerHTML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template(comments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comments.innerText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e.message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9707" y="6327307"/>
            <a:ext cx="201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http://taskjs.org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handler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getOwnPropertyDescriptor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getOwnPropertyNames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getPrototypeOf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defineProperty</a:t>
            </a:r>
            <a:r>
              <a:rPr lang="en-US" dirty="0"/>
              <a:t>(target, name, </a:t>
            </a:r>
            <a:r>
              <a:rPr lang="en-US" dirty="0" err="1"/>
              <a:t>desc</a:t>
            </a:r>
            <a:r>
              <a:rPr lang="en-US" dirty="0"/>
              <a:t>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deleteProperty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freeze(target)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seal(target)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preventExtensions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isFrozen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isSealed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isExtensible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⋮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⋮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has(target</a:t>
            </a:r>
            <a:r>
              <a:rPr lang="en-US" dirty="0"/>
              <a:t>, name) { },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hasOwn</a:t>
            </a:r>
            <a:r>
              <a:rPr lang="en-US" dirty="0"/>
              <a:t>(target, name) { },</a:t>
            </a:r>
            <a:br>
              <a:rPr lang="en-US" dirty="0"/>
            </a:br>
            <a:r>
              <a:rPr lang="en-US" dirty="0"/>
              <a:t>  get(target, name, receiver) { },</a:t>
            </a:r>
            <a:br>
              <a:rPr lang="en-US" dirty="0"/>
            </a:br>
            <a:r>
              <a:rPr lang="en-US" dirty="0"/>
              <a:t>  set(target, name, </a:t>
            </a:r>
            <a:r>
              <a:rPr lang="en-US" dirty="0" err="1"/>
              <a:t>val</a:t>
            </a:r>
            <a:r>
              <a:rPr lang="en-US" dirty="0"/>
              <a:t>, receiver) { },</a:t>
            </a:r>
            <a:br>
              <a:rPr lang="en-US" dirty="0"/>
            </a:br>
            <a:r>
              <a:rPr lang="en-US" dirty="0"/>
              <a:t>  enumerate*(target) { },</a:t>
            </a:r>
            <a:br>
              <a:rPr lang="en-US" dirty="0"/>
            </a:br>
            <a:r>
              <a:rPr lang="en-US" dirty="0"/>
              <a:t>  keys(target) { },</a:t>
            </a:r>
            <a:br>
              <a:rPr lang="en-US" dirty="0"/>
            </a:br>
            <a:r>
              <a:rPr lang="en-US" dirty="0"/>
              <a:t>  apply(target, </a:t>
            </a:r>
            <a:r>
              <a:rPr lang="en-US" dirty="0" err="1"/>
              <a:t>thisArg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 { },</a:t>
            </a:r>
            <a:br>
              <a:rPr lang="en-US" dirty="0"/>
            </a:br>
            <a:r>
              <a:rPr lang="en-US" dirty="0"/>
              <a:t>  construct(target, </a:t>
            </a:r>
            <a:r>
              <a:rPr lang="en-US" dirty="0" err="1"/>
              <a:t>args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 smtClean="0"/>
              <a:t>theTarget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{};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virtualObject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Proxy(</a:t>
            </a:r>
            <a:r>
              <a:rPr lang="en-US" dirty="0" err="1" smtClean="0"/>
              <a:t>theTarget</a:t>
            </a:r>
            <a:r>
              <a:rPr lang="en-US" dirty="0" smtClean="0"/>
              <a:t>, </a:t>
            </a:r>
            <a:r>
              <a:rPr lang="en-US" dirty="0"/>
              <a:t>handler);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Now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95559" y="2568412"/>
            <a:ext cx="4790750" cy="232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future of JS: it’s important!</a:t>
            </a:r>
          </a:p>
          <a:p>
            <a:r>
              <a:rPr lang="en-US" dirty="0" smtClean="0"/>
              <a:t>Follow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esdiscuss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Stay tuned for more on </a:t>
            </a:r>
            <a:r>
              <a:rPr lang="en-US" dirty="0" smtClean="0">
                <a:hlinkClick r:id="rId3"/>
              </a:rPr>
              <a:t>es6isnigh.com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adventurous; use a </a:t>
            </a:r>
            <a:r>
              <a:rPr lang="en-US" dirty="0" err="1" smtClean="0"/>
              <a:t>transpiler</a:t>
            </a:r>
            <a:r>
              <a:rPr lang="en-US" dirty="0" smtClean="0"/>
              <a:t>!</a:t>
            </a:r>
          </a:p>
          <a:p>
            <a:r>
              <a:rPr lang="en-US" i="1" dirty="0" smtClean="0"/>
              <a:t>Skate where the puck will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“Stagnation on the web is a social ill</a:t>
            </a:r>
            <a:r>
              <a:rPr lang="en-US" sz="3600" dirty="0" smtClean="0"/>
              <a:t>.”</a:t>
            </a:r>
          </a:p>
          <a:p>
            <a:pPr marL="0" indent="0" algn="r">
              <a:buNone/>
            </a:pPr>
            <a:r>
              <a:rPr lang="en-US" sz="3600" dirty="0" smtClean="0"/>
              <a:t>—Brendan Eich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381003" y="6019800"/>
            <a:ext cx="559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news.ycombinator.com/item?id=4634735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what you mean!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One JavaScript</a:t>
            </a:r>
            <a:endParaRPr lang="en-US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914220" y="2049382"/>
            <a:ext cx="4002596" cy="324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ES5 code </a:t>
            </a:r>
            <a:r>
              <a:rPr lang="en-US" dirty="0" smtClean="0"/>
              <a:t>is ES6 code and has the same meaning</a:t>
            </a:r>
          </a:p>
          <a:p>
            <a:r>
              <a:rPr lang="en-US" dirty="0" smtClean="0"/>
              <a:t>No modes</a:t>
            </a:r>
          </a:p>
          <a:p>
            <a:r>
              <a:rPr lang="en-US" dirty="0" smtClean="0"/>
              <a:t>No backwards incompatibility</a:t>
            </a:r>
          </a:p>
          <a:p>
            <a:r>
              <a:rPr lang="en-US" dirty="0" smtClean="0"/>
              <a:t>No “fixes”</a:t>
            </a:r>
          </a:p>
          <a:p>
            <a:r>
              <a:rPr lang="en-US" dirty="0" smtClean="0"/>
              <a:t>ES6 is </a:t>
            </a:r>
            <a:r>
              <a:rPr lang="en-US" i="1" dirty="0" smtClean="0"/>
              <a:t>purely additive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vanelk.nl/nathalie/hiking/tmb/TMB-04-2-Cow%20on%20the%20pa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imagesus.homeaway.com/mda01/bb44e7cb-2074-48a0-8bed-f9a8c3d95661.1.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36064" y="62071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Modules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7799" y="569615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Classes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2533" y="515741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Arrow functions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2181" y="453610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Parameter defaults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ion-Auditorium-Staging22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Auditorium-Staging22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ion-Auditorium-Staging22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4329</TotalTime>
  <Words>721</Words>
  <Application>Microsoft Office PowerPoint</Application>
  <PresentationFormat>Custom</PresentationFormat>
  <Paragraphs>183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Helvetica Light</vt:lpstr>
      <vt:lpstr>Wingdings 3</vt:lpstr>
      <vt:lpstr>1_Ion Boardroom</vt:lpstr>
      <vt:lpstr>ES6 is Nigh</vt:lpstr>
      <vt:lpstr>PowerPoint Presentation</vt:lpstr>
      <vt:lpstr>Domenic Denicola</vt:lpstr>
      <vt:lpstr>History</vt:lpstr>
      <vt:lpstr>Why?</vt:lpstr>
      <vt:lpstr>Why?</vt:lpstr>
      <vt:lpstr>One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Comfort</vt:lpstr>
      <vt:lpstr>Better Object Literals</vt:lpstr>
      <vt:lpstr>Rest and Spread</vt:lpstr>
      <vt:lpstr>More Spread</vt:lpstr>
      <vt:lpstr>Block Scoping</vt:lpstr>
      <vt:lpstr>Block Scoping</vt:lpstr>
      <vt:lpstr>Block Scoping</vt:lpstr>
      <vt:lpstr>Block Scoping</vt:lpstr>
      <vt:lpstr>Block Scoping</vt:lpstr>
      <vt:lpstr>Const</vt:lpstr>
      <vt:lpstr>Destructuring</vt:lpstr>
      <vt:lpstr>Destructuring</vt:lpstr>
      <vt:lpstr>Destructuring</vt:lpstr>
      <vt:lpstr>Iteration</vt:lpstr>
      <vt:lpstr>Magic</vt:lpstr>
      <vt:lpstr>Template Strings</vt:lpstr>
      <vt:lpstr>Template Strings</vt:lpstr>
      <vt:lpstr>Symbols</vt:lpstr>
      <vt:lpstr>Symbols</vt:lpstr>
      <vt:lpstr>Symbols</vt:lpstr>
      <vt:lpstr>Symbols</vt:lpstr>
      <vt:lpstr>Symbols Again</vt:lpstr>
      <vt:lpstr>Back to Iterators</vt:lpstr>
      <vt:lpstr>Generators</vt:lpstr>
      <vt:lpstr>Generators Return Iterators</vt:lpstr>
      <vt:lpstr>Generators Are Shallow Coroutines</vt:lpstr>
      <vt:lpstr>Shallow Coroutines for Async</vt:lpstr>
      <vt:lpstr>Proxies</vt:lpstr>
      <vt:lpstr>Proxies</vt:lpstr>
      <vt:lpstr>The Future 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is Nigh</dc:title>
  <dc:creator>Domenic Denicola</dc:creator>
  <cp:lastModifiedBy>Domenic Denicola</cp:lastModifiedBy>
  <cp:revision>187</cp:revision>
  <dcterms:created xsi:type="dcterms:W3CDTF">2012-10-16T04:18:03Z</dcterms:created>
  <dcterms:modified xsi:type="dcterms:W3CDTF">2012-10-22T12:02:02Z</dcterms:modified>
</cp:coreProperties>
</file>