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>
        <p:scale>
          <a:sx n="75" d="100"/>
          <a:sy n="75" d="100"/>
        </p:scale>
        <p:origin x="93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B133C5-F849-4F68-9084-74FB91BF1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E87435-C0EA-465F-9843-B0A9B99EF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664875-CF6B-4039-9037-7EEF439F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0157-F774-4F75-B40D-5DCE82C591DB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8E37BD-BE2C-4F0F-B408-3C35EA73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1BB5FB-78EC-4580-A39F-0BCEA798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2DF5-7E6F-45F0-9759-63E2E8EA2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52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F7CA5-7922-4980-8AC2-DF04EF84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9234A4-2676-4EEE-B055-D3B0CF0AA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0CB42E-C1A2-49D9-B5AF-C577FA79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0157-F774-4F75-B40D-5DCE82C591DB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A03963-2592-474E-8C31-E9E0621A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7BA7C7-2502-4F28-A051-CA7D7672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2DF5-7E6F-45F0-9759-63E2E8EA2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07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5E00252-AD0F-44D3-A357-4B4BC111A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09DA47-92FA-4BBD-A984-6EB572CCA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BFE752-6F6A-4F73-95C6-97308161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0157-F774-4F75-B40D-5DCE82C591DB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48594C-92E8-4597-B283-10ECD9A6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69939F-04DF-4DE8-9068-604B8E23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2DF5-7E6F-45F0-9759-63E2E8EA2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97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77A9C0-A22C-45B9-9363-EBC9061C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728771-F8A9-4A96-BF8B-16020F60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AD0DA6-D2AB-4211-9116-C26438C9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0157-F774-4F75-B40D-5DCE82C591DB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A3602C-B326-490C-AE30-404174B4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A263C3-5339-4811-B41D-B20E4AAB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2DF5-7E6F-45F0-9759-63E2E8EA2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21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057AD-C73D-47DD-AF10-5A976ADC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3B1E0D-2FD6-4A0F-852F-7D87CB079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5B521F-7567-4BA1-AFB7-D44A8323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0157-F774-4F75-B40D-5DCE82C591DB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ABFA17-9560-49F2-94E7-817DFD1B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F07729-2F59-4525-92BE-5C997765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2DF5-7E6F-45F0-9759-63E2E8EA2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424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F2E3EB-2E7E-4A5F-93E8-6523D482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2D82A-FF51-40F8-9D58-3BC21F9E8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75457A-F136-4A70-B7CF-C90E00427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CFBFC8-D015-4628-BD10-A6C4DB9A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0157-F774-4F75-B40D-5DCE82C591DB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05DB03-C064-4697-BD9B-A90FC643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4160D7-7FA8-4B4A-911B-84CCE76F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2DF5-7E6F-45F0-9759-63E2E8EA2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41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15E47E-7505-45D9-AB82-3F1B0B85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AD10DE-9873-4B4A-A77C-365CFE69F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8AA631-2B11-46CC-8B3F-0F4342502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4FEEFA-45DD-4A51-8AE3-FA04F1F64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B78FCE-39BC-4B05-B8C8-E5D6106DE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C8233C7-C797-4372-BFDC-0E28EA5D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0157-F774-4F75-B40D-5DCE82C591DB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BEF3220-F6FF-412D-9DDA-9B2777AB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A9375E9-71ED-4C57-BA64-FF0575D4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2DF5-7E6F-45F0-9759-63E2E8EA2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331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7376EF-069D-4949-9BCC-AE34A34A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6DE57BA-7500-4D18-A9D6-96253F6B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0157-F774-4F75-B40D-5DCE82C591DB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8C1757-D8B4-4233-A376-70E9B1FA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14513E-52DE-43FD-9281-6F5363E3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2DF5-7E6F-45F0-9759-63E2E8EA2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483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D0769CF-CE59-4B02-AAA4-9516B33D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0157-F774-4F75-B40D-5DCE82C591DB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56456C4-73B8-4C23-BD6C-8C7D94EB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13A018-7B9F-4D9D-B1BC-43B7856B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2DF5-7E6F-45F0-9759-63E2E8EA2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134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2130E-EAE5-4672-9BC5-E7356DCA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B555EC-007A-48C9-BA09-5E010B07A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9F51DB-7E61-4E19-9370-A978133B9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80C7B9-567F-4E63-A280-6ACE9057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0157-F774-4F75-B40D-5DCE82C591DB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01CC04-DC7E-48B0-9F8A-C8F6A5A1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E1D6AD-A95F-4E31-8CA1-5902978D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2DF5-7E6F-45F0-9759-63E2E8EA2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70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D7D9D-E8D8-472E-9CAA-D4E2050E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D12BBF-DDDE-4FEA-936F-C7FB1D92D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A3A771-499B-48AF-96F7-4CFAF9D74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809662-5CE2-4ECD-8288-060473B5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0157-F774-4F75-B40D-5DCE82C591DB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FD54DA-7885-4730-A07D-90AA1BA4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158A85-769D-4E00-A543-13542E97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2DF5-7E6F-45F0-9759-63E2E8EA2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64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69605F6-EE64-4892-9975-0305DFDA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2A588A-B82B-46BD-A730-D4DB318A3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0F6F09-7BFB-49D0-BA73-3B5C02B02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0157-F774-4F75-B40D-5DCE82C591DB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60E5D4-99FF-4E63-AFAE-1FCFD1D88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D497BD-B2BC-4938-8AAC-B7BD0BA66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62DF5-7E6F-45F0-9759-63E2E8EA2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72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F459DB-04DB-427B-B1E9-5990AD2B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70" y="3296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008936-93CA-4711-952C-03CC9B36A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44" y="3026174"/>
            <a:ext cx="4905652" cy="3356871"/>
          </a:xfrm>
        </p:spPr>
        <p:txBody>
          <a:bodyPr/>
          <a:lstStyle/>
          <a:p>
            <a:r>
              <a:rPr lang="it-IT" dirty="0">
                <a:hlinkClick r:id="rId2" action="ppaction://hlinksldjump"/>
              </a:rPr>
              <a:t>INTRODUZIONE</a:t>
            </a:r>
            <a:endParaRPr lang="it-IT" dirty="0"/>
          </a:p>
          <a:p>
            <a:r>
              <a:rPr lang="it-IT" dirty="0">
                <a:hlinkClick r:id="rId3" action="ppaction://hlinksldjump"/>
              </a:rPr>
              <a:t>ARCHITETTURA DEL SISTEMA</a:t>
            </a:r>
            <a:endParaRPr lang="it-IT" dirty="0"/>
          </a:p>
          <a:p>
            <a:r>
              <a:rPr lang="it-IT" dirty="0">
                <a:hlinkClick r:id="rId4" action="ppaction://hlinksldjump"/>
              </a:rPr>
              <a:t>DIAGRAMMA DELLE CLASSI</a:t>
            </a:r>
            <a:endParaRPr lang="it-IT" dirty="0"/>
          </a:p>
          <a:p>
            <a:r>
              <a:rPr lang="it-IT" dirty="0">
                <a:hlinkClick r:id="rId5" action="ppaction://hlinksldjump"/>
              </a:rPr>
              <a:t>DETTAGLI IMPLEMENTATIVI</a:t>
            </a:r>
            <a:endParaRPr lang="it-IT" dirty="0"/>
          </a:p>
          <a:p>
            <a:r>
              <a:rPr lang="it-IT" dirty="0">
                <a:hlinkClick r:id="rId6" action="ppaction://hlinksldjump"/>
              </a:rPr>
              <a:t>SPECIFICA ALGEBRICA (Stack)</a:t>
            </a:r>
            <a:endParaRPr lang="it-IT" dirty="0"/>
          </a:p>
          <a:p>
            <a:r>
              <a:rPr lang="it-IT" dirty="0">
                <a:hlinkClick r:id="rId7" action="ppaction://hlinksldjump"/>
              </a:rPr>
              <a:t>SOLUZIONE DEL GIOCO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F202FFD-C275-443E-94B8-180EFAA56323}"/>
              </a:ext>
            </a:extLst>
          </p:cNvPr>
          <p:cNvSpPr txBox="1"/>
          <p:nvPr/>
        </p:nvSpPr>
        <p:spPr>
          <a:xfrm>
            <a:off x="1548413" y="2367583"/>
            <a:ext cx="1949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INDICE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C23BD0-C1F7-4212-A464-B10A50FEB4DA}"/>
              </a:ext>
            </a:extLst>
          </p:cNvPr>
          <p:cNvSpPr txBox="1"/>
          <p:nvPr/>
        </p:nvSpPr>
        <p:spPr>
          <a:xfrm>
            <a:off x="9037468" y="5182716"/>
            <a:ext cx="2663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AUTORI:</a:t>
            </a:r>
          </a:p>
          <a:p>
            <a:pPr marL="285750" indent="-285750">
              <a:buFontTx/>
              <a:buChar char="-"/>
            </a:pPr>
            <a:r>
              <a:rPr lang="it-IT" dirty="0"/>
              <a:t>MASSIMO TUBITO</a:t>
            </a:r>
          </a:p>
          <a:p>
            <a:pPr marL="285750" indent="-285750">
              <a:buFontTx/>
              <a:buChar char="-"/>
            </a:pPr>
            <a:r>
              <a:rPr lang="it-IT" dirty="0"/>
              <a:t>DOMENICO VICENTI</a:t>
            </a:r>
          </a:p>
          <a:p>
            <a:pPr marL="285750" indent="-285750">
              <a:buFontTx/>
              <a:buChar char="-"/>
            </a:pPr>
            <a:r>
              <a:rPr lang="it-IT" dirty="0"/>
              <a:t>VIGNOLA FRANCESCO</a:t>
            </a:r>
          </a:p>
        </p:txBody>
      </p:sp>
    </p:spTree>
    <p:extLst>
      <p:ext uri="{BB962C8B-B14F-4D97-AF65-F5344CB8AC3E}">
        <p14:creationId xmlns:p14="http://schemas.microsoft.com/office/powerpoint/2010/main" val="27974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5482A7-48E7-44EC-A43C-9B80521E8DAD}"/>
              </a:ext>
            </a:extLst>
          </p:cNvPr>
          <p:cNvSpPr txBox="1"/>
          <p:nvPr/>
        </p:nvSpPr>
        <p:spPr>
          <a:xfrm>
            <a:off x="3045041" y="381740"/>
            <a:ext cx="5637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INTRODUZIONE</a:t>
            </a:r>
            <a:endParaRPr lang="it-IT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5A570B-785C-45C7-990A-FF2324D7693F}"/>
              </a:ext>
            </a:extLst>
          </p:cNvPr>
          <p:cNvSpPr txBox="1"/>
          <p:nvPr/>
        </p:nvSpPr>
        <p:spPr>
          <a:xfrm>
            <a:off x="338831" y="1029810"/>
            <a:ext cx="11514338" cy="4632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trama del gioco ha preso spunto dall’opera “l’immortale” di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Hiroaki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Samura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modificando la trama inquanto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Manji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dopo aver ucciso 100 samurai non riesce a scappare ma viene catturato e reso cieco,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invece, non è la figlia di un maestro di un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dojo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 è stata reinterpretata come la donna alle servitù del padrone.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gioco è ambientato circa nel 1782 (nella metà dello shogunato), all’ interno di una prigione del capo di un villaggio dove venivano rinchiusi chiunque si fosse opposto alla legge del padrone.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Abbiamo scritto questa trama inquanto volevamo adattarla al tipo di gioco “Avventura Testuale”, infatti il protagonista non potendo vedere deve chiedere informazioni a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 tutto ciò che lo circonda. L’ utente quindi si immedesima perfettamente in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Manji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inquanto comunica direttamente con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quale risponde ad ogni comando dicendo l’azione eseguita o nel caso in cui il comando non è ben chiaro o non può essere al momento eseguito, la ragazza avverte l’utente e in alcuni casi dandogli anche dei consigli.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gioco inizierà dalla cella di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Manji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avrà come obiettivo quello di uscire dalla prigione, durante l’avventura l’utente dovrà affrontare alcuni ostacoli come guardie o trappole. Anche in una prigione però si possono trovare persone non ostili, disposte ad aiutare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Manji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proponendogli scambi o risoluzione di indovinelli.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608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BB104-516C-4504-9FC0-EDD196B7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333"/>
            <a:ext cx="10515600" cy="726510"/>
          </a:xfrm>
        </p:spPr>
        <p:txBody>
          <a:bodyPr/>
          <a:lstStyle/>
          <a:p>
            <a:pPr algn="ctr"/>
            <a:r>
              <a:rPr lang="it-IT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ARCHITETTURA</a:t>
            </a:r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SISITEMA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C5F82CD-C7C2-42F2-9D3F-89434122C2B6}"/>
              </a:ext>
            </a:extLst>
          </p:cNvPr>
          <p:cNvSpPr txBox="1"/>
          <p:nvPr/>
        </p:nvSpPr>
        <p:spPr>
          <a:xfrm>
            <a:off x="492305" y="889843"/>
            <a:ext cx="114078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Non abbiamo utilizzato uno stile architetturale standard, ma abbiamo strutturato il nostro sistema creando package le cui classi hanno compiti specifici comuni, quali: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/>
                </a:solidFill>
              </a:rPr>
              <a:t>Parser</a:t>
            </a:r>
            <a:r>
              <a:rPr lang="it-IT" sz="2000" dirty="0"/>
              <a:t> : si occupa dell’ interazione utente-macchina riconoscendo il comando inserito e successivamente comunicandolo al package gioco;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/>
                </a:solidFill>
              </a:rPr>
              <a:t>Gioco</a:t>
            </a:r>
            <a:r>
              <a:rPr lang="it-IT" sz="2000" dirty="0"/>
              <a:t> : si occupa dell’ inizializzazione e gestione del gioco, istanziando le stanze e eseguendo i comandi dati in input dall’ utente;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/>
                </a:solidFill>
              </a:rPr>
              <a:t>Salvataggio : </a:t>
            </a:r>
            <a:r>
              <a:rPr lang="it-IT" sz="2000" dirty="0"/>
              <a:t>si occupa della serializzazione e </a:t>
            </a:r>
            <a:r>
              <a:rPr lang="it-IT" sz="2000" dirty="0" err="1"/>
              <a:t>deserializzazione</a:t>
            </a:r>
            <a:r>
              <a:rPr lang="it-IT" sz="2000" dirty="0"/>
              <a:t> su file dei dati di una partita necessari per la ripresa della stessa in un secondo momento;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accent1"/>
                </a:solidFill>
              </a:rPr>
              <a:t>Threads</a:t>
            </a:r>
            <a:r>
              <a:rPr lang="it-IT" sz="2000" dirty="0">
                <a:solidFill>
                  <a:schemeClr val="accent1"/>
                </a:solidFill>
              </a:rPr>
              <a:t> </a:t>
            </a:r>
            <a:r>
              <a:rPr lang="it-IT" sz="2000" dirty="0"/>
              <a:t>: si occupa di gestire i processi in background sempre attivi quali il tempo e la musica.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/>
                </a:solidFill>
              </a:rPr>
              <a:t>Database</a:t>
            </a:r>
            <a:r>
              <a:rPr lang="it-IT" sz="2000" dirty="0"/>
              <a:t> : tiene traccia dei dati delle partite giocate ordinandole per punteggio;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accent1"/>
                </a:solidFill>
              </a:rPr>
              <a:t>Npc</a:t>
            </a:r>
            <a:r>
              <a:rPr lang="it-IT" sz="2000" dirty="0"/>
              <a:t> : contiene gli oggetti che astraggono il concetto di </a:t>
            </a:r>
            <a:r>
              <a:rPr lang="it-IT" sz="2000" dirty="0" err="1"/>
              <a:t>npc</a:t>
            </a:r>
            <a:r>
              <a:rPr lang="it-IT" sz="2000" dirty="0"/>
              <a:t> (amichevoli e non) inseriti nel gioco;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C8B5A9-D396-42FC-884A-37D378E94848}"/>
              </a:ext>
            </a:extLst>
          </p:cNvPr>
          <p:cNvSpPr txBox="1"/>
          <p:nvPr/>
        </p:nvSpPr>
        <p:spPr>
          <a:xfrm>
            <a:off x="9649216" y="4374127"/>
            <a:ext cx="27056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600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9956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C2C41F-FE38-4933-952C-EE6FF608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14" y="1202500"/>
            <a:ext cx="10515600" cy="54880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/>
                </a:solidFill>
              </a:rPr>
              <a:t>Oggetti</a:t>
            </a:r>
            <a:r>
              <a:rPr lang="it-IT" dirty="0"/>
              <a:t> : contiene tutti gli oggetti con cui il giocatore dovrà interagire nel corso del gioco;</a:t>
            </a:r>
          </a:p>
          <a:p>
            <a:pPr marL="0" indent="0">
              <a:buNone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/>
                </a:solidFill>
              </a:rPr>
              <a:t>Giocatore </a:t>
            </a:r>
            <a:r>
              <a:rPr lang="it-IT" dirty="0"/>
              <a:t>:  contiene le informazioni relative al giocatore e del suo inventario;</a:t>
            </a:r>
          </a:p>
          <a:p>
            <a:pPr marL="0" indent="0">
              <a:buNone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/>
                </a:solidFill>
              </a:rPr>
              <a:t>Comandi </a:t>
            </a:r>
            <a:r>
              <a:rPr lang="it-IT" dirty="0"/>
              <a:t>: contiene informazioni sulla struttura e tipologia di un comando prendibile in input inserito dall’ utente;</a:t>
            </a:r>
          </a:p>
          <a:p>
            <a:pPr marL="0" indent="0">
              <a:buNone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/>
                </a:solidFill>
              </a:rPr>
              <a:t>Utilità </a:t>
            </a:r>
            <a:r>
              <a:rPr lang="it-IT" dirty="0"/>
              <a:t>: contiene una classe nella quale vi sono diverse funzioni versatili chiamate in molte parti del programma;</a:t>
            </a:r>
          </a:p>
          <a:p>
            <a:pPr marL="0" indent="0">
              <a:buNone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/>
                </a:solidFill>
              </a:rPr>
              <a:t>Stanze </a:t>
            </a:r>
            <a:r>
              <a:rPr lang="it-IT" dirty="0"/>
              <a:t>: contiene le classi che astraggono il concetto di stanza e le sue proprietà;</a:t>
            </a:r>
          </a:p>
          <a:p>
            <a:pPr marL="0" indent="0">
              <a:buNone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/>
                </a:solidFill>
              </a:rPr>
              <a:t>Swing </a:t>
            </a:r>
            <a:r>
              <a:rPr lang="it-IT" dirty="0"/>
              <a:t>:contiene le interfacce che consentono di interagire con l’utente;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/>
              </a:solidFill>
            </a:endParaRP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0E85BFA-2E05-4265-B915-FEB1D37C5471}"/>
              </a:ext>
            </a:extLst>
          </p:cNvPr>
          <p:cNvSpPr txBox="1"/>
          <p:nvPr/>
        </p:nvSpPr>
        <p:spPr>
          <a:xfrm>
            <a:off x="-2070970" y="-818097"/>
            <a:ext cx="609391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3800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3650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FD8559F5-07B9-4910-9A63-B421D4E40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0"/>
            <a:ext cx="121208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31E1FF9-84BC-43A8-8F7A-16F94C19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60" y="8628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DIAGRAMMA UML DELLE CLASSI</a:t>
            </a:r>
          </a:p>
        </p:txBody>
      </p:sp>
    </p:spTree>
    <p:extLst>
      <p:ext uri="{BB962C8B-B14F-4D97-AF65-F5344CB8AC3E}">
        <p14:creationId xmlns:p14="http://schemas.microsoft.com/office/powerpoint/2010/main" val="367653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50F4D-BEEB-4BB7-AF5D-5A5554E2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DETTAGLI IMPLEMENTATIVI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FD975A-5E08-4077-B9D2-E3E1DEC5AAED}"/>
              </a:ext>
            </a:extLst>
          </p:cNvPr>
          <p:cNvSpPr txBox="1"/>
          <p:nvPr/>
        </p:nvSpPr>
        <p:spPr>
          <a:xfrm>
            <a:off x="381738" y="847309"/>
            <a:ext cx="111592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Sono stati implementati: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Threads</a:t>
            </a:r>
            <a:r>
              <a:rPr lang="it-IT" dirty="0"/>
              <a:t>: implementati due </a:t>
            </a:r>
            <a:r>
              <a:rPr lang="it-IT" dirty="0" err="1"/>
              <a:t>thread</a:t>
            </a:r>
            <a:r>
              <a:rPr lang="it-IT" dirty="0"/>
              <a:t> ,uno per tener traccia del tempo di gioco e l’altro per avere un sottofondo musicale in background. Il </a:t>
            </a:r>
            <a:r>
              <a:rPr lang="it-IT" dirty="0" err="1"/>
              <a:t>Thread</a:t>
            </a:r>
            <a:r>
              <a:rPr lang="it-IT" dirty="0"/>
              <a:t> tempo incrementa un counter ogni 1000 </a:t>
            </a:r>
            <a:r>
              <a:rPr lang="it-IT" dirty="0" err="1"/>
              <a:t>ms</a:t>
            </a:r>
            <a:r>
              <a:rPr lang="it-IT" dirty="0"/>
              <a:t>, viene avviato all’inizio della partita (anche se già esistente, in questo caso il tempo verrà sommato a quello precedente) e arrestato quando la partita viene conclusa o sospesa. Il </a:t>
            </a:r>
            <a:r>
              <a:rPr lang="it-IT" dirty="0" err="1"/>
              <a:t>thread</a:t>
            </a:r>
            <a:r>
              <a:rPr lang="it-IT" dirty="0"/>
              <a:t> musica avvia il file audio nel momento in cui viene eseguita l’applicazione e termina alla sua chiusura, inoltre gestisce le possibilità di attivare e disattivare l’audio in un qualsiasi momento di gioco.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DataBase</a:t>
            </a:r>
            <a:r>
              <a:rPr lang="it-IT" dirty="0"/>
              <a:t>: implementato per tener traccia delle partite (finite per vittoria o sconfitta o in sospeso) degli utenti, ogni partita viene registrata al momento della sua creazione, ad ogni salvataggio (e in caso di fine) vengono aggiornati i dati della partita. Una partita nel database viene cancellata se è cancellata dal file su cui vengono serializzati i dati;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File: implementato per il salvataggio di una partita e la sua ripresa in un secondo momento, su di esso sono salvati tutti i dati necessari a settare un oggetto di «gioco» in modo tale che l’utente possa riprendere a giocare ritrovandosi nella stessa situazione del suo ultimo salvataggio;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3E0DAD0-80CA-44E3-A29C-68B91157A0F8}"/>
              </a:ext>
            </a:extLst>
          </p:cNvPr>
          <p:cNvSpPr txBox="1"/>
          <p:nvPr/>
        </p:nvSpPr>
        <p:spPr>
          <a:xfrm>
            <a:off x="8282055" y="3947999"/>
            <a:ext cx="27056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600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912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CC7E1A-7C18-46A2-8BB9-7CA60A57734C}"/>
              </a:ext>
            </a:extLst>
          </p:cNvPr>
          <p:cNvSpPr txBox="1"/>
          <p:nvPr/>
        </p:nvSpPr>
        <p:spPr>
          <a:xfrm>
            <a:off x="461818" y="2415801"/>
            <a:ext cx="117301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err="1"/>
              <a:t>Npc</a:t>
            </a:r>
            <a:r>
              <a:rPr lang="it-IT" dirty="0"/>
              <a:t>: il metodo principale per l’utilizzo degli </a:t>
            </a:r>
            <a:r>
              <a:rPr lang="it-IT" dirty="0" err="1"/>
              <a:t>npc</a:t>
            </a:r>
            <a:r>
              <a:rPr lang="it-IT" dirty="0"/>
              <a:t> è ricorsivo e permette l’interazione con l’utente in tutti i diversi casi, ovvero:</a:t>
            </a:r>
          </a:p>
          <a:p>
            <a:pPr marL="1200150" lvl="2" indent="-285750">
              <a:buFontTx/>
              <a:buChar char="-"/>
            </a:pPr>
            <a:r>
              <a:rPr lang="it-IT" dirty="0"/>
              <a:t>Se l’ </a:t>
            </a:r>
            <a:r>
              <a:rPr lang="it-IT" dirty="0" err="1"/>
              <a:t>npc</a:t>
            </a:r>
            <a:r>
              <a:rPr lang="it-IT" dirty="0"/>
              <a:t> è morto o vivo</a:t>
            </a:r>
          </a:p>
          <a:p>
            <a:pPr marL="1200150" lvl="2" indent="-285750">
              <a:buFontTx/>
              <a:buChar char="-"/>
            </a:pPr>
            <a:r>
              <a:rPr lang="it-IT" dirty="0"/>
              <a:t>Se l’ </a:t>
            </a:r>
            <a:r>
              <a:rPr lang="it-IT" dirty="0" err="1"/>
              <a:t>npc</a:t>
            </a:r>
            <a:r>
              <a:rPr lang="it-IT" dirty="0"/>
              <a:t> è accontentato o no </a:t>
            </a:r>
          </a:p>
          <a:p>
            <a:pPr marL="1200150" lvl="2" indent="-285750">
              <a:buFontTx/>
              <a:buChar char="-"/>
            </a:pPr>
            <a:r>
              <a:rPr lang="it-IT" dirty="0"/>
              <a:t>Se l’ </a:t>
            </a:r>
            <a:r>
              <a:rPr lang="it-IT" dirty="0" err="1"/>
              <a:t>npc</a:t>
            </a:r>
            <a:r>
              <a:rPr lang="it-IT" dirty="0"/>
              <a:t> è Conosciuto o sconosciuto</a:t>
            </a:r>
          </a:p>
          <a:p>
            <a:pPr marL="1200150" lvl="2" indent="-285750">
              <a:buFontTx/>
              <a:buChar char="-"/>
            </a:pPr>
            <a:r>
              <a:rPr lang="it-IT" dirty="0"/>
              <a:t>Avvenuto lo scambio o l’interazione da morto con risposta affermativa</a:t>
            </a:r>
          </a:p>
          <a:p>
            <a:endParaRPr lang="it-IT" dirty="0"/>
          </a:p>
          <a:p>
            <a:r>
              <a:rPr lang="it-IT" dirty="0"/>
              <a:t>-   Swing: abbiamo implementato le swing utilizzando un unico </a:t>
            </a:r>
            <a:r>
              <a:rPr lang="it-IT" dirty="0" err="1"/>
              <a:t>JFrame</a:t>
            </a:r>
            <a:r>
              <a:rPr lang="it-IT" dirty="0"/>
              <a:t> e per ogni interfaccia di gioco vi è un </a:t>
            </a:r>
            <a:r>
              <a:rPr lang="it-IT" dirty="0" err="1"/>
              <a:t>Jpanel</a:t>
            </a:r>
            <a:r>
              <a:rPr lang="it-IT" dirty="0"/>
              <a:t> che la    	gestisce  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444FB4-CAF9-4ACD-8484-EA0B686A0828}"/>
              </a:ext>
            </a:extLst>
          </p:cNvPr>
          <p:cNvSpPr txBox="1"/>
          <p:nvPr/>
        </p:nvSpPr>
        <p:spPr>
          <a:xfrm>
            <a:off x="-338163" y="-141156"/>
            <a:ext cx="27056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600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8317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BFA7E-D7C8-4E9E-AF91-614AD59B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728" y="399927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 ALGEBRICA STACK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C6F4DE-7EC9-4BF6-96CF-E38715098701}"/>
              </a:ext>
            </a:extLst>
          </p:cNvPr>
          <p:cNvSpPr txBox="1"/>
          <p:nvPr/>
        </p:nvSpPr>
        <p:spPr>
          <a:xfrm>
            <a:off x="1509205" y="2129624"/>
            <a:ext cx="37197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Operazioni: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new_stack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() → Stack;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is_empty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Stack → </a:t>
            </a:r>
            <a:r>
              <a:rPr lang="it-IT" dirty="0" err="1"/>
              <a:t>Bool</a:t>
            </a:r>
            <a:r>
              <a:rPr lang="it-I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push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(Data, Stack) → Stack;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top: </a:t>
            </a:r>
          </a:p>
          <a:p>
            <a:pPr lvl="1"/>
            <a:r>
              <a:rPr lang="it-IT" dirty="0"/>
              <a:t>Stack → Data;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pop: </a:t>
            </a:r>
          </a:p>
          <a:p>
            <a:pPr lvl="1"/>
            <a:r>
              <a:rPr lang="it-IT" dirty="0"/>
              <a:t>Stack → Stack;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equals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(Stack, Stack) → </a:t>
            </a:r>
            <a:r>
              <a:rPr lang="it-IT" dirty="0" err="1"/>
              <a:t>Bool</a:t>
            </a:r>
            <a:r>
              <a:rPr lang="it-IT" dirty="0"/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8E5598D-01D0-4450-89C6-3C92F0E20906}"/>
              </a:ext>
            </a:extLst>
          </p:cNvPr>
          <p:cNvSpPr txBox="1"/>
          <p:nvPr/>
        </p:nvSpPr>
        <p:spPr>
          <a:xfrm>
            <a:off x="5912528" y="2129624"/>
            <a:ext cx="56994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Vincoli sui metodi </a:t>
            </a:r>
            <a:r>
              <a:rPr lang="it-IT" dirty="0" err="1"/>
              <a:t>new_stack</a:t>
            </a:r>
            <a:r>
              <a:rPr lang="it-IT" dirty="0"/>
              <a:t>, </a:t>
            </a:r>
            <a:r>
              <a:rPr lang="it-IT" dirty="0" err="1"/>
              <a:t>is_empty</a:t>
            </a:r>
            <a:r>
              <a:rPr lang="it-IT" dirty="0"/>
              <a:t>, </a:t>
            </a:r>
            <a:r>
              <a:rPr lang="it-IT" dirty="0" err="1"/>
              <a:t>push</a:t>
            </a:r>
            <a:r>
              <a:rPr lang="it-IT" dirty="0"/>
              <a:t>, top, pop in modo che lo Stack generato da </a:t>
            </a:r>
            <a:r>
              <a:rPr lang="it-IT" b="1" dirty="0" err="1"/>
              <a:t>new_stack</a:t>
            </a:r>
            <a:r>
              <a:rPr lang="it-IT" b="1" dirty="0"/>
              <a:t> e </a:t>
            </a:r>
            <a:r>
              <a:rPr lang="it-IT" b="1" dirty="0" err="1"/>
              <a:t>push</a:t>
            </a:r>
            <a:r>
              <a:rPr lang="it-IT" dirty="0"/>
              <a:t> abbia per ogni [i in Data, s in Stack] 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isEmpty</a:t>
            </a:r>
            <a:r>
              <a:rPr lang="it-IT" dirty="0"/>
              <a:t>(</a:t>
            </a:r>
            <a:r>
              <a:rPr lang="it-IT" dirty="0" err="1"/>
              <a:t>new_stack</a:t>
            </a:r>
            <a:r>
              <a:rPr lang="it-IT" dirty="0"/>
              <a:t>()) = </a:t>
            </a:r>
            <a:r>
              <a:rPr lang="it-IT" dirty="0" err="1"/>
              <a:t>true</a:t>
            </a:r>
            <a:r>
              <a:rPr lang="it-I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isEmpty</a:t>
            </a:r>
            <a:r>
              <a:rPr lang="it-IT" dirty="0"/>
              <a:t>(</a:t>
            </a:r>
            <a:r>
              <a:rPr lang="it-IT" dirty="0" err="1"/>
              <a:t>push</a:t>
            </a:r>
            <a:r>
              <a:rPr lang="it-IT" dirty="0"/>
              <a:t>(</a:t>
            </a:r>
            <a:r>
              <a:rPr lang="it-IT" dirty="0" err="1"/>
              <a:t>i,s</a:t>
            </a:r>
            <a:r>
              <a:rPr lang="it-IT" dirty="0"/>
              <a:t>)) = false;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top(</a:t>
            </a:r>
            <a:r>
              <a:rPr lang="it-IT" dirty="0" err="1"/>
              <a:t>newStack</a:t>
            </a:r>
            <a:r>
              <a:rPr lang="it-IT" dirty="0"/>
              <a:t>()) = </a:t>
            </a:r>
            <a:r>
              <a:rPr lang="it-IT" dirty="0" err="1"/>
              <a:t>error</a:t>
            </a:r>
            <a:r>
              <a:rPr lang="it-I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top(</a:t>
            </a:r>
            <a:r>
              <a:rPr lang="it-IT" dirty="0" err="1"/>
              <a:t>push</a:t>
            </a:r>
            <a:r>
              <a:rPr lang="it-IT" dirty="0"/>
              <a:t>(</a:t>
            </a:r>
            <a:r>
              <a:rPr lang="it-IT" dirty="0" err="1"/>
              <a:t>i,s</a:t>
            </a:r>
            <a:r>
              <a:rPr lang="it-IT" dirty="0"/>
              <a:t>)) = 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pop(</a:t>
            </a:r>
            <a:r>
              <a:rPr lang="it-IT" dirty="0" err="1"/>
              <a:t>newStack</a:t>
            </a:r>
            <a:r>
              <a:rPr lang="it-IT" dirty="0"/>
              <a:t>) = </a:t>
            </a:r>
            <a:r>
              <a:rPr lang="it-IT" dirty="0" err="1"/>
              <a:t>error</a:t>
            </a:r>
            <a:r>
              <a:rPr lang="it-I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pop(</a:t>
            </a:r>
            <a:r>
              <a:rPr lang="it-IT" dirty="0" err="1"/>
              <a:t>push</a:t>
            </a:r>
            <a:r>
              <a:rPr lang="it-IT" dirty="0"/>
              <a:t>(</a:t>
            </a:r>
            <a:r>
              <a:rPr lang="it-IT" dirty="0" err="1"/>
              <a:t>i,s</a:t>
            </a:r>
            <a:r>
              <a:rPr lang="it-IT" dirty="0"/>
              <a:t>)) = 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Equals</a:t>
            </a:r>
            <a:r>
              <a:rPr lang="it-IT" dirty="0"/>
              <a:t>(</a:t>
            </a:r>
            <a:r>
              <a:rPr lang="it-IT" dirty="0" err="1"/>
              <a:t>newStack</a:t>
            </a:r>
            <a:r>
              <a:rPr lang="it-IT" dirty="0"/>
              <a:t>(), </a:t>
            </a:r>
            <a:r>
              <a:rPr lang="it-IT" dirty="0" err="1"/>
              <a:t>push</a:t>
            </a:r>
            <a:r>
              <a:rPr lang="it-IT" dirty="0"/>
              <a:t>(i, </a:t>
            </a:r>
            <a:r>
              <a:rPr lang="it-IT" dirty="0" err="1"/>
              <a:t>newStack</a:t>
            </a:r>
            <a:r>
              <a:rPr lang="it-IT" dirty="0"/>
              <a:t>())) = false;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Equals</a:t>
            </a:r>
            <a:r>
              <a:rPr lang="it-IT" dirty="0"/>
              <a:t>(</a:t>
            </a:r>
            <a:r>
              <a:rPr lang="it-IT" dirty="0" err="1"/>
              <a:t>push</a:t>
            </a:r>
            <a:r>
              <a:rPr lang="it-IT" dirty="0"/>
              <a:t>(i, </a:t>
            </a:r>
            <a:r>
              <a:rPr lang="it-IT" dirty="0" err="1"/>
              <a:t>newStack</a:t>
            </a:r>
            <a:r>
              <a:rPr lang="it-IT" dirty="0"/>
              <a:t>()), </a:t>
            </a:r>
            <a:r>
              <a:rPr lang="it-IT" dirty="0" err="1"/>
              <a:t>push</a:t>
            </a:r>
            <a:r>
              <a:rPr lang="it-IT" dirty="0"/>
              <a:t>(i’, </a:t>
            </a:r>
            <a:r>
              <a:rPr lang="it-IT" dirty="0" err="1"/>
              <a:t>newStack</a:t>
            </a:r>
            <a:r>
              <a:rPr lang="it-IT" dirty="0"/>
              <a:t>())) = false;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Equals</a:t>
            </a:r>
            <a:r>
              <a:rPr lang="it-IT" dirty="0"/>
              <a:t>(</a:t>
            </a:r>
            <a:r>
              <a:rPr lang="it-IT" dirty="0" err="1"/>
              <a:t>push</a:t>
            </a:r>
            <a:r>
              <a:rPr lang="it-IT" dirty="0"/>
              <a:t>(i, </a:t>
            </a:r>
            <a:r>
              <a:rPr lang="it-IT" dirty="0" err="1"/>
              <a:t>newStack</a:t>
            </a:r>
            <a:r>
              <a:rPr lang="it-IT" dirty="0"/>
              <a:t>()), </a:t>
            </a:r>
            <a:r>
              <a:rPr lang="it-IT" dirty="0" err="1"/>
              <a:t>push</a:t>
            </a:r>
            <a:r>
              <a:rPr lang="it-IT" dirty="0"/>
              <a:t>(i, </a:t>
            </a:r>
            <a:r>
              <a:rPr lang="it-IT" dirty="0" err="1"/>
              <a:t>newStack</a:t>
            </a:r>
            <a:r>
              <a:rPr lang="it-IT" dirty="0"/>
              <a:t>())) = </a:t>
            </a:r>
            <a:r>
              <a:rPr lang="it-IT" dirty="0" err="1"/>
              <a:t>true</a:t>
            </a:r>
            <a:r>
              <a:rPr lang="it-I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Equals</a:t>
            </a:r>
            <a:r>
              <a:rPr lang="it-IT" dirty="0"/>
              <a:t>(</a:t>
            </a:r>
            <a:r>
              <a:rPr lang="it-IT" dirty="0" err="1"/>
              <a:t>newStack</a:t>
            </a:r>
            <a:r>
              <a:rPr lang="it-IT" dirty="0"/>
              <a:t>(), </a:t>
            </a:r>
            <a:r>
              <a:rPr lang="it-IT" dirty="0" err="1"/>
              <a:t>newStack</a:t>
            </a:r>
            <a:r>
              <a:rPr lang="it-IT" dirty="0"/>
              <a:t>()) = </a:t>
            </a:r>
            <a:r>
              <a:rPr lang="it-IT" dirty="0" err="1"/>
              <a:t>true</a:t>
            </a:r>
            <a:r>
              <a:rPr lang="it-IT" dirty="0"/>
              <a:t>;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25D941-AF5B-4371-9A40-F2DF23596210}"/>
              </a:ext>
            </a:extLst>
          </p:cNvPr>
          <p:cNvSpPr txBox="1"/>
          <p:nvPr/>
        </p:nvSpPr>
        <p:spPr>
          <a:xfrm>
            <a:off x="1438182" y="1356158"/>
            <a:ext cx="894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programma utilizza la struttura dati «Stack» per la gestione dello spostamento tra le stanze</a:t>
            </a:r>
          </a:p>
        </p:txBody>
      </p:sp>
    </p:spTree>
    <p:extLst>
      <p:ext uri="{BB962C8B-B14F-4D97-AF65-F5344CB8AC3E}">
        <p14:creationId xmlns:p14="http://schemas.microsoft.com/office/powerpoint/2010/main" val="303362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A67804-D135-4CA3-BC83-F6525DE0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16093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SOLUZIONE DEL GIOCO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5D1B8D-E63E-41C1-812D-EA739A795005}"/>
              </a:ext>
            </a:extLst>
          </p:cNvPr>
          <p:cNvSpPr txBox="1"/>
          <p:nvPr/>
        </p:nvSpPr>
        <p:spPr>
          <a:xfrm>
            <a:off x="276687" y="1420427"/>
            <a:ext cx="116386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completare il gioco, l’ obiettivo è quello di uscire dalla prigione, ovvero arrivare al ‘giardino della prigione’. </a:t>
            </a:r>
          </a:p>
          <a:p>
            <a:r>
              <a:rPr lang="it-IT" dirty="0"/>
              <a:t>Nel corso della partita vi saranno delle porte chiuse che conducono a stanze importanti per il completamento del gioco.</a:t>
            </a:r>
          </a:p>
          <a:p>
            <a:r>
              <a:rPr lang="it-IT" dirty="0"/>
              <a:t>Si possono trovare due tipi di porta, quelle argentate che richiedono una chiave per essere aperte e quelle dorate che richiedono un totem per essere aperte. Entrambi gli oggetti si trovano nelle stanze ‘tesoreria’.</a:t>
            </a:r>
          </a:p>
          <a:p>
            <a:r>
              <a:rPr lang="it-IT" dirty="0"/>
              <a:t>La chiave si trova nella prima tesoreria trovabile nel gioco, per accedervi non servirà nessun tipo di oggetto in quanto la porta è aperta, per ottenere la chiave bisognerà interagire con l’ </a:t>
            </a:r>
            <a:r>
              <a:rPr lang="it-IT" dirty="0" err="1"/>
              <a:t>npc</a:t>
            </a:r>
            <a:r>
              <a:rPr lang="it-IT" dirty="0"/>
              <a:t> o uccidendolo e derubandolo oppure dare la risposta esatta all’ indovinello (la risposta corretta è la A cioè ‘un </a:t>
            </a:r>
            <a:r>
              <a:rPr lang="it-IT" dirty="0" err="1"/>
              <a:t>sogno’</a:t>
            </a:r>
            <a:r>
              <a:rPr lang="it-IT" dirty="0"/>
              <a:t>).</a:t>
            </a:r>
          </a:p>
          <a:p>
            <a:r>
              <a:rPr lang="it-IT" dirty="0"/>
              <a:t>Il totem invece si trova nella seconda tesoreria trovabile nel gioco, infondo al corridoio. Per accedervi bisognerà aver già con sé la chiave inquanto la porta è di tipo argento ed è chiusa. Una volta dentro, non si potrà eseguire nessuna mossa inquanto la stanza sarà buia, quindi, bisognerà procurarsi una candela per illuminare la stanza. Bisognerà nuovamente interagire con l’ </a:t>
            </a:r>
            <a:r>
              <a:rPr lang="it-IT" dirty="0" err="1"/>
              <a:t>npc</a:t>
            </a:r>
            <a:r>
              <a:rPr lang="it-IT" dirty="0"/>
              <a:t> presente o uccidendolo oppure risolvendo il suo indovinello (la risposta corretta è la C ‘una mappa’).</a:t>
            </a:r>
          </a:p>
          <a:p>
            <a:r>
              <a:rPr lang="it-IT" dirty="0"/>
              <a:t>Una volta ottenuto il totem bisogna recarsi nella stanza ‘entrata della prigione’ e aprire la porta dorata a nord e accedervi.</a:t>
            </a:r>
          </a:p>
          <a:p>
            <a:r>
              <a:rPr lang="it-IT" dirty="0"/>
              <a:t>La porta dorata conduce al giardino della prigione, in questo modo il gioco sarà completato.</a:t>
            </a:r>
          </a:p>
        </p:txBody>
      </p:sp>
    </p:spTree>
    <p:extLst>
      <p:ext uri="{BB962C8B-B14F-4D97-AF65-F5344CB8AC3E}">
        <p14:creationId xmlns:p14="http://schemas.microsoft.com/office/powerpoint/2010/main" val="979019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1328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DOCUMENTAZIONE</vt:lpstr>
      <vt:lpstr>Presentazione standard di PowerPoint</vt:lpstr>
      <vt:lpstr>ARCHITETTURA DEL SISITEMA</vt:lpstr>
      <vt:lpstr>Presentazione standard di PowerPoint</vt:lpstr>
      <vt:lpstr>DIAGRAMMA UML DELLE CLASSI</vt:lpstr>
      <vt:lpstr>DETTAGLI IMPLEMENTATIVI</vt:lpstr>
      <vt:lpstr>Presentazione standard di PowerPoint</vt:lpstr>
      <vt:lpstr>SPECIFICA ALGEBRICA STACK </vt:lpstr>
      <vt:lpstr>SOLUZIONE DEL GIOCO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domen</dc:creator>
  <cp:lastModifiedBy> </cp:lastModifiedBy>
  <cp:revision>30</cp:revision>
  <dcterms:created xsi:type="dcterms:W3CDTF">2021-07-12T08:42:47Z</dcterms:created>
  <dcterms:modified xsi:type="dcterms:W3CDTF">2021-07-16T14:16:51Z</dcterms:modified>
</cp:coreProperties>
</file>