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30" r:id="rId1"/>
  </p:sldMasterIdLst>
  <p:notesMasterIdLst>
    <p:notesMasterId r:id="rId12"/>
  </p:notesMasterIdLst>
  <p:handoutMasterIdLst>
    <p:handoutMasterId r:id="rId13"/>
  </p:handoutMasterIdLst>
  <p:sldIdLst>
    <p:sldId id="256" r:id="rId2"/>
    <p:sldId id="278" r:id="rId3"/>
    <p:sldId id="295" r:id="rId4"/>
    <p:sldId id="296" r:id="rId5"/>
    <p:sldId id="297" r:id="rId6"/>
    <p:sldId id="298" r:id="rId7"/>
    <p:sldId id="302" r:id="rId8"/>
    <p:sldId id="300" r:id="rId9"/>
    <p:sldId id="301" r:id="rId10"/>
    <p:sldId id="277" r:id="rId11"/>
  </p:sldIdLst>
  <p:sldSz cx="9144000" cy="6858000" type="screen4x3"/>
  <p:notesSz cx="6858000" cy="9144000"/>
  <p:defaultTextStyle>
    <a:defPPr>
      <a:defRPr lang="ru-RU"/>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ore"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FFFF00"/>
    <a:srgbClr val="00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9ED8C0-A0A6-4B29-A001-08DC6E30E31E}" v="9" dt="2021-07-13T13:09:08.258"/>
    <p1510:client id="{F9CAFC8F-001F-4238-83BA-AB9836CAE098}" v="1189" dt="2021-07-13T13:51:30.453"/>
  </p1510:revLst>
</p1510:revInfo>
</file>

<file path=ppt/tableStyles.xml><?xml version="1.0" encoding="utf-8"?>
<a:tblStyleLst xmlns:a="http://schemas.openxmlformats.org/drawingml/2006/main" def="{5C22544A-7EE6-4342-B048-85BDC9FD1C3A}">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113A9D2-9D6B-4929-AA2D-F23B5EE8CBE7}" styleName="Stile con tema 2 - Colore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Stile medio 2 - Color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Stile medio 1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5226" autoAdjust="0"/>
  </p:normalViewPr>
  <p:slideViewPr>
    <p:cSldViewPr snapToGrid="0">
      <p:cViewPr varScale="1">
        <p:scale>
          <a:sx n="86" d="100"/>
          <a:sy n="86" d="100"/>
        </p:scale>
        <p:origin x="1354" y="53"/>
      </p:cViewPr>
      <p:guideLst/>
    </p:cSldViewPr>
  </p:slideViewPr>
  <p:outlineViewPr>
    <p:cViewPr>
      <p:scale>
        <a:sx n="33" d="100"/>
        <a:sy n="33" d="100"/>
      </p:scale>
      <p:origin x="0" y="0"/>
    </p:cViewPr>
  </p:outlineViewPr>
  <p:notesTextViewPr>
    <p:cViewPr>
      <p:scale>
        <a:sx n="3" d="2"/>
        <a:sy n="3" d="2"/>
      </p:scale>
      <p:origin x="0" y="-158"/>
    </p:cViewPr>
  </p:notesTextViewPr>
  <p:sorterViewPr>
    <p:cViewPr>
      <p:scale>
        <a:sx n="100" d="100"/>
        <a:sy n="100" d="100"/>
      </p:scale>
      <p:origin x="0" y="0"/>
    </p:cViewPr>
  </p:sorterViewPr>
  <p:notesViewPr>
    <p:cSldViewPr snapToGrid="0">
      <p:cViewPr>
        <p:scale>
          <a:sx n="1" d="2"/>
          <a:sy n="1" d="2"/>
        </p:scale>
        <p:origin x="3480" y="485"/>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Universit&#224;\Magistrale\1&#176;%20Anno\Advanced%20Computer%20Architecture\Project\Datashee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Universit&#224;\Magistrale\1&#176;%20Anno\Advanced%20Computer%20Architecture\Project\Datashee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it-IT" dirty="0" err="1"/>
              <a:t>Speedup</a:t>
            </a:r>
            <a:r>
              <a:rPr lang="it-IT" dirty="0"/>
              <a:t> </a:t>
            </a:r>
            <a:r>
              <a:rPr lang="it-IT" dirty="0" err="1"/>
              <a:t>parallelization</a:t>
            </a:r>
            <a:r>
              <a:rPr lang="it-IT" baseline="0" dirty="0"/>
              <a:t> by </a:t>
            </a:r>
            <a:r>
              <a:rPr lang="it-IT" baseline="0" dirty="0" err="1"/>
              <a:t>ro</a:t>
            </a:r>
            <a:r>
              <a:rPr lang="it-IT" dirty="0" err="1"/>
              <a:t>ws</a:t>
            </a:r>
            <a:endParaRPr lang="it-IT"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lineChart>
        <c:grouping val="standard"/>
        <c:varyColors val="0"/>
        <c:ser>
          <c:idx val="0"/>
          <c:order val="0"/>
          <c:tx>
            <c:v>256x256</c:v>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'Graphs Multiplication'!$C$5:$G$5</c:f>
              <c:numCache>
                <c:formatCode>General</c:formatCode>
                <c:ptCount val="5"/>
                <c:pt idx="0">
                  <c:v>2</c:v>
                </c:pt>
                <c:pt idx="1">
                  <c:v>4</c:v>
                </c:pt>
                <c:pt idx="2">
                  <c:v>8</c:v>
                </c:pt>
                <c:pt idx="3">
                  <c:v>16</c:v>
                </c:pt>
                <c:pt idx="4">
                  <c:v>24</c:v>
                </c:pt>
              </c:numCache>
            </c:numRef>
          </c:cat>
          <c:val>
            <c:numRef>
              <c:f>'Graphs Multiplication'!$C$6:$G$6</c:f>
              <c:numCache>
                <c:formatCode>0.00</c:formatCode>
                <c:ptCount val="5"/>
                <c:pt idx="0">
                  <c:v>1.8753717220870507</c:v>
                </c:pt>
                <c:pt idx="1">
                  <c:v>3.668429402432575</c:v>
                </c:pt>
                <c:pt idx="2">
                  <c:v>6.594106463878326</c:v>
                </c:pt>
                <c:pt idx="3">
                  <c:v>8.8032994923857864</c:v>
                </c:pt>
                <c:pt idx="4">
                  <c:v>8.9509677419354841</c:v>
                </c:pt>
              </c:numCache>
            </c:numRef>
          </c:val>
          <c:smooth val="0"/>
          <c:extLst>
            <c:ext xmlns:c16="http://schemas.microsoft.com/office/drawing/2014/chart" uri="{C3380CC4-5D6E-409C-BE32-E72D297353CC}">
              <c16:uniqueId val="{00000000-DBAC-42B1-8CF6-77A39A5BB122}"/>
            </c:ext>
          </c:extLst>
        </c:ser>
        <c:ser>
          <c:idx val="1"/>
          <c:order val="1"/>
          <c:tx>
            <c:v>512x512</c:v>
          </c:tx>
          <c:spPr>
            <a:ln w="28575" cap="rnd">
              <a:solidFill>
                <a:schemeClr val="accent4"/>
              </a:solidFill>
              <a:round/>
            </a:ln>
            <a:effectLst/>
          </c:spPr>
          <c:marker>
            <c:symbol val="circle"/>
            <c:size val="5"/>
            <c:spPr>
              <a:solidFill>
                <a:schemeClr val="accent4"/>
              </a:solidFill>
              <a:ln w="9525">
                <a:solidFill>
                  <a:schemeClr val="accent4"/>
                </a:solidFill>
              </a:ln>
              <a:effectLst/>
            </c:spPr>
          </c:marker>
          <c:val>
            <c:numRef>
              <c:f>'Graphs Multiplication'!$C$7:$G$7</c:f>
              <c:numCache>
                <c:formatCode>0.00</c:formatCode>
                <c:ptCount val="5"/>
                <c:pt idx="0">
                  <c:v>1.9907734144841205</c:v>
                </c:pt>
                <c:pt idx="1">
                  <c:v>3.9272576318814663</c:v>
                </c:pt>
                <c:pt idx="2">
                  <c:v>7.5572078161484582</c:v>
                </c:pt>
                <c:pt idx="3">
                  <c:v>11.297629983465001</c:v>
                </c:pt>
                <c:pt idx="4">
                  <c:v>12.266706562936367</c:v>
                </c:pt>
              </c:numCache>
            </c:numRef>
          </c:val>
          <c:smooth val="0"/>
          <c:extLst>
            <c:ext xmlns:c16="http://schemas.microsoft.com/office/drawing/2014/chart" uri="{C3380CC4-5D6E-409C-BE32-E72D297353CC}">
              <c16:uniqueId val="{00000001-DBAC-42B1-8CF6-77A39A5BB122}"/>
            </c:ext>
          </c:extLst>
        </c:ser>
        <c:ser>
          <c:idx val="2"/>
          <c:order val="2"/>
          <c:tx>
            <c:v>1024x1024</c:v>
          </c:tx>
          <c:spPr>
            <a:ln w="28575" cap="rnd">
              <a:solidFill>
                <a:schemeClr val="accent6"/>
              </a:solidFill>
              <a:round/>
            </a:ln>
            <a:effectLst/>
          </c:spPr>
          <c:marker>
            <c:symbol val="circle"/>
            <c:size val="5"/>
            <c:spPr>
              <a:solidFill>
                <a:schemeClr val="accent6"/>
              </a:solidFill>
              <a:ln w="9525">
                <a:solidFill>
                  <a:schemeClr val="accent6"/>
                </a:solidFill>
              </a:ln>
              <a:effectLst/>
            </c:spPr>
          </c:marker>
          <c:val>
            <c:numRef>
              <c:f>'Graphs Multiplication'!$C$8:$G$8</c:f>
              <c:numCache>
                <c:formatCode>0.00</c:formatCode>
                <c:ptCount val="5"/>
                <c:pt idx="0">
                  <c:v>2.0097664895971672</c:v>
                </c:pt>
                <c:pt idx="1">
                  <c:v>4.0269499726778122</c:v>
                </c:pt>
                <c:pt idx="2">
                  <c:v>7.8993180158767151</c:v>
                </c:pt>
                <c:pt idx="3">
                  <c:v>11.8</c:v>
                </c:pt>
                <c:pt idx="4">
                  <c:v>12.31</c:v>
                </c:pt>
              </c:numCache>
            </c:numRef>
          </c:val>
          <c:smooth val="0"/>
          <c:extLst>
            <c:ext xmlns:c16="http://schemas.microsoft.com/office/drawing/2014/chart" uri="{C3380CC4-5D6E-409C-BE32-E72D297353CC}">
              <c16:uniqueId val="{00000002-DBAC-42B1-8CF6-77A39A5BB122}"/>
            </c:ext>
          </c:extLst>
        </c:ser>
        <c:ser>
          <c:idx val="3"/>
          <c:order val="3"/>
          <c:tx>
            <c:v>2048x2048</c:v>
          </c:tx>
          <c:spPr>
            <a:ln w="28575"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val>
            <c:numRef>
              <c:f>'Graphs Multiplication'!$C$9:$G$9</c:f>
              <c:numCache>
                <c:formatCode>0.00</c:formatCode>
                <c:ptCount val="5"/>
                <c:pt idx="0">
                  <c:v>2.0039765794960842</c:v>
                </c:pt>
                <c:pt idx="1">
                  <c:v>4.0278819953983831</c:v>
                </c:pt>
                <c:pt idx="2">
                  <c:v>8.0530413749762495</c:v>
                </c:pt>
                <c:pt idx="3">
                  <c:v>12.359566124612158</c:v>
                </c:pt>
                <c:pt idx="4">
                  <c:v>12.651055654696474</c:v>
                </c:pt>
              </c:numCache>
            </c:numRef>
          </c:val>
          <c:smooth val="0"/>
          <c:extLst>
            <c:ext xmlns:c16="http://schemas.microsoft.com/office/drawing/2014/chart" uri="{C3380CC4-5D6E-409C-BE32-E72D297353CC}">
              <c16:uniqueId val="{00000003-DBAC-42B1-8CF6-77A39A5BB122}"/>
            </c:ext>
          </c:extLst>
        </c:ser>
        <c:ser>
          <c:idx val="4"/>
          <c:order val="4"/>
          <c:tx>
            <c:v>3072x3072</c:v>
          </c:tx>
          <c:spPr>
            <a:ln w="28575" cap="rnd">
              <a:solidFill>
                <a:schemeClr val="accent4">
                  <a:lumMod val="60000"/>
                </a:schemeClr>
              </a:solidFill>
              <a:round/>
            </a:ln>
            <a:effectLst/>
          </c:spPr>
          <c:marker>
            <c:symbol val="circle"/>
            <c:size val="5"/>
            <c:spPr>
              <a:solidFill>
                <a:schemeClr val="accent4">
                  <a:lumMod val="60000"/>
                </a:schemeClr>
              </a:solidFill>
              <a:ln w="9525">
                <a:solidFill>
                  <a:schemeClr val="accent4">
                    <a:lumMod val="60000"/>
                  </a:schemeClr>
                </a:solidFill>
              </a:ln>
              <a:effectLst/>
            </c:spPr>
          </c:marker>
          <c:val>
            <c:numRef>
              <c:f>'Graphs Multiplication'!$C$10:$G$10</c:f>
              <c:numCache>
                <c:formatCode>0.00</c:formatCode>
                <c:ptCount val="5"/>
                <c:pt idx="0">
                  <c:v>2.0020165764865814</c:v>
                </c:pt>
                <c:pt idx="1">
                  <c:v>4.0240982028559795</c:v>
                </c:pt>
                <c:pt idx="2">
                  <c:v>8.0251550178405733</c:v>
                </c:pt>
                <c:pt idx="3">
                  <c:v>12.28896495648233</c:v>
                </c:pt>
                <c:pt idx="4">
                  <c:v>12.684778554737422</c:v>
                </c:pt>
              </c:numCache>
            </c:numRef>
          </c:val>
          <c:smooth val="0"/>
          <c:extLst>
            <c:ext xmlns:c16="http://schemas.microsoft.com/office/drawing/2014/chart" uri="{C3380CC4-5D6E-409C-BE32-E72D297353CC}">
              <c16:uniqueId val="{00000004-DBAC-42B1-8CF6-77A39A5BB122}"/>
            </c:ext>
          </c:extLst>
        </c:ser>
        <c:dLbls>
          <c:showLegendKey val="0"/>
          <c:showVal val="0"/>
          <c:showCatName val="0"/>
          <c:showSerName val="0"/>
          <c:showPercent val="0"/>
          <c:showBubbleSize val="0"/>
        </c:dLbls>
        <c:marker val="1"/>
        <c:smooth val="0"/>
        <c:axId val="907754912"/>
        <c:axId val="907754496"/>
      </c:lineChart>
      <c:catAx>
        <c:axId val="907754912"/>
        <c:scaling>
          <c:orientation val="minMax"/>
        </c:scaling>
        <c:delete val="0"/>
        <c:axPos val="b"/>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it-IT"/>
                  <a:t>vCPU</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907754496"/>
        <c:crosses val="autoZero"/>
        <c:auto val="1"/>
        <c:lblAlgn val="ctr"/>
        <c:lblOffset val="100"/>
        <c:noMultiLvlLbl val="0"/>
      </c:catAx>
      <c:valAx>
        <c:axId val="907754496"/>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907754912"/>
        <c:crosses val="autoZero"/>
        <c:crossBetween val="between"/>
        <c:minorUnit val="1"/>
      </c:valAx>
      <c:spPr>
        <a:noFill/>
        <a:ln>
          <a:noFill/>
        </a:ln>
        <a:effectLst/>
      </c:spPr>
    </c:plotArea>
    <c:legend>
      <c:legendPos val="r"/>
      <c:layout>
        <c:manualLayout>
          <c:xMode val="edge"/>
          <c:yMode val="edge"/>
          <c:x val="0.80499015748031488"/>
          <c:y val="0.27248687664041993"/>
          <c:w val="0.16621729052125958"/>
          <c:h val="0.3854194017127832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it-IT" dirty="0" err="1"/>
              <a:t>Speedup</a:t>
            </a:r>
            <a:r>
              <a:rPr lang="it-IT" dirty="0"/>
              <a:t> </a:t>
            </a:r>
            <a:r>
              <a:rPr lang="it-IT" dirty="0" err="1"/>
              <a:t>parallelization</a:t>
            </a:r>
            <a:r>
              <a:rPr lang="it-IT" baseline="0" dirty="0"/>
              <a:t> per </a:t>
            </a:r>
            <a:r>
              <a:rPr lang="it-IT" baseline="0" dirty="0" err="1"/>
              <a:t>tiles</a:t>
            </a:r>
            <a:endParaRPr lang="it-IT"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lineChart>
        <c:grouping val="standard"/>
        <c:varyColors val="0"/>
        <c:ser>
          <c:idx val="0"/>
          <c:order val="0"/>
          <c:tx>
            <c:v>256x256</c:v>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'Graphs Multiplication'!$C$5:$G$5</c:f>
              <c:numCache>
                <c:formatCode>General</c:formatCode>
                <c:ptCount val="5"/>
                <c:pt idx="0">
                  <c:v>2</c:v>
                </c:pt>
                <c:pt idx="1">
                  <c:v>4</c:v>
                </c:pt>
                <c:pt idx="2">
                  <c:v>8</c:v>
                </c:pt>
                <c:pt idx="3">
                  <c:v>16</c:v>
                </c:pt>
                <c:pt idx="4">
                  <c:v>24</c:v>
                </c:pt>
              </c:numCache>
            </c:numRef>
          </c:cat>
          <c:val>
            <c:numRef>
              <c:f>'Graphs Multiplication'!$N$6:$R$6</c:f>
              <c:numCache>
                <c:formatCode>0.00</c:formatCode>
                <c:ptCount val="5"/>
                <c:pt idx="0">
                  <c:v>1.8147086914995223</c:v>
                </c:pt>
                <c:pt idx="1">
                  <c:v>3.4461910519951635</c:v>
                </c:pt>
                <c:pt idx="2">
                  <c:v>6.1688311688311694</c:v>
                </c:pt>
                <c:pt idx="3">
                  <c:v>6.7776456599286563</c:v>
                </c:pt>
                <c:pt idx="4">
                  <c:v>6.5592635212888375</c:v>
                </c:pt>
              </c:numCache>
            </c:numRef>
          </c:val>
          <c:smooth val="0"/>
          <c:extLst>
            <c:ext xmlns:c16="http://schemas.microsoft.com/office/drawing/2014/chart" uri="{C3380CC4-5D6E-409C-BE32-E72D297353CC}">
              <c16:uniqueId val="{00000000-2D35-485D-9FB5-54FA13BCFFEF}"/>
            </c:ext>
          </c:extLst>
        </c:ser>
        <c:ser>
          <c:idx val="1"/>
          <c:order val="1"/>
          <c:tx>
            <c:v>512x512</c:v>
          </c:tx>
          <c:spPr>
            <a:ln w="28575" cap="rnd">
              <a:solidFill>
                <a:schemeClr val="accent4"/>
              </a:solidFill>
              <a:round/>
            </a:ln>
            <a:effectLst/>
          </c:spPr>
          <c:marker>
            <c:symbol val="circle"/>
            <c:size val="5"/>
            <c:spPr>
              <a:solidFill>
                <a:schemeClr val="accent4"/>
              </a:solidFill>
              <a:ln w="9525">
                <a:solidFill>
                  <a:schemeClr val="accent4"/>
                </a:solidFill>
              </a:ln>
              <a:effectLst/>
            </c:spPr>
          </c:marker>
          <c:val>
            <c:numRef>
              <c:f>'Graphs Multiplication'!$N$7:$R$7</c:f>
              <c:numCache>
                <c:formatCode>0.00</c:formatCode>
                <c:ptCount val="5"/>
                <c:pt idx="0">
                  <c:v>1.889763779527559</c:v>
                </c:pt>
                <c:pt idx="1">
                  <c:v>3.7057052420288743</c:v>
                </c:pt>
                <c:pt idx="2">
                  <c:v>7.1396697902722002</c:v>
                </c:pt>
                <c:pt idx="3">
                  <c:v>11.464055409601148</c:v>
                </c:pt>
                <c:pt idx="4">
                  <c:v>13.16872427983539</c:v>
                </c:pt>
              </c:numCache>
            </c:numRef>
          </c:val>
          <c:smooth val="0"/>
          <c:extLst>
            <c:ext xmlns:c16="http://schemas.microsoft.com/office/drawing/2014/chart" uri="{C3380CC4-5D6E-409C-BE32-E72D297353CC}">
              <c16:uniqueId val="{00000001-2D35-485D-9FB5-54FA13BCFFEF}"/>
            </c:ext>
          </c:extLst>
        </c:ser>
        <c:ser>
          <c:idx val="2"/>
          <c:order val="2"/>
          <c:tx>
            <c:v>1024x1024</c:v>
          </c:tx>
          <c:spPr>
            <a:ln w="28575" cap="rnd">
              <a:solidFill>
                <a:schemeClr val="accent6"/>
              </a:solidFill>
              <a:round/>
            </a:ln>
            <a:effectLst/>
          </c:spPr>
          <c:marker>
            <c:symbol val="circle"/>
            <c:size val="5"/>
            <c:spPr>
              <a:solidFill>
                <a:schemeClr val="accent6"/>
              </a:solidFill>
              <a:ln w="9525">
                <a:solidFill>
                  <a:schemeClr val="accent6"/>
                </a:solidFill>
              </a:ln>
              <a:effectLst/>
            </c:spPr>
          </c:marker>
          <c:val>
            <c:numRef>
              <c:f>'Graphs Multiplication'!$N$8:$R$8</c:f>
              <c:numCache>
                <c:formatCode>0.00</c:formatCode>
                <c:ptCount val="5"/>
                <c:pt idx="0">
                  <c:v>1.9182700691739816</c:v>
                </c:pt>
                <c:pt idx="1">
                  <c:v>3.8344226579520697</c:v>
                </c:pt>
                <c:pt idx="2">
                  <c:v>7.5392670157068062</c:v>
                </c:pt>
                <c:pt idx="3">
                  <c:v>12.435233160621761</c:v>
                </c:pt>
                <c:pt idx="4">
                  <c:v>15.131830340084067</c:v>
                </c:pt>
              </c:numCache>
            </c:numRef>
          </c:val>
          <c:smooth val="0"/>
          <c:extLst>
            <c:ext xmlns:c16="http://schemas.microsoft.com/office/drawing/2014/chart" uri="{C3380CC4-5D6E-409C-BE32-E72D297353CC}">
              <c16:uniqueId val="{00000002-2D35-485D-9FB5-54FA13BCFFEF}"/>
            </c:ext>
          </c:extLst>
        </c:ser>
        <c:ser>
          <c:idx val="3"/>
          <c:order val="3"/>
          <c:tx>
            <c:v>2048x2048</c:v>
          </c:tx>
          <c:spPr>
            <a:ln w="28575"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val>
            <c:numRef>
              <c:f>'Graphs Multiplication'!$N$9:$R$9</c:f>
              <c:numCache>
                <c:formatCode>0.00</c:formatCode>
                <c:ptCount val="5"/>
                <c:pt idx="0">
                  <c:v>1.9100043466576728</c:v>
                </c:pt>
                <c:pt idx="1">
                  <c:v>3.8116559647556794</c:v>
                </c:pt>
                <c:pt idx="2">
                  <c:v>7.61176865206766</c:v>
                </c:pt>
                <c:pt idx="3">
                  <c:v>12.803411018912939</c:v>
                </c:pt>
                <c:pt idx="4">
                  <c:v>15.460907312420309</c:v>
                </c:pt>
              </c:numCache>
            </c:numRef>
          </c:val>
          <c:smooth val="0"/>
          <c:extLst>
            <c:ext xmlns:c16="http://schemas.microsoft.com/office/drawing/2014/chart" uri="{C3380CC4-5D6E-409C-BE32-E72D297353CC}">
              <c16:uniqueId val="{00000003-2D35-485D-9FB5-54FA13BCFFEF}"/>
            </c:ext>
          </c:extLst>
        </c:ser>
        <c:ser>
          <c:idx val="4"/>
          <c:order val="4"/>
          <c:tx>
            <c:v>3072x3072</c:v>
          </c:tx>
          <c:spPr>
            <a:ln w="28575" cap="rnd">
              <a:solidFill>
                <a:schemeClr val="accent4">
                  <a:lumMod val="60000"/>
                </a:schemeClr>
              </a:solidFill>
              <a:round/>
            </a:ln>
            <a:effectLst/>
          </c:spPr>
          <c:marker>
            <c:symbol val="circle"/>
            <c:size val="5"/>
            <c:spPr>
              <a:solidFill>
                <a:schemeClr val="accent4">
                  <a:lumMod val="60000"/>
                </a:schemeClr>
              </a:solidFill>
              <a:ln w="9525">
                <a:solidFill>
                  <a:schemeClr val="accent4">
                    <a:lumMod val="60000"/>
                  </a:schemeClr>
                </a:solidFill>
              </a:ln>
              <a:effectLst/>
            </c:spPr>
          </c:marker>
          <c:val>
            <c:numRef>
              <c:f>'Graphs Multiplication'!$N$10:$R$10</c:f>
              <c:numCache>
                <c:formatCode>0.00</c:formatCode>
                <c:ptCount val="5"/>
                <c:pt idx="0">
                  <c:v>1.8944385814460794</c:v>
                </c:pt>
                <c:pt idx="1">
                  <c:v>3.7860220642066018</c:v>
                </c:pt>
                <c:pt idx="2">
                  <c:v>7.5747555985794603</c:v>
                </c:pt>
                <c:pt idx="3">
                  <c:v>12.800256789771208</c:v>
                </c:pt>
                <c:pt idx="4">
                  <c:v>15.647867038909663</c:v>
                </c:pt>
              </c:numCache>
            </c:numRef>
          </c:val>
          <c:smooth val="0"/>
          <c:extLst>
            <c:ext xmlns:c16="http://schemas.microsoft.com/office/drawing/2014/chart" uri="{C3380CC4-5D6E-409C-BE32-E72D297353CC}">
              <c16:uniqueId val="{00000004-2D35-485D-9FB5-54FA13BCFFEF}"/>
            </c:ext>
          </c:extLst>
        </c:ser>
        <c:dLbls>
          <c:showLegendKey val="0"/>
          <c:showVal val="0"/>
          <c:showCatName val="0"/>
          <c:showSerName val="0"/>
          <c:showPercent val="0"/>
          <c:showBubbleSize val="0"/>
        </c:dLbls>
        <c:marker val="1"/>
        <c:smooth val="0"/>
        <c:axId val="907754912"/>
        <c:axId val="907754496"/>
      </c:lineChart>
      <c:catAx>
        <c:axId val="907754912"/>
        <c:scaling>
          <c:orientation val="minMax"/>
        </c:scaling>
        <c:delete val="0"/>
        <c:axPos val="b"/>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it-IT"/>
                  <a:t>vCPU</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907754496"/>
        <c:crosses val="autoZero"/>
        <c:auto val="1"/>
        <c:lblAlgn val="ctr"/>
        <c:lblOffset val="100"/>
        <c:noMultiLvlLbl val="0"/>
      </c:catAx>
      <c:valAx>
        <c:axId val="90775449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907754912"/>
        <c:crosses val="autoZero"/>
        <c:crossBetween val="between"/>
      </c:valAx>
      <c:spPr>
        <a:noFill/>
        <a:ln>
          <a:noFill/>
        </a:ln>
        <a:effectLst/>
      </c:spPr>
    </c:plotArea>
    <c:legend>
      <c:legendPos val="r"/>
      <c:layout>
        <c:manualLayout>
          <c:xMode val="edge"/>
          <c:yMode val="edge"/>
          <c:x val="0.80499015748031488"/>
          <c:y val="0.27248687664041993"/>
          <c:w val="0.16737753547212553"/>
          <c:h val="0.3854194017127832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it-IT"/>
              <a:t>Speedup CUDA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Graphs!$Y$6:$Y$10</c:f>
              <c:strCache>
                <c:ptCount val="5"/>
                <c:pt idx="0">
                  <c:v>256x256</c:v>
                </c:pt>
                <c:pt idx="1">
                  <c:v>512x512</c:v>
                </c:pt>
                <c:pt idx="2">
                  <c:v>1024x1024</c:v>
                </c:pt>
                <c:pt idx="3">
                  <c:v>2048x2048</c:v>
                </c:pt>
                <c:pt idx="4">
                  <c:v>3072x3072</c:v>
                </c:pt>
              </c:strCache>
            </c:strRef>
          </c:cat>
          <c:val>
            <c:numRef>
              <c:f>Graphs!$Z$6:$Z$10</c:f>
              <c:numCache>
                <c:formatCode>0.000</c:formatCode>
                <c:ptCount val="5"/>
                <c:pt idx="0">
                  <c:v>23.123333333333331</c:v>
                </c:pt>
                <c:pt idx="1">
                  <c:v>34.162777777777777</c:v>
                </c:pt>
                <c:pt idx="2">
                  <c:v>41.340406504065044</c:v>
                </c:pt>
                <c:pt idx="3">
                  <c:v>166.59508692365833</c:v>
                </c:pt>
                <c:pt idx="4">
                  <c:v>174.32742063492063</c:v>
                </c:pt>
              </c:numCache>
            </c:numRef>
          </c:val>
          <c:smooth val="0"/>
          <c:extLst>
            <c:ext xmlns:c16="http://schemas.microsoft.com/office/drawing/2014/chart" uri="{C3380CC4-5D6E-409C-BE32-E72D297353CC}">
              <c16:uniqueId val="{00000000-64D7-422B-A83F-63354DE2E287}"/>
            </c:ext>
          </c:extLst>
        </c:ser>
        <c:dLbls>
          <c:showLegendKey val="0"/>
          <c:showVal val="0"/>
          <c:showCatName val="0"/>
          <c:showSerName val="0"/>
          <c:showPercent val="0"/>
          <c:showBubbleSize val="0"/>
        </c:dLbls>
        <c:marker val="1"/>
        <c:smooth val="0"/>
        <c:axId val="1007413840"/>
        <c:axId val="1007415088"/>
      </c:lineChart>
      <c:catAx>
        <c:axId val="1007413840"/>
        <c:scaling>
          <c:orientation val="minMax"/>
        </c:scaling>
        <c:delete val="0"/>
        <c:axPos val="b"/>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007415088"/>
        <c:crosses val="autoZero"/>
        <c:auto val="1"/>
        <c:lblAlgn val="ctr"/>
        <c:lblOffset val="100"/>
        <c:noMultiLvlLbl val="0"/>
      </c:catAx>
      <c:valAx>
        <c:axId val="1007415088"/>
        <c:scaling>
          <c:orientation val="minMax"/>
          <c:max val="180"/>
          <c:min val="20"/>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0074138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it-IT" dirty="0" err="1"/>
              <a:t>Speedup</a:t>
            </a:r>
            <a:r>
              <a:rPr lang="it-IT" dirty="0"/>
              <a:t> </a:t>
            </a:r>
            <a:r>
              <a:rPr lang="it-IT" dirty="0" err="1"/>
              <a:t>OpenMP</a:t>
            </a:r>
            <a:endParaRPr lang="it-IT"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lineChart>
        <c:grouping val="standard"/>
        <c:varyColors val="0"/>
        <c:ser>
          <c:idx val="0"/>
          <c:order val="0"/>
          <c:tx>
            <c:strRef>
              <c:f>'Graphs Inversion'!$B$6</c:f>
              <c:strCache>
                <c:ptCount val="1"/>
                <c:pt idx="0">
                  <c:v>512x512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'Graphs Inversion'!$C$5:$G$5</c:f>
              <c:numCache>
                <c:formatCode>General</c:formatCode>
                <c:ptCount val="5"/>
                <c:pt idx="0">
                  <c:v>2</c:v>
                </c:pt>
                <c:pt idx="1">
                  <c:v>4</c:v>
                </c:pt>
                <c:pt idx="2">
                  <c:v>8</c:v>
                </c:pt>
                <c:pt idx="3">
                  <c:v>16</c:v>
                </c:pt>
                <c:pt idx="4">
                  <c:v>24</c:v>
                </c:pt>
              </c:numCache>
            </c:numRef>
          </c:cat>
          <c:val>
            <c:numRef>
              <c:f>'Graphs Inversion'!$C$6:$G$6</c:f>
              <c:numCache>
                <c:formatCode>0.00</c:formatCode>
                <c:ptCount val="5"/>
                <c:pt idx="0">
                  <c:v>1.9448205728647527</c:v>
                </c:pt>
                <c:pt idx="1">
                  <c:v>3.7967368332898181</c:v>
                </c:pt>
                <c:pt idx="2">
                  <c:v>6.9115864048067444</c:v>
                </c:pt>
                <c:pt idx="3">
                  <c:v>6.0641021606055379</c:v>
                </c:pt>
                <c:pt idx="4">
                  <c:v>4.9730348823704018</c:v>
                </c:pt>
              </c:numCache>
            </c:numRef>
          </c:val>
          <c:smooth val="0"/>
          <c:extLst>
            <c:ext xmlns:c16="http://schemas.microsoft.com/office/drawing/2014/chart" uri="{C3380CC4-5D6E-409C-BE32-E72D297353CC}">
              <c16:uniqueId val="{00000000-53CF-48AC-9C97-1FDA33AA9711}"/>
            </c:ext>
          </c:extLst>
        </c:ser>
        <c:ser>
          <c:idx val="1"/>
          <c:order val="1"/>
          <c:tx>
            <c:strRef>
              <c:f>'Graphs Inversion'!$B$7</c:f>
              <c:strCache>
                <c:ptCount val="1"/>
                <c:pt idx="0">
                  <c:v>1024x1024</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'Graphs Inversion'!$C$5:$G$5</c:f>
              <c:numCache>
                <c:formatCode>General</c:formatCode>
                <c:ptCount val="5"/>
                <c:pt idx="0">
                  <c:v>2</c:v>
                </c:pt>
                <c:pt idx="1">
                  <c:v>4</c:v>
                </c:pt>
                <c:pt idx="2">
                  <c:v>8</c:v>
                </c:pt>
                <c:pt idx="3">
                  <c:v>16</c:v>
                </c:pt>
                <c:pt idx="4">
                  <c:v>24</c:v>
                </c:pt>
              </c:numCache>
            </c:numRef>
          </c:cat>
          <c:val>
            <c:numRef>
              <c:f>'Graphs Inversion'!$C$7:$G$7</c:f>
              <c:numCache>
                <c:formatCode>0.00</c:formatCode>
                <c:ptCount val="5"/>
                <c:pt idx="0">
                  <c:v>2.0560621121778357</c:v>
                </c:pt>
                <c:pt idx="1">
                  <c:v>3.6109239251659737</c:v>
                </c:pt>
                <c:pt idx="2">
                  <c:v>5.329253091612304</c:v>
                </c:pt>
                <c:pt idx="3">
                  <c:v>5.7091965807118772</c:v>
                </c:pt>
                <c:pt idx="4">
                  <c:v>5.0043270037343808</c:v>
                </c:pt>
              </c:numCache>
            </c:numRef>
          </c:val>
          <c:smooth val="0"/>
          <c:extLst>
            <c:ext xmlns:c16="http://schemas.microsoft.com/office/drawing/2014/chart" uri="{C3380CC4-5D6E-409C-BE32-E72D297353CC}">
              <c16:uniqueId val="{00000001-53CF-48AC-9C97-1FDA33AA9711}"/>
            </c:ext>
          </c:extLst>
        </c:ser>
        <c:ser>
          <c:idx val="2"/>
          <c:order val="2"/>
          <c:tx>
            <c:strRef>
              <c:f>'Graphs Inversion'!$B$8</c:f>
              <c:strCache>
                <c:ptCount val="1"/>
                <c:pt idx="0">
                  <c:v>2048x2048</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numRef>
              <c:f>'Graphs Inversion'!$C$5:$G$5</c:f>
              <c:numCache>
                <c:formatCode>General</c:formatCode>
                <c:ptCount val="5"/>
                <c:pt idx="0">
                  <c:v>2</c:v>
                </c:pt>
                <c:pt idx="1">
                  <c:v>4</c:v>
                </c:pt>
                <c:pt idx="2">
                  <c:v>8</c:v>
                </c:pt>
                <c:pt idx="3">
                  <c:v>16</c:v>
                </c:pt>
                <c:pt idx="4">
                  <c:v>24</c:v>
                </c:pt>
              </c:numCache>
            </c:numRef>
          </c:cat>
          <c:val>
            <c:numRef>
              <c:f>'Graphs Inversion'!$C$8:$G$8</c:f>
              <c:numCache>
                <c:formatCode>0.00</c:formatCode>
                <c:ptCount val="5"/>
                <c:pt idx="0">
                  <c:v>2.0335295874112846</c:v>
                </c:pt>
                <c:pt idx="1">
                  <c:v>3.8497951893924451</c:v>
                </c:pt>
                <c:pt idx="2">
                  <c:v>7.0097810580569258</c:v>
                </c:pt>
                <c:pt idx="3">
                  <c:v>9.6352354749127951</c:v>
                </c:pt>
                <c:pt idx="4">
                  <c:v>9.4451376462504033</c:v>
                </c:pt>
              </c:numCache>
            </c:numRef>
          </c:val>
          <c:smooth val="0"/>
          <c:extLst>
            <c:ext xmlns:c16="http://schemas.microsoft.com/office/drawing/2014/chart" uri="{C3380CC4-5D6E-409C-BE32-E72D297353CC}">
              <c16:uniqueId val="{00000002-53CF-48AC-9C97-1FDA33AA9711}"/>
            </c:ext>
          </c:extLst>
        </c:ser>
        <c:ser>
          <c:idx val="3"/>
          <c:order val="3"/>
          <c:tx>
            <c:strRef>
              <c:f>'Graphs Inversion'!$B$9</c:f>
              <c:strCache>
                <c:ptCount val="1"/>
                <c:pt idx="0">
                  <c:v>3072x3072</c:v>
                </c:pt>
              </c:strCache>
            </c:strRef>
          </c:tx>
          <c:spPr>
            <a:ln w="28575"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cat>
            <c:numRef>
              <c:f>'Graphs Inversion'!$C$5:$G$5</c:f>
              <c:numCache>
                <c:formatCode>General</c:formatCode>
                <c:ptCount val="5"/>
                <c:pt idx="0">
                  <c:v>2</c:v>
                </c:pt>
                <c:pt idx="1">
                  <c:v>4</c:v>
                </c:pt>
                <c:pt idx="2">
                  <c:v>8</c:v>
                </c:pt>
                <c:pt idx="3">
                  <c:v>16</c:v>
                </c:pt>
                <c:pt idx="4">
                  <c:v>24</c:v>
                </c:pt>
              </c:numCache>
            </c:numRef>
          </c:cat>
          <c:val>
            <c:numRef>
              <c:f>'Graphs Inversion'!$C$9:$G$9</c:f>
              <c:numCache>
                <c:formatCode>0.00</c:formatCode>
                <c:ptCount val="5"/>
                <c:pt idx="0">
                  <c:v>2.0013893070562072</c:v>
                </c:pt>
                <c:pt idx="1">
                  <c:v>4.0470086016775557</c:v>
                </c:pt>
                <c:pt idx="2">
                  <c:v>7.9963284638239731</c:v>
                </c:pt>
                <c:pt idx="3">
                  <c:v>11.615592960000615</c:v>
                </c:pt>
                <c:pt idx="4">
                  <c:v>12.292307034238357</c:v>
                </c:pt>
              </c:numCache>
            </c:numRef>
          </c:val>
          <c:smooth val="0"/>
          <c:extLst>
            <c:ext xmlns:c16="http://schemas.microsoft.com/office/drawing/2014/chart" uri="{C3380CC4-5D6E-409C-BE32-E72D297353CC}">
              <c16:uniqueId val="{00000003-53CF-48AC-9C97-1FDA33AA9711}"/>
            </c:ext>
          </c:extLst>
        </c:ser>
        <c:ser>
          <c:idx val="4"/>
          <c:order val="4"/>
          <c:tx>
            <c:strRef>
              <c:f>'Graphs Inversion'!$B$10</c:f>
              <c:strCache>
                <c:ptCount val="1"/>
                <c:pt idx="0">
                  <c:v>4096x4096</c:v>
                </c:pt>
              </c:strCache>
            </c:strRef>
          </c:tx>
          <c:spPr>
            <a:ln w="28575" cap="rnd">
              <a:solidFill>
                <a:schemeClr val="accent4">
                  <a:lumMod val="60000"/>
                </a:schemeClr>
              </a:solidFill>
              <a:round/>
            </a:ln>
            <a:effectLst/>
          </c:spPr>
          <c:marker>
            <c:symbol val="circle"/>
            <c:size val="5"/>
            <c:spPr>
              <a:solidFill>
                <a:schemeClr val="accent4">
                  <a:lumMod val="60000"/>
                </a:schemeClr>
              </a:solidFill>
              <a:ln w="9525">
                <a:solidFill>
                  <a:schemeClr val="accent4">
                    <a:lumMod val="60000"/>
                  </a:schemeClr>
                </a:solidFill>
              </a:ln>
              <a:effectLst/>
            </c:spPr>
          </c:marker>
          <c:cat>
            <c:numRef>
              <c:f>'Graphs Inversion'!$C$5:$G$5</c:f>
              <c:numCache>
                <c:formatCode>General</c:formatCode>
                <c:ptCount val="5"/>
                <c:pt idx="0">
                  <c:v>2</c:v>
                </c:pt>
                <c:pt idx="1">
                  <c:v>4</c:v>
                </c:pt>
                <c:pt idx="2">
                  <c:v>8</c:v>
                </c:pt>
                <c:pt idx="3">
                  <c:v>16</c:v>
                </c:pt>
                <c:pt idx="4">
                  <c:v>24</c:v>
                </c:pt>
              </c:numCache>
            </c:numRef>
          </c:cat>
          <c:val>
            <c:numRef>
              <c:f>'Graphs Inversion'!$C$10:$G$10</c:f>
              <c:numCache>
                <c:formatCode>0.00</c:formatCode>
                <c:ptCount val="5"/>
                <c:pt idx="0">
                  <c:v>1.9815968486465694</c:v>
                </c:pt>
                <c:pt idx="1">
                  <c:v>4.0280993514567198</c:v>
                </c:pt>
                <c:pt idx="2">
                  <c:v>7.967034575136287</c:v>
                </c:pt>
                <c:pt idx="3">
                  <c:v>12.104403807816876</c:v>
                </c:pt>
                <c:pt idx="4">
                  <c:v>13.112353096562467</c:v>
                </c:pt>
              </c:numCache>
            </c:numRef>
          </c:val>
          <c:smooth val="0"/>
          <c:extLst>
            <c:ext xmlns:c16="http://schemas.microsoft.com/office/drawing/2014/chart" uri="{C3380CC4-5D6E-409C-BE32-E72D297353CC}">
              <c16:uniqueId val="{00000004-53CF-48AC-9C97-1FDA33AA9711}"/>
            </c:ext>
          </c:extLst>
        </c:ser>
        <c:dLbls>
          <c:showLegendKey val="0"/>
          <c:showVal val="0"/>
          <c:showCatName val="0"/>
          <c:showSerName val="0"/>
          <c:showPercent val="0"/>
          <c:showBubbleSize val="0"/>
        </c:dLbls>
        <c:marker val="1"/>
        <c:smooth val="0"/>
        <c:axId val="907754912"/>
        <c:axId val="907754496"/>
      </c:lineChart>
      <c:catAx>
        <c:axId val="907754912"/>
        <c:scaling>
          <c:orientation val="minMax"/>
        </c:scaling>
        <c:delete val="0"/>
        <c:axPos val="b"/>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it-IT"/>
                  <a:t>vCPU</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907754496"/>
        <c:crosses val="autoZero"/>
        <c:auto val="1"/>
        <c:lblAlgn val="ctr"/>
        <c:lblOffset val="100"/>
        <c:noMultiLvlLbl val="0"/>
      </c:catAx>
      <c:valAx>
        <c:axId val="907754496"/>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907754912"/>
        <c:crosses val="autoZero"/>
        <c:crossBetween val="between"/>
        <c:minorUnit val="1"/>
      </c:valAx>
      <c:spPr>
        <a:noFill/>
        <a:ln>
          <a:noFill/>
        </a:ln>
        <a:effectLst/>
      </c:spPr>
    </c:plotArea>
    <c:legend>
      <c:legendPos val="r"/>
      <c:layout>
        <c:manualLayout>
          <c:xMode val="edge"/>
          <c:yMode val="edge"/>
          <c:x val="0.80499015748031488"/>
          <c:y val="0.27248687664041993"/>
          <c:w val="0.16621729052125958"/>
          <c:h val="0.3854194017127832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it-IT"/>
              <a:t>Speedup CUDA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'Graphs Inversion'!$M$6:$M$10</c:f>
              <c:strCache>
                <c:ptCount val="5"/>
                <c:pt idx="0">
                  <c:v>512x512</c:v>
                </c:pt>
                <c:pt idx="1">
                  <c:v>1024x1024</c:v>
                </c:pt>
                <c:pt idx="2">
                  <c:v>2048x2048</c:v>
                </c:pt>
                <c:pt idx="3">
                  <c:v>3072x3072</c:v>
                </c:pt>
                <c:pt idx="4">
                  <c:v>4096x4096</c:v>
                </c:pt>
              </c:strCache>
            </c:strRef>
          </c:cat>
          <c:val>
            <c:numRef>
              <c:f>'Graphs Inversion'!$N$6:$N$10</c:f>
              <c:numCache>
                <c:formatCode>0.00</c:formatCode>
                <c:ptCount val="5"/>
                <c:pt idx="0">
                  <c:v>3.7779950980392161</c:v>
                </c:pt>
                <c:pt idx="1">
                  <c:v>4.6995266229029911</c:v>
                </c:pt>
                <c:pt idx="2">
                  <c:v>9.3282120551924468</c:v>
                </c:pt>
                <c:pt idx="3">
                  <c:v>13.213980907051807</c:v>
                </c:pt>
                <c:pt idx="4">
                  <c:v>13.356679509415263</c:v>
                </c:pt>
              </c:numCache>
            </c:numRef>
          </c:val>
          <c:smooth val="0"/>
          <c:extLst>
            <c:ext xmlns:c16="http://schemas.microsoft.com/office/drawing/2014/chart" uri="{C3380CC4-5D6E-409C-BE32-E72D297353CC}">
              <c16:uniqueId val="{00000000-B46D-466C-81A8-102592536F9B}"/>
            </c:ext>
          </c:extLst>
        </c:ser>
        <c:dLbls>
          <c:showLegendKey val="0"/>
          <c:showVal val="0"/>
          <c:showCatName val="0"/>
          <c:showSerName val="0"/>
          <c:showPercent val="0"/>
          <c:showBubbleSize val="0"/>
        </c:dLbls>
        <c:marker val="1"/>
        <c:smooth val="0"/>
        <c:axId val="1007413840"/>
        <c:axId val="1007415088"/>
      </c:lineChart>
      <c:catAx>
        <c:axId val="1007413840"/>
        <c:scaling>
          <c:orientation val="minMax"/>
        </c:scaling>
        <c:delete val="0"/>
        <c:axPos val="b"/>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007415088"/>
        <c:crosses val="autoZero"/>
        <c:auto val="1"/>
        <c:lblAlgn val="ctr"/>
        <c:lblOffset val="100"/>
        <c:noMultiLvlLbl val="0"/>
      </c:catAx>
      <c:valAx>
        <c:axId val="100741508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0074138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3C5B6CE3-5B6C-BA4C-B471-6C33109474B6}"/>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ru-RU" altLang="it-IT"/>
          </a:p>
        </p:txBody>
      </p:sp>
      <p:sp>
        <p:nvSpPr>
          <p:cNvPr id="69635" name="Rectangle 3">
            <a:extLst>
              <a:ext uri="{FF2B5EF4-FFF2-40B4-BE49-F238E27FC236}">
                <a16:creationId xmlns:a16="http://schemas.microsoft.com/office/drawing/2014/main" id="{1AB1C07A-71F9-864F-A8FF-9FC66FF5854F}"/>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ru-RU" altLang="it-IT"/>
          </a:p>
        </p:txBody>
      </p:sp>
      <p:sp>
        <p:nvSpPr>
          <p:cNvPr id="14340" name="Rectangle 4">
            <a:extLst>
              <a:ext uri="{FF2B5EF4-FFF2-40B4-BE49-F238E27FC236}">
                <a16:creationId xmlns:a16="http://schemas.microsoft.com/office/drawing/2014/main" id="{15675920-986F-4443-B7E4-D42CB47EBB52}"/>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a:extLst>
              <a:ext uri="{FF2B5EF4-FFF2-40B4-BE49-F238E27FC236}">
                <a16:creationId xmlns:a16="http://schemas.microsoft.com/office/drawing/2014/main" id="{D29A7217-30F2-6441-AD07-D2E5DAEF0BD1}"/>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ru-RU" altLang="it-IT" noProof="0"/>
              <a:t>Click to edit Master text styles</a:t>
            </a:r>
          </a:p>
          <a:p>
            <a:pPr lvl="1"/>
            <a:r>
              <a:rPr lang="ru-RU" altLang="it-IT" noProof="0"/>
              <a:t>Second level</a:t>
            </a:r>
          </a:p>
          <a:p>
            <a:pPr lvl="2"/>
            <a:r>
              <a:rPr lang="ru-RU" altLang="it-IT" noProof="0"/>
              <a:t>Third level</a:t>
            </a:r>
          </a:p>
          <a:p>
            <a:pPr lvl="3"/>
            <a:r>
              <a:rPr lang="ru-RU" altLang="it-IT" noProof="0"/>
              <a:t>Fourth level</a:t>
            </a:r>
          </a:p>
          <a:p>
            <a:pPr lvl="4"/>
            <a:r>
              <a:rPr lang="ru-RU" altLang="it-IT" noProof="0"/>
              <a:t>Fifth level</a:t>
            </a:r>
          </a:p>
        </p:txBody>
      </p:sp>
      <p:sp>
        <p:nvSpPr>
          <p:cNvPr id="69638" name="Rectangle 6">
            <a:extLst>
              <a:ext uri="{FF2B5EF4-FFF2-40B4-BE49-F238E27FC236}">
                <a16:creationId xmlns:a16="http://schemas.microsoft.com/office/drawing/2014/main" id="{2BB69A1B-3466-E146-94C3-64FE9173C1AA}"/>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ru-RU" altLang="it-IT"/>
          </a:p>
        </p:txBody>
      </p:sp>
      <p:sp>
        <p:nvSpPr>
          <p:cNvPr id="69639" name="Rectangle 7">
            <a:extLst>
              <a:ext uri="{FF2B5EF4-FFF2-40B4-BE49-F238E27FC236}">
                <a16:creationId xmlns:a16="http://schemas.microsoft.com/office/drawing/2014/main" id="{2FE67CE7-6DFE-ED49-B9E2-795A244C6174}"/>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81C4DC4B-9E64-B84E-9720-879485C6D125}" type="slidenum">
              <a:rPr lang="ru-RU" altLang="it-IT"/>
              <a:pPr>
                <a:defRPr/>
              </a:pPr>
              <a:t>‹N›</a:t>
            </a:fld>
            <a:endParaRPr lang="ru-RU" alt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SLIDE 1 - DOMENICO</a:t>
            </a:r>
          </a:p>
          <a:p>
            <a:r>
              <a:rPr lang="en-US" dirty="0"/>
              <a:t>Good afternoon </a:t>
            </a:r>
            <a:r>
              <a:rPr lang="en-US"/>
              <a:t>to everyone, </a:t>
            </a:r>
            <a:r>
              <a:rPr lang="en-US" dirty="0"/>
              <a:t>I am Domenico Ragusa and with my colleague Danilo </a:t>
            </a:r>
            <a:r>
              <a:rPr lang="en-US" dirty="0" err="1"/>
              <a:t>Modica</a:t>
            </a:r>
            <a:r>
              <a:rPr lang="en-US" dirty="0"/>
              <a:t> we have chosen the optimized matrix multiplication and inversion project.</a:t>
            </a:r>
          </a:p>
          <a:p>
            <a:r>
              <a:rPr lang="en-US" dirty="0"/>
              <a:t>As framework for parallelization we used both OpenMP and CUDA to try to get the lowest possible execution times, as we will present next.</a:t>
            </a:r>
          </a:p>
          <a:p>
            <a:r>
              <a:rPr lang="en-US" dirty="0"/>
              <a:t>*CAMBIO*</a:t>
            </a:r>
            <a:endParaRPr lang="it-IT" dirty="0"/>
          </a:p>
        </p:txBody>
      </p:sp>
      <p:sp>
        <p:nvSpPr>
          <p:cNvPr id="4" name="Segnaposto numero diapositiva 3"/>
          <p:cNvSpPr>
            <a:spLocks noGrp="1"/>
          </p:cNvSpPr>
          <p:nvPr>
            <p:ph type="sldNum" sz="quarter" idx="5"/>
          </p:nvPr>
        </p:nvSpPr>
        <p:spPr/>
        <p:txBody>
          <a:bodyPr/>
          <a:lstStyle/>
          <a:p>
            <a:pPr>
              <a:defRPr/>
            </a:pPr>
            <a:fld id="{81C4DC4B-9E64-B84E-9720-879485C6D125}" type="slidenum">
              <a:rPr lang="ru-RU" altLang="it-IT" smtClean="0"/>
              <a:pPr>
                <a:defRPr/>
              </a:pPr>
              <a:t>1</a:t>
            </a:fld>
            <a:endParaRPr lang="ru-RU" altLang="it-IT"/>
          </a:p>
        </p:txBody>
      </p:sp>
    </p:spTree>
    <p:extLst>
      <p:ext uri="{BB962C8B-B14F-4D97-AF65-F5344CB8AC3E}">
        <p14:creationId xmlns:p14="http://schemas.microsoft.com/office/powerpoint/2010/main" val="2860877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SLIDE 10 - DANILO</a:t>
            </a:r>
          </a:p>
          <a:p>
            <a:r>
              <a:rPr lang="en-US" dirty="0"/>
              <a:t>We have concluded and we thank you for your attention.</a:t>
            </a:r>
          </a:p>
        </p:txBody>
      </p:sp>
      <p:sp>
        <p:nvSpPr>
          <p:cNvPr id="4" name="Segnaposto numero diapositiva 3"/>
          <p:cNvSpPr>
            <a:spLocks noGrp="1"/>
          </p:cNvSpPr>
          <p:nvPr>
            <p:ph type="sldNum" sz="quarter" idx="5"/>
          </p:nvPr>
        </p:nvSpPr>
        <p:spPr/>
        <p:txBody>
          <a:bodyPr/>
          <a:lstStyle/>
          <a:p>
            <a:pPr>
              <a:defRPr/>
            </a:pPr>
            <a:fld id="{81C4DC4B-9E64-B84E-9720-879485C6D125}" type="slidenum">
              <a:rPr lang="ru-RU" altLang="it-IT" smtClean="0"/>
              <a:pPr>
                <a:defRPr/>
              </a:pPr>
              <a:t>10</a:t>
            </a:fld>
            <a:endParaRPr lang="ru-RU" altLang="it-IT"/>
          </a:p>
        </p:txBody>
      </p:sp>
    </p:spTree>
    <p:extLst>
      <p:ext uri="{BB962C8B-B14F-4D97-AF65-F5344CB8AC3E}">
        <p14:creationId xmlns:p14="http://schemas.microsoft.com/office/powerpoint/2010/main" val="1353114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SLIDE 2 - DOMENICO</a:t>
            </a:r>
          </a:p>
          <a:p>
            <a:r>
              <a:rPr lang="en-US" dirty="0"/>
              <a:t>Let's start with the multiplication problem. As shown in the figure, given a matrix A whose dimensions are n x m and B whose dimensions are m x p, with multiplication we obtain a matrix C n x p whose elements are calculated as a summation of products between each element in a row of A with the corresponding one in the corresponding column of the matrix B. So, to calculate each element the above summation is calculated each time.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*CAMBIO*</a:t>
            </a:r>
            <a:endParaRPr lang="it-IT" dirty="0"/>
          </a:p>
          <a:p>
            <a:endParaRPr lang="en-US" dirty="0"/>
          </a:p>
          <a:p>
            <a:r>
              <a:rPr lang="en-US" dirty="0"/>
              <a:t>The serial program from which we started was written as a training exercise during the writing of my bachelor thesis and it is structured in such a way as to allocate the necessary memory, then read the two matrices, perform the multiplication and finally write the results to a file.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*CAMBIO*</a:t>
            </a:r>
            <a:endParaRPr lang="it-IT" dirty="0"/>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 multiplication function has been obtained by means of three nested for loops designed to implement the above summation using indices </a:t>
            </a:r>
            <a:r>
              <a:rPr lang="en-US" dirty="0" err="1"/>
              <a:t>i</a:t>
            </a:r>
            <a:r>
              <a:rPr lang="en-US" dirty="0"/>
              <a:t>, j, k.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*CAMBIO*</a:t>
            </a:r>
            <a:endParaRPr lang="it-IT" dirty="0"/>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Another possibility that was evaluated was to divide the calculation of the matrix result in tiles, as seen in the lab, to obtain some improvements due to the exploitation of cache and principle of locality. Here we report the serial in which a single thread iterates between multiple tiles and in each tile calculates the known summation.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*CAMBIO*</a:t>
            </a:r>
            <a:endParaRPr lang="it-IT" dirty="0"/>
          </a:p>
          <a:p>
            <a:endParaRPr lang="en-US" dirty="0"/>
          </a:p>
        </p:txBody>
      </p:sp>
      <p:sp>
        <p:nvSpPr>
          <p:cNvPr id="4" name="Segnaposto numero diapositiva 3"/>
          <p:cNvSpPr>
            <a:spLocks noGrp="1"/>
          </p:cNvSpPr>
          <p:nvPr>
            <p:ph type="sldNum" sz="quarter" idx="5"/>
          </p:nvPr>
        </p:nvSpPr>
        <p:spPr/>
        <p:txBody>
          <a:bodyPr/>
          <a:lstStyle/>
          <a:p>
            <a:pPr>
              <a:defRPr/>
            </a:pPr>
            <a:fld id="{81C4DC4B-9E64-B84E-9720-879485C6D125}" type="slidenum">
              <a:rPr lang="ru-RU" altLang="it-IT" smtClean="0"/>
              <a:pPr>
                <a:defRPr/>
              </a:pPr>
              <a:t>2</a:t>
            </a:fld>
            <a:endParaRPr lang="ru-RU" altLang="it-IT"/>
          </a:p>
        </p:txBody>
      </p:sp>
    </p:spTree>
    <p:extLst>
      <p:ext uri="{BB962C8B-B14F-4D97-AF65-F5344CB8AC3E}">
        <p14:creationId xmlns:p14="http://schemas.microsoft.com/office/powerpoint/2010/main" val="3678399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SLIDE 3 - DOMENICO</a:t>
            </a:r>
          </a:p>
          <a:p>
            <a:r>
              <a:rPr lang="en-US" dirty="0"/>
              <a:t>To study the a-prior parallelism and to understand on which parts of the program we needed to act we used the </a:t>
            </a:r>
            <a:r>
              <a:rPr lang="en-US" dirty="0" err="1"/>
              <a:t>Gprof</a:t>
            </a:r>
            <a:r>
              <a:rPr lang="en-US" dirty="0"/>
              <a:t> profiler, on two 1024 order matrices, that, as shown in the figure, indicates in the </a:t>
            </a:r>
            <a:r>
              <a:rPr lang="en-US" dirty="0" err="1"/>
              <a:t>matrixMul</a:t>
            </a:r>
            <a:r>
              <a:rPr lang="en-US" dirty="0"/>
              <a:t> the function that occupies most of the time and this is why we </a:t>
            </a:r>
            <a:r>
              <a:rPr lang="en-US" dirty="0" err="1"/>
              <a:t>deciced</a:t>
            </a:r>
            <a:r>
              <a:rPr lang="en-US" dirty="0"/>
              <a:t> to parallelize only it, while the others, being I/O functions with low occupation of time, have not been optimized.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*CAMBIO*</a:t>
            </a:r>
            <a:endParaRPr lang="it-IT" dirty="0"/>
          </a:p>
          <a:p>
            <a:endParaRPr lang="en-US" dirty="0"/>
          </a:p>
          <a:p>
            <a:r>
              <a:rPr lang="en-US" dirty="0"/>
              <a:t>Instead, to assess the maximum speedup that could be obtained we used the Amdahl's law whose formula is given in the picture and which we used as seen in lectures. </a:t>
            </a:r>
          </a:p>
          <a:p>
            <a:endParaRPr lang="en-US" dirty="0"/>
          </a:p>
          <a:p>
            <a:r>
              <a:rPr lang="en-US" dirty="0"/>
              <a:t>Here the </a:t>
            </a:r>
            <a:r>
              <a:rPr lang="en-US" dirty="0" err="1"/>
              <a:t>fraction_enhanced</a:t>
            </a:r>
            <a:r>
              <a:rPr lang="en-US" dirty="0"/>
              <a:t> was calculated as the ratio between the time of the function parallelizable divided by the total time while, since it was thought that increasing the number of threads you get a proportional speedup, then we took as </a:t>
            </a:r>
            <a:r>
              <a:rPr lang="en-US" dirty="0" err="1"/>
              <a:t>speedup_enhanced</a:t>
            </a:r>
            <a:r>
              <a:rPr lang="en-US" dirty="0"/>
              <a:t> 24 which is the maximum number of threads used to obtain data with OpenMP and 640 for CUDA.</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*CAMBIO*</a:t>
            </a:r>
            <a:endParaRPr lang="it-IT" dirty="0"/>
          </a:p>
          <a:p>
            <a:endParaRPr lang="en-US" dirty="0"/>
          </a:p>
          <a:p>
            <a:r>
              <a:rPr lang="en-US" dirty="0"/>
              <a:t>Substituting in the formula we obtained a theoretical speedup of 24 for OpenMP and 640 for the CUDA implementation.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*CAMBIO*</a:t>
            </a:r>
            <a:endParaRPr lang="it-IT" dirty="0"/>
          </a:p>
          <a:p>
            <a:endParaRPr lang="en-US" dirty="0"/>
          </a:p>
        </p:txBody>
      </p:sp>
      <p:sp>
        <p:nvSpPr>
          <p:cNvPr id="4" name="Segnaposto numero diapositiva 3"/>
          <p:cNvSpPr>
            <a:spLocks noGrp="1"/>
          </p:cNvSpPr>
          <p:nvPr>
            <p:ph type="sldNum" sz="quarter" idx="5"/>
          </p:nvPr>
        </p:nvSpPr>
        <p:spPr/>
        <p:txBody>
          <a:bodyPr/>
          <a:lstStyle/>
          <a:p>
            <a:pPr>
              <a:defRPr/>
            </a:pPr>
            <a:fld id="{81C4DC4B-9E64-B84E-9720-879485C6D125}" type="slidenum">
              <a:rPr lang="ru-RU" altLang="it-IT" smtClean="0"/>
              <a:pPr>
                <a:defRPr/>
              </a:pPr>
              <a:t>3</a:t>
            </a:fld>
            <a:endParaRPr lang="ru-RU" altLang="it-IT"/>
          </a:p>
        </p:txBody>
      </p:sp>
    </p:spTree>
    <p:extLst>
      <p:ext uri="{BB962C8B-B14F-4D97-AF65-F5344CB8AC3E}">
        <p14:creationId xmlns:p14="http://schemas.microsoft.com/office/powerpoint/2010/main" val="10063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SLIDE 4 - DANILO</a:t>
            </a:r>
          </a:p>
          <a:p>
            <a:r>
              <a:rPr lang="en-US" dirty="0"/>
              <a:t>To speedup the multiplication function we tried three different approaches using both OpenMP and CUDA:</a:t>
            </a:r>
          </a:p>
          <a:p>
            <a:endParaRPr lang="en-US" dirty="0"/>
          </a:p>
          <a:p>
            <a:r>
              <a:rPr lang="en-US" dirty="0"/>
              <a:t>- We called the first approach parallelization by rows, in fact since each element in the result matrix can be calculated independently from the others, we assigned to each thread a row of that matrix , as illustrated in the figure on the right. As shown on the left, for OpenMP implementation we simply used the pragma </a:t>
            </a:r>
            <a:r>
              <a:rPr lang="en-US" dirty="0" err="1"/>
              <a:t>omp</a:t>
            </a:r>
            <a:r>
              <a:rPr lang="en-US" dirty="0"/>
              <a:t> for directive on the outermost loop to assign to each thread an iteration of the loop at a time with a dynamic scheduling. The result matrix m3 was declared shared in order to be filled in simultaneously by all threads.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*CAMBIO*</a:t>
            </a:r>
            <a:endParaRPr lang="it-IT" dirty="0"/>
          </a:p>
          <a:p>
            <a:endParaRPr lang="en-US" dirty="0"/>
          </a:p>
          <a:p>
            <a:r>
              <a:rPr lang="en-US" dirty="0"/>
              <a:t>- The second approach is the parallelization per tiles, in fact we subdivided the result matrix into tiles and each thread works with a tile, as illustrated in the figure on the right. The size of the block is 64, since it is a power of 2 and it allows to have at least one block per thread with matrices greater than 512. Here for the implementation, we call  the </a:t>
            </a:r>
            <a:r>
              <a:rPr lang="en-US" dirty="0" err="1"/>
              <a:t>matrix_mul</a:t>
            </a:r>
            <a:r>
              <a:rPr lang="en-US" dirty="0"/>
              <a:t> function on the main after opening a parallel region and using pragma </a:t>
            </a:r>
            <a:r>
              <a:rPr lang="en-US" dirty="0" err="1"/>
              <a:t>omp</a:t>
            </a:r>
            <a:r>
              <a:rPr lang="en-US" dirty="0"/>
              <a:t> single directive, because within the function, as shown on the left, we used tasks on the three innermost loops, so that each tile, who can be </a:t>
            </a:r>
            <a:r>
              <a:rPr lang="en-US" dirty="0" err="1"/>
              <a:t>tought</a:t>
            </a:r>
            <a:r>
              <a:rPr lang="en-US" dirty="0"/>
              <a:t> as a "work package", is associated to a single thread. With depend clauses we ensured the synchronization of threads, so to avoid writings on the same memory locations.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*CAMBIO*</a:t>
            </a:r>
            <a:endParaRPr lang="it-IT" dirty="0"/>
          </a:p>
          <a:p>
            <a:endParaRPr lang="en-US" dirty="0"/>
          </a:p>
          <a:p>
            <a:r>
              <a:rPr lang="en-US" dirty="0"/>
              <a:t>- The third approach is the parallelization per elements, in fact we assigned to each thread the concurrent computation of a single element of the result matrix, as depicted in the figure on the right. </a:t>
            </a:r>
          </a:p>
          <a:p>
            <a:r>
              <a:rPr lang="en-US" dirty="0"/>
              <a:t>To achieve this, we used CUDA exploiting the huge number of cores of the NVIDIA graphic card. Here the two outer loops were substituted by the GPU grid of threads and since it is not possible to store complex data structures, in the GPU memory, we used 1D array to linearize matrices so that each thread accesses to one element depending on its coordinates in the grid according to </a:t>
            </a:r>
            <a:r>
              <a:rPr lang="en-US" dirty="0" err="1"/>
              <a:t>ThreadId</a:t>
            </a:r>
            <a:r>
              <a:rPr lang="en-US" dirty="0"/>
              <a:t> and </a:t>
            </a:r>
            <a:r>
              <a:rPr lang="en-US" dirty="0" err="1"/>
              <a:t>BlockId</a:t>
            </a:r>
            <a:r>
              <a:rPr lang="en-US" dirty="0"/>
              <a:t>. The threads grid is subdivided into blocks of 32x32.</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*CAMBIO*</a:t>
            </a:r>
            <a:endParaRPr lang="it-IT" dirty="0"/>
          </a:p>
          <a:p>
            <a:endParaRPr lang="en-US" dirty="0"/>
          </a:p>
        </p:txBody>
      </p:sp>
      <p:sp>
        <p:nvSpPr>
          <p:cNvPr id="4" name="Segnaposto numero diapositiva 3"/>
          <p:cNvSpPr>
            <a:spLocks noGrp="1"/>
          </p:cNvSpPr>
          <p:nvPr>
            <p:ph type="sldNum" sz="quarter" idx="5"/>
          </p:nvPr>
        </p:nvSpPr>
        <p:spPr/>
        <p:txBody>
          <a:bodyPr/>
          <a:lstStyle/>
          <a:p>
            <a:pPr>
              <a:defRPr/>
            </a:pPr>
            <a:fld id="{81C4DC4B-9E64-B84E-9720-879485C6D125}" type="slidenum">
              <a:rPr lang="ru-RU" altLang="it-IT" smtClean="0"/>
              <a:pPr>
                <a:defRPr/>
              </a:pPr>
              <a:t>4</a:t>
            </a:fld>
            <a:endParaRPr lang="ru-RU" altLang="it-IT"/>
          </a:p>
        </p:txBody>
      </p:sp>
    </p:spTree>
    <p:extLst>
      <p:ext uri="{BB962C8B-B14F-4D97-AF65-F5344CB8AC3E}">
        <p14:creationId xmlns:p14="http://schemas.microsoft.com/office/powerpoint/2010/main" val="489591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SLIDE 5 - DOMENICO</a:t>
            </a:r>
          </a:p>
          <a:p>
            <a:r>
              <a:rPr lang="en-US" dirty="0"/>
              <a:t>To carry out our test we used a virtual machine on Google Cloud Platform equipped with an N1 CPU platform with 24 vCPU and 22 GB of RAM running Ubuntu operating system.</a:t>
            </a:r>
          </a:p>
          <a:p>
            <a:r>
              <a:rPr lang="en-US" dirty="0"/>
              <a:t>As you can see with the first parallelization you get almost linear speedups up to the maximum of about 13 which is reached using 16 threads.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*CAMBIO*</a:t>
            </a:r>
            <a:endParaRPr lang="it-IT" dirty="0"/>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 similar behavior of the speedup is obtained with the parallelization per tiles as can be seen in the graph below but the main difference is the measure times which are significantly lower for the greater exploitation of the cache and the principle of locality, *CAMBIO* as reported in the table on the right where we compare rows and tiles approaches. As you can see, for example, with OpenMP we pass from about 20 s to 2 s with a matrix order of 3072. </a:t>
            </a:r>
          </a:p>
          <a:p>
            <a:r>
              <a:rPr lang="en-US" dirty="0"/>
              <a:t>In both cases speedups are lower than the calculated theoretical one due to the continuous memory accesses.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*CAMBIO*</a:t>
            </a:r>
            <a:endParaRPr lang="it-IT" dirty="0"/>
          </a:p>
          <a:p>
            <a:endParaRPr lang="en-US" dirty="0"/>
          </a:p>
          <a:p>
            <a:r>
              <a:rPr lang="en-US" dirty="0"/>
              <a:t>For CUDA instead we obtain much higher speedups but still lower than expected due to the kernel calls overhead and data transfers between CPU and GPU memory and vice-versa.</a:t>
            </a:r>
          </a:p>
        </p:txBody>
      </p:sp>
      <p:sp>
        <p:nvSpPr>
          <p:cNvPr id="4" name="Segnaposto numero diapositiva 3"/>
          <p:cNvSpPr>
            <a:spLocks noGrp="1"/>
          </p:cNvSpPr>
          <p:nvPr>
            <p:ph type="sldNum" sz="quarter" idx="5"/>
          </p:nvPr>
        </p:nvSpPr>
        <p:spPr/>
        <p:txBody>
          <a:bodyPr/>
          <a:lstStyle/>
          <a:p>
            <a:pPr>
              <a:defRPr/>
            </a:pPr>
            <a:fld id="{81C4DC4B-9E64-B84E-9720-879485C6D125}" type="slidenum">
              <a:rPr lang="ru-RU" altLang="it-IT" smtClean="0"/>
              <a:pPr>
                <a:defRPr/>
              </a:pPr>
              <a:t>5</a:t>
            </a:fld>
            <a:endParaRPr lang="ru-RU" altLang="it-IT"/>
          </a:p>
        </p:txBody>
      </p:sp>
    </p:spTree>
    <p:extLst>
      <p:ext uri="{BB962C8B-B14F-4D97-AF65-F5344CB8AC3E}">
        <p14:creationId xmlns:p14="http://schemas.microsoft.com/office/powerpoint/2010/main" val="604077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SLIDE 6 - DANILO</a:t>
            </a:r>
          </a:p>
          <a:p>
            <a:r>
              <a:rPr lang="en-US" dirty="0"/>
              <a:t>Now, let’s see the matrix inversion problem.</a:t>
            </a:r>
          </a:p>
          <a:p>
            <a:endParaRPr lang="en-US" dirty="0"/>
          </a:p>
          <a:p>
            <a:r>
              <a:rPr lang="en-US" dirty="0"/>
              <a:t>To compute the inverse of a matrix we used the LU algorithm, since we studied it in the Numerical Methods course. </a:t>
            </a:r>
          </a:p>
          <a:p>
            <a:endParaRPr lang="en-US" dirty="0"/>
          </a:p>
          <a:p>
            <a:r>
              <a:rPr lang="en-US" dirty="0"/>
              <a:t>The inverse of a matrix A is a matrix such that the product between A and itself gives the Identity matrix. Using LU decomposition matrix A is </a:t>
            </a:r>
            <a:r>
              <a:rPr lang="en-US" dirty="0" err="1"/>
              <a:t>splitted</a:t>
            </a:r>
            <a:r>
              <a:rPr lang="en-US" dirty="0"/>
              <a:t> into two matrices L (lower triangular) and U (upper triangular). So, the original system can be divided into two sub-systems. The first one can be solved with the forward substitution method and the result vector is used to solve the second with the backward substitution method.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*CAMBIO*</a:t>
            </a:r>
            <a:endParaRPr lang="it-IT" dirty="0"/>
          </a:p>
          <a:p>
            <a:endParaRPr lang="en-US" dirty="0"/>
          </a:p>
          <a:p>
            <a:r>
              <a:rPr lang="en-US" dirty="0"/>
              <a:t>Here, on the right, it is indicated our program structure where the core phase is the computation of the inverse matrix, that is divided into four parts: </a:t>
            </a:r>
          </a:p>
          <a:p>
            <a:r>
              <a:rPr lang="en-US" dirty="0"/>
              <a:t>- first the pivoting to avoid divisions by zero; </a:t>
            </a:r>
          </a:p>
          <a:p>
            <a:r>
              <a:rPr lang="en-US" dirty="0"/>
              <a:t>- then we apply the LU decomposition; </a:t>
            </a:r>
          </a:p>
          <a:p>
            <a:r>
              <a:rPr lang="en-US" dirty="0"/>
              <a:t>- we compute the determinant of the matrix to check if it can be inverted (determinant must be not equal to 0) by multiplying the determinant of L with determinant of U; </a:t>
            </a:r>
          </a:p>
          <a:p>
            <a:r>
              <a:rPr lang="en-US" dirty="0"/>
              <a:t>- finally, forward and backward substitutions are used to get the inverse matrix.</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 *CAMBIO*</a:t>
            </a:r>
            <a:endParaRPr lang="it-IT" dirty="0"/>
          </a:p>
          <a:p>
            <a:endParaRPr lang="en-US" dirty="0"/>
          </a:p>
          <a:p>
            <a:r>
              <a:rPr lang="en-US" dirty="0"/>
              <a:t>Now let’s have a brief look at the two most important parts of the serial code that affect most performances:</a:t>
            </a:r>
          </a:p>
          <a:p>
            <a:r>
              <a:rPr lang="en-US" dirty="0"/>
              <a:t>- The code on the left reports the function to perform LU decomposition, where three nested loops are used to fill in the matrices L and U.</a:t>
            </a:r>
          </a:p>
          <a:p>
            <a:r>
              <a:rPr lang="en-US" dirty="0"/>
              <a:t>- On the right, the other code indicates the for loop where forward and backward substitution functions are called. In each iteration a single column of the inverse matrix is computed. Forward function fills in the y vector that then is used by the backward function to fill in the </a:t>
            </a:r>
            <a:r>
              <a:rPr lang="en-US" dirty="0" err="1"/>
              <a:t>a_inv</a:t>
            </a:r>
            <a:r>
              <a:rPr lang="en-US" dirty="0"/>
              <a:t> matrix.</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*CAMBIO*</a:t>
            </a:r>
            <a:endParaRPr lang="it-IT" dirty="0"/>
          </a:p>
          <a:p>
            <a:endParaRPr lang="en-US" dirty="0"/>
          </a:p>
        </p:txBody>
      </p:sp>
      <p:sp>
        <p:nvSpPr>
          <p:cNvPr id="4" name="Segnaposto numero diapositiva 3"/>
          <p:cNvSpPr>
            <a:spLocks noGrp="1"/>
          </p:cNvSpPr>
          <p:nvPr>
            <p:ph type="sldNum" sz="quarter" idx="5"/>
          </p:nvPr>
        </p:nvSpPr>
        <p:spPr/>
        <p:txBody>
          <a:bodyPr/>
          <a:lstStyle/>
          <a:p>
            <a:pPr>
              <a:defRPr/>
            </a:pPr>
            <a:fld id="{81C4DC4B-9E64-B84E-9720-879485C6D125}" type="slidenum">
              <a:rPr lang="ru-RU" altLang="it-IT" smtClean="0"/>
              <a:pPr>
                <a:defRPr/>
              </a:pPr>
              <a:t>6</a:t>
            </a:fld>
            <a:endParaRPr lang="ru-RU" altLang="it-IT"/>
          </a:p>
        </p:txBody>
      </p:sp>
    </p:spTree>
    <p:extLst>
      <p:ext uri="{BB962C8B-B14F-4D97-AF65-F5344CB8AC3E}">
        <p14:creationId xmlns:p14="http://schemas.microsoft.com/office/powerpoint/2010/main" val="2605463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SLIDE 7 - DANILO</a:t>
            </a:r>
          </a:p>
          <a:p>
            <a:r>
              <a:rPr lang="en-US" dirty="0"/>
              <a:t>Again, to make a-priori study of available parallelism we used </a:t>
            </a:r>
            <a:r>
              <a:rPr lang="en-US" dirty="0" err="1"/>
              <a:t>Gprof</a:t>
            </a:r>
            <a:r>
              <a:rPr lang="en-US" dirty="0"/>
              <a:t> and we stated that the most part of the execution time was taken by the forward and backward functions as well as</a:t>
            </a:r>
          </a:p>
          <a:p>
            <a:r>
              <a:rPr lang="en-US" dirty="0"/>
              <a:t>the decomposition, as you can see in this flat profile obtained with a matrix whose size is 1024. However, determinant function is highlighted because we decided to parallelize it, </a:t>
            </a:r>
          </a:p>
          <a:p>
            <a:r>
              <a:rPr lang="en-US" dirty="0"/>
              <a:t>even if not necessary, as Domenico will explain.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*CAMBIO*</a:t>
            </a:r>
            <a:endParaRPr lang="it-IT" dirty="0"/>
          </a:p>
          <a:p>
            <a:endParaRPr lang="en-US" dirty="0"/>
          </a:p>
          <a:p>
            <a:r>
              <a:rPr lang="en-US" dirty="0"/>
              <a:t>To compute the a-priori speedup we used again the Amdahl’s law. Here we compute the fraction enhanced by considering the times of the backward, forward, decomposition and </a:t>
            </a:r>
          </a:p>
          <a:p>
            <a:r>
              <a:rPr lang="en-US" dirty="0"/>
              <a:t>determinant functions over the execution time of the whole program. As Domenico already said, the speedup enhanced is expressed in terms of number of cores.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*CAMBIO*</a:t>
            </a:r>
            <a:endParaRPr lang="it-IT" dirty="0"/>
          </a:p>
          <a:p>
            <a:endParaRPr lang="en-US" dirty="0"/>
          </a:p>
          <a:p>
            <a:r>
              <a:rPr lang="en-US" dirty="0"/>
              <a:t>So, as theoretical speedups we obtained 19.51 for </a:t>
            </a:r>
            <a:r>
              <a:rPr lang="en-US" dirty="0" err="1"/>
              <a:t>openmp</a:t>
            </a:r>
            <a:r>
              <a:rPr lang="en-US" dirty="0"/>
              <a:t> and 86.60 for CUDA.</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*CAMBIO*</a:t>
            </a:r>
            <a:endParaRPr lang="it-IT" dirty="0"/>
          </a:p>
          <a:p>
            <a:endParaRPr lang="en-US" dirty="0"/>
          </a:p>
        </p:txBody>
      </p:sp>
      <p:sp>
        <p:nvSpPr>
          <p:cNvPr id="4" name="Segnaposto numero diapositiva 3"/>
          <p:cNvSpPr>
            <a:spLocks noGrp="1"/>
          </p:cNvSpPr>
          <p:nvPr>
            <p:ph type="sldNum" sz="quarter" idx="5"/>
          </p:nvPr>
        </p:nvSpPr>
        <p:spPr/>
        <p:txBody>
          <a:bodyPr/>
          <a:lstStyle/>
          <a:p>
            <a:pPr>
              <a:defRPr/>
            </a:pPr>
            <a:fld id="{81C4DC4B-9E64-B84E-9720-879485C6D125}" type="slidenum">
              <a:rPr lang="ru-RU" altLang="it-IT" smtClean="0"/>
              <a:pPr>
                <a:defRPr/>
              </a:pPr>
              <a:t>7</a:t>
            </a:fld>
            <a:endParaRPr lang="ru-RU" altLang="it-IT"/>
          </a:p>
        </p:txBody>
      </p:sp>
    </p:spTree>
    <p:extLst>
      <p:ext uri="{BB962C8B-B14F-4D97-AF65-F5344CB8AC3E}">
        <p14:creationId xmlns:p14="http://schemas.microsoft.com/office/powerpoint/2010/main" val="955218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SLIDE 8 - DOMENICO</a:t>
            </a:r>
          </a:p>
          <a:p>
            <a:r>
              <a:rPr lang="en-US" dirty="0"/>
              <a:t>In order to parallelize the decomposition, the rows of matrix A were divided into several pieces and each processed by a thread with static scheduling. It has not been possible to do differently because otherwise we had concurrent accesses on the U matrix with consequent data races.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*CAMBIO*</a:t>
            </a:r>
            <a:endParaRPr lang="it-IT" dirty="0"/>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For the determinant we performed a simple reduction on the variable det while *CAMBIO*</a:t>
            </a:r>
            <a:r>
              <a:rPr lang="it-IT" dirty="0"/>
              <a:t> </a:t>
            </a:r>
            <a:r>
              <a:rPr lang="en-US" dirty="0"/>
              <a:t>for the forward and backward, being difficult to parallel the algorithm, we calculated each column of the inverse matrix separately between multiple threads using the #pragma </a:t>
            </a:r>
            <a:r>
              <a:rPr lang="en-US" dirty="0" err="1"/>
              <a:t>omp</a:t>
            </a:r>
            <a:r>
              <a:rPr lang="en-US" dirty="0"/>
              <a:t> for.</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*CAMBIO*</a:t>
            </a:r>
            <a:endParaRPr lang="it-IT" dirty="0"/>
          </a:p>
          <a:p>
            <a:endParaRPr lang="en-US" dirty="0"/>
          </a:p>
          <a:p>
            <a:r>
              <a:rPr lang="en-US" dirty="0"/>
              <a:t>CUDA parallelization instead was done in the same way, following the same reasoning, switching from functions to kernels, simply with the aim to test the improvements due to the greater number of cores in use. But due to its complexity we did not parallelize the decomposition function otherwise data races would have been </a:t>
            </a:r>
            <a:r>
              <a:rPr lang="en-US" dirty="0" err="1"/>
              <a:t>arised</a:t>
            </a:r>
            <a:r>
              <a:rPr lang="en-US"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*CAMBIO*</a:t>
            </a:r>
            <a:endParaRPr lang="it-IT" dirty="0"/>
          </a:p>
          <a:p>
            <a:endParaRPr lang="en-US" dirty="0"/>
          </a:p>
        </p:txBody>
      </p:sp>
      <p:sp>
        <p:nvSpPr>
          <p:cNvPr id="4" name="Segnaposto numero diapositiva 3"/>
          <p:cNvSpPr>
            <a:spLocks noGrp="1"/>
          </p:cNvSpPr>
          <p:nvPr>
            <p:ph type="sldNum" sz="quarter" idx="5"/>
          </p:nvPr>
        </p:nvSpPr>
        <p:spPr/>
        <p:txBody>
          <a:bodyPr/>
          <a:lstStyle/>
          <a:p>
            <a:pPr>
              <a:defRPr/>
            </a:pPr>
            <a:fld id="{81C4DC4B-9E64-B84E-9720-879485C6D125}" type="slidenum">
              <a:rPr lang="ru-RU" altLang="it-IT" smtClean="0"/>
              <a:pPr>
                <a:defRPr/>
              </a:pPr>
              <a:t>8</a:t>
            </a:fld>
            <a:endParaRPr lang="ru-RU" altLang="it-IT"/>
          </a:p>
        </p:txBody>
      </p:sp>
    </p:spTree>
    <p:extLst>
      <p:ext uri="{BB962C8B-B14F-4D97-AF65-F5344CB8AC3E}">
        <p14:creationId xmlns:p14="http://schemas.microsoft.com/office/powerpoint/2010/main" val="3600245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SLIDE 9 - DANILO</a:t>
            </a:r>
          </a:p>
          <a:p>
            <a:r>
              <a:rPr lang="en-US" dirty="0"/>
              <a:t>Now let’s look the results we obtained.</a:t>
            </a:r>
          </a:p>
          <a:p>
            <a:r>
              <a:rPr lang="en-US" dirty="0"/>
              <a:t>The configuration of the virtual machine on GCP is the same as the one used for the multiplication problem.</a:t>
            </a:r>
          </a:p>
          <a:p>
            <a:endParaRPr lang="en-US" dirty="0"/>
          </a:p>
          <a:p>
            <a:pPr marL="171450" indent="-171450">
              <a:buFontTx/>
              <a:buChar char="-"/>
            </a:pPr>
            <a:r>
              <a:rPr lang="en-US" dirty="0"/>
              <a:t>With OpenMP we initially have a linear speedup, and then as you can see with small matrices, an upper bound with 8 threads is reached due to the limits of the parallelism </a:t>
            </a:r>
            <a:r>
              <a:rPr lang="en-US" dirty="0" err="1"/>
              <a:t>scalablity</a:t>
            </a:r>
            <a:r>
              <a:rPr lang="en-US" dirty="0"/>
              <a:t>. With big matrices instead, we get higher speedups as the sizes and number of threads increases up to a maximum of about 13, so it is pretty below the theoretical speedup, since not all the code has been parallelized. Furthermore, there is still an overhead due to the concurrency and memory accesses as can be noticed on small matrices, where speedups decrease.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*CAMBIO*</a:t>
            </a:r>
            <a:endParaRPr lang="it-IT" dirty="0"/>
          </a:p>
          <a:p>
            <a:pPr marL="0" indent="0">
              <a:buFontTx/>
              <a:buNone/>
            </a:pPr>
            <a:endParaRPr lang="en-US" dirty="0"/>
          </a:p>
          <a:p>
            <a:endParaRPr lang="en-US" dirty="0"/>
          </a:p>
          <a:p>
            <a:pPr marL="171450" indent="-171450">
              <a:buFontTx/>
              <a:buChar char="-"/>
            </a:pPr>
            <a:r>
              <a:rPr lang="en-US" dirty="0"/>
              <a:t>With CUDA, we can see that the speedup increases by increasing the size of the matrices, until reaching a speedup of 13. Here maximum speedup is much lower than the a-priori speedup, but this could be explained with the many data transfers, from CPU to GPU, and with the multiple kernel calls that introduce overhead. Furthermore, as Domenico said, with CUDA we did not parallelize the decomposition. So, compared with the multiplication, the inversion problem with CUDA does not provide surprising results.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*CAMBIO*</a:t>
            </a:r>
            <a:endParaRPr lang="it-IT" dirty="0"/>
          </a:p>
          <a:p>
            <a:pPr marL="0" indent="0">
              <a:buFontTx/>
              <a:buNone/>
            </a:pPr>
            <a:endParaRPr lang="en-US" dirty="0"/>
          </a:p>
        </p:txBody>
      </p:sp>
      <p:sp>
        <p:nvSpPr>
          <p:cNvPr id="4" name="Segnaposto numero diapositiva 3"/>
          <p:cNvSpPr>
            <a:spLocks noGrp="1"/>
          </p:cNvSpPr>
          <p:nvPr>
            <p:ph type="sldNum" sz="quarter" idx="5"/>
          </p:nvPr>
        </p:nvSpPr>
        <p:spPr/>
        <p:txBody>
          <a:bodyPr/>
          <a:lstStyle/>
          <a:p>
            <a:pPr>
              <a:defRPr/>
            </a:pPr>
            <a:fld id="{81C4DC4B-9E64-B84E-9720-879485C6D125}" type="slidenum">
              <a:rPr lang="ru-RU" altLang="it-IT" smtClean="0"/>
              <a:pPr>
                <a:defRPr/>
              </a:pPr>
              <a:t>9</a:t>
            </a:fld>
            <a:endParaRPr lang="ru-RU" altLang="it-IT"/>
          </a:p>
        </p:txBody>
      </p:sp>
    </p:spTree>
    <p:extLst>
      <p:ext uri="{BB962C8B-B14F-4D97-AF65-F5344CB8AC3E}">
        <p14:creationId xmlns:p14="http://schemas.microsoft.com/office/powerpoint/2010/main" val="2057383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9E2714-E88B-B74E-8EA3-DD7511C0D766}"/>
              </a:ext>
            </a:extLst>
          </p:cNvPr>
          <p:cNvSpPr>
            <a:spLocks noGrp="1"/>
          </p:cNvSpPr>
          <p:nvPr>
            <p:ph type="ctrTitle"/>
          </p:nvPr>
        </p:nvSpPr>
        <p:spPr>
          <a:xfrm>
            <a:off x="1143000" y="1122363"/>
            <a:ext cx="6858000" cy="2387600"/>
          </a:xfrm>
        </p:spPr>
        <p:txBody>
          <a:bodyPr anchor="b"/>
          <a:lstStyle>
            <a:lvl1pPr algn="ctr">
              <a:defRPr sz="45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26A9835E-32B7-3F4F-9B10-5019FAEF98A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10B96652-1240-5244-AD8C-43E1B3E9DB89}"/>
              </a:ext>
            </a:extLst>
          </p:cNvPr>
          <p:cNvSpPr>
            <a:spLocks noGrp="1"/>
          </p:cNvSpPr>
          <p:nvPr>
            <p:ph type="dt" sz="half" idx="10"/>
          </p:nvPr>
        </p:nvSpPr>
        <p:spPr/>
        <p:txBody>
          <a:bodyPr/>
          <a:lstStyle/>
          <a:p>
            <a:fld id="{AA284C26-2BAB-5D43-8DF7-E13CB6C349E1}" type="datetimeFigureOut">
              <a:rPr lang="it-IT" smtClean="0"/>
              <a:t>14/07/2021</a:t>
            </a:fld>
            <a:endParaRPr lang="it-IT"/>
          </a:p>
        </p:txBody>
      </p:sp>
      <p:sp>
        <p:nvSpPr>
          <p:cNvPr id="5" name="Segnaposto piè di pagina 4">
            <a:extLst>
              <a:ext uri="{FF2B5EF4-FFF2-40B4-BE49-F238E27FC236}">
                <a16:creationId xmlns:a16="http://schemas.microsoft.com/office/drawing/2014/main" id="{2D3F8D8E-7EDD-C040-83F0-265636B2D787}"/>
              </a:ext>
            </a:extLst>
          </p:cNvPr>
          <p:cNvSpPr>
            <a:spLocks noGrp="1"/>
          </p:cNvSpPr>
          <p:nvPr>
            <p:ph type="ftr" sz="quarter" idx="11"/>
          </p:nvPr>
        </p:nvSpPr>
        <p:spPr/>
        <p:txBody>
          <a:bodyPr/>
          <a:lstStyle/>
          <a:p>
            <a:r>
              <a:rPr lang="it-IT"/>
              <a:t>Progetto Sunday - IMAD - a.a. 2019/2020</a:t>
            </a:r>
          </a:p>
        </p:txBody>
      </p:sp>
      <p:sp>
        <p:nvSpPr>
          <p:cNvPr id="6" name="Segnaposto numero diapositiva 5">
            <a:extLst>
              <a:ext uri="{FF2B5EF4-FFF2-40B4-BE49-F238E27FC236}">
                <a16:creationId xmlns:a16="http://schemas.microsoft.com/office/drawing/2014/main" id="{7DC68D7A-A884-7945-A219-20C100E567B3}"/>
              </a:ext>
            </a:extLst>
          </p:cNvPr>
          <p:cNvSpPr>
            <a:spLocks noGrp="1"/>
          </p:cNvSpPr>
          <p:nvPr>
            <p:ph type="sldNum" sz="quarter" idx="12"/>
          </p:nvPr>
        </p:nvSpPr>
        <p:spPr/>
        <p:txBody>
          <a:bodyPr/>
          <a:lstStyle/>
          <a:p>
            <a:fld id="{3354F95A-DA11-B041-B979-C4FB2EF97768}" type="slidenum">
              <a:rPr lang="it-IT" smtClean="0"/>
              <a:t>‹N›</a:t>
            </a:fld>
            <a:endParaRPr lang="it-IT"/>
          </a:p>
        </p:txBody>
      </p:sp>
    </p:spTree>
    <p:extLst>
      <p:ext uri="{BB962C8B-B14F-4D97-AF65-F5344CB8AC3E}">
        <p14:creationId xmlns:p14="http://schemas.microsoft.com/office/powerpoint/2010/main" val="4024774976"/>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D474C5-DE08-884F-82D3-5225FE61C6C6}"/>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4A02F55-2EA4-F742-B8AF-3FA327B4A848}"/>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39321AD-195A-F442-8739-30F9E6026A7C}"/>
              </a:ext>
            </a:extLst>
          </p:cNvPr>
          <p:cNvSpPr>
            <a:spLocks noGrp="1"/>
          </p:cNvSpPr>
          <p:nvPr>
            <p:ph type="dt" sz="half" idx="10"/>
          </p:nvPr>
        </p:nvSpPr>
        <p:spPr/>
        <p:txBody>
          <a:bodyPr/>
          <a:lstStyle/>
          <a:p>
            <a:fld id="{AA284C26-2BAB-5D43-8DF7-E13CB6C349E1}" type="datetimeFigureOut">
              <a:rPr lang="it-IT" smtClean="0"/>
              <a:t>14/07/2021</a:t>
            </a:fld>
            <a:endParaRPr lang="it-IT"/>
          </a:p>
        </p:txBody>
      </p:sp>
      <p:sp>
        <p:nvSpPr>
          <p:cNvPr id="5" name="Segnaposto piè di pagina 4">
            <a:extLst>
              <a:ext uri="{FF2B5EF4-FFF2-40B4-BE49-F238E27FC236}">
                <a16:creationId xmlns:a16="http://schemas.microsoft.com/office/drawing/2014/main" id="{A5B88F64-DE55-0E4A-B6B8-A0B14E996E22}"/>
              </a:ext>
            </a:extLst>
          </p:cNvPr>
          <p:cNvSpPr>
            <a:spLocks noGrp="1"/>
          </p:cNvSpPr>
          <p:nvPr>
            <p:ph type="ftr" sz="quarter" idx="11"/>
          </p:nvPr>
        </p:nvSpPr>
        <p:spPr/>
        <p:txBody>
          <a:bodyPr/>
          <a:lstStyle/>
          <a:p>
            <a:r>
              <a:rPr lang="it-IT"/>
              <a:t>Progetto Sunday - IMAD - a.a. 2019/2020</a:t>
            </a:r>
          </a:p>
        </p:txBody>
      </p:sp>
      <p:sp>
        <p:nvSpPr>
          <p:cNvPr id="6" name="Segnaposto numero diapositiva 5">
            <a:extLst>
              <a:ext uri="{FF2B5EF4-FFF2-40B4-BE49-F238E27FC236}">
                <a16:creationId xmlns:a16="http://schemas.microsoft.com/office/drawing/2014/main" id="{40955314-53C3-184D-9565-408071FEB030}"/>
              </a:ext>
            </a:extLst>
          </p:cNvPr>
          <p:cNvSpPr>
            <a:spLocks noGrp="1"/>
          </p:cNvSpPr>
          <p:nvPr>
            <p:ph type="sldNum" sz="quarter" idx="12"/>
          </p:nvPr>
        </p:nvSpPr>
        <p:spPr/>
        <p:txBody>
          <a:bodyPr/>
          <a:lstStyle/>
          <a:p>
            <a:fld id="{3354F95A-DA11-B041-B979-C4FB2EF97768}" type="slidenum">
              <a:rPr lang="it-IT" smtClean="0"/>
              <a:t>‹N›</a:t>
            </a:fld>
            <a:endParaRPr lang="it-IT"/>
          </a:p>
        </p:txBody>
      </p:sp>
    </p:spTree>
    <p:extLst>
      <p:ext uri="{BB962C8B-B14F-4D97-AF65-F5344CB8AC3E}">
        <p14:creationId xmlns:p14="http://schemas.microsoft.com/office/powerpoint/2010/main" val="180150842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FEC8AA8E-C9A7-8D45-B02E-AD9C1D22F41B}"/>
              </a:ext>
            </a:extLst>
          </p:cNvPr>
          <p:cNvSpPr>
            <a:spLocks noGrp="1"/>
          </p:cNvSpPr>
          <p:nvPr>
            <p:ph type="title" orient="vert"/>
          </p:nvPr>
        </p:nvSpPr>
        <p:spPr>
          <a:xfrm>
            <a:off x="6543675" y="365125"/>
            <a:ext cx="1971675"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EF884C1-6219-8041-91D6-B650B2E0D02D}"/>
              </a:ext>
            </a:extLst>
          </p:cNvPr>
          <p:cNvSpPr>
            <a:spLocks noGrp="1"/>
          </p:cNvSpPr>
          <p:nvPr>
            <p:ph type="body" orient="vert" idx="1"/>
          </p:nvPr>
        </p:nvSpPr>
        <p:spPr>
          <a:xfrm>
            <a:off x="628650" y="365125"/>
            <a:ext cx="5800725"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ABC21A9-837B-274F-833C-495E503D2AE7}"/>
              </a:ext>
            </a:extLst>
          </p:cNvPr>
          <p:cNvSpPr>
            <a:spLocks noGrp="1"/>
          </p:cNvSpPr>
          <p:nvPr>
            <p:ph type="dt" sz="half" idx="10"/>
          </p:nvPr>
        </p:nvSpPr>
        <p:spPr/>
        <p:txBody>
          <a:bodyPr/>
          <a:lstStyle/>
          <a:p>
            <a:fld id="{AA284C26-2BAB-5D43-8DF7-E13CB6C349E1}" type="datetimeFigureOut">
              <a:rPr lang="it-IT" smtClean="0"/>
              <a:t>14/07/2021</a:t>
            </a:fld>
            <a:endParaRPr lang="it-IT"/>
          </a:p>
        </p:txBody>
      </p:sp>
      <p:sp>
        <p:nvSpPr>
          <p:cNvPr id="5" name="Segnaposto piè di pagina 4">
            <a:extLst>
              <a:ext uri="{FF2B5EF4-FFF2-40B4-BE49-F238E27FC236}">
                <a16:creationId xmlns:a16="http://schemas.microsoft.com/office/drawing/2014/main" id="{79A75EEB-0E5E-9948-9AED-805379AE2C14}"/>
              </a:ext>
            </a:extLst>
          </p:cNvPr>
          <p:cNvSpPr>
            <a:spLocks noGrp="1"/>
          </p:cNvSpPr>
          <p:nvPr>
            <p:ph type="ftr" sz="quarter" idx="11"/>
          </p:nvPr>
        </p:nvSpPr>
        <p:spPr/>
        <p:txBody>
          <a:bodyPr/>
          <a:lstStyle/>
          <a:p>
            <a:r>
              <a:rPr lang="it-IT"/>
              <a:t>Progetto Sunday - IMAD - a.a. 2019/2020</a:t>
            </a:r>
          </a:p>
        </p:txBody>
      </p:sp>
      <p:sp>
        <p:nvSpPr>
          <p:cNvPr id="6" name="Segnaposto numero diapositiva 5">
            <a:extLst>
              <a:ext uri="{FF2B5EF4-FFF2-40B4-BE49-F238E27FC236}">
                <a16:creationId xmlns:a16="http://schemas.microsoft.com/office/drawing/2014/main" id="{3F7A14DA-85F8-3E4C-909A-A2C947AA6E8D}"/>
              </a:ext>
            </a:extLst>
          </p:cNvPr>
          <p:cNvSpPr>
            <a:spLocks noGrp="1"/>
          </p:cNvSpPr>
          <p:nvPr>
            <p:ph type="sldNum" sz="quarter" idx="12"/>
          </p:nvPr>
        </p:nvSpPr>
        <p:spPr/>
        <p:txBody>
          <a:bodyPr/>
          <a:lstStyle/>
          <a:p>
            <a:fld id="{3354F95A-DA11-B041-B979-C4FB2EF97768}" type="slidenum">
              <a:rPr lang="it-IT" smtClean="0"/>
              <a:t>‹N›</a:t>
            </a:fld>
            <a:endParaRPr lang="it-IT"/>
          </a:p>
        </p:txBody>
      </p:sp>
    </p:spTree>
    <p:extLst>
      <p:ext uri="{BB962C8B-B14F-4D97-AF65-F5344CB8AC3E}">
        <p14:creationId xmlns:p14="http://schemas.microsoft.com/office/powerpoint/2010/main" val="3441980081"/>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2F018D-F23E-4F49-9F97-A71567C2C52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75982C3-1DD5-544C-81E3-F79D46FCC97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53AAFD3-87BD-9A40-A820-1E72513DF155}"/>
              </a:ext>
            </a:extLst>
          </p:cNvPr>
          <p:cNvSpPr>
            <a:spLocks noGrp="1"/>
          </p:cNvSpPr>
          <p:nvPr>
            <p:ph type="dt" sz="half" idx="10"/>
          </p:nvPr>
        </p:nvSpPr>
        <p:spPr/>
        <p:txBody>
          <a:bodyPr/>
          <a:lstStyle/>
          <a:p>
            <a:fld id="{AA284C26-2BAB-5D43-8DF7-E13CB6C349E1}" type="datetimeFigureOut">
              <a:rPr lang="it-IT" smtClean="0"/>
              <a:t>14/07/2021</a:t>
            </a:fld>
            <a:endParaRPr lang="it-IT"/>
          </a:p>
        </p:txBody>
      </p:sp>
      <p:sp>
        <p:nvSpPr>
          <p:cNvPr id="5" name="Segnaposto piè di pagina 4">
            <a:extLst>
              <a:ext uri="{FF2B5EF4-FFF2-40B4-BE49-F238E27FC236}">
                <a16:creationId xmlns:a16="http://schemas.microsoft.com/office/drawing/2014/main" id="{7740B659-BB88-2F49-9A39-F035B6A078E3}"/>
              </a:ext>
            </a:extLst>
          </p:cNvPr>
          <p:cNvSpPr>
            <a:spLocks noGrp="1"/>
          </p:cNvSpPr>
          <p:nvPr>
            <p:ph type="ftr" sz="quarter" idx="11"/>
          </p:nvPr>
        </p:nvSpPr>
        <p:spPr/>
        <p:txBody>
          <a:bodyPr/>
          <a:lstStyle/>
          <a:p>
            <a:r>
              <a:rPr lang="it-IT"/>
              <a:t>Progetto Sunday - IMAD - a.a. 2019/2020</a:t>
            </a:r>
          </a:p>
        </p:txBody>
      </p:sp>
      <p:sp>
        <p:nvSpPr>
          <p:cNvPr id="6" name="Segnaposto numero diapositiva 5">
            <a:extLst>
              <a:ext uri="{FF2B5EF4-FFF2-40B4-BE49-F238E27FC236}">
                <a16:creationId xmlns:a16="http://schemas.microsoft.com/office/drawing/2014/main" id="{A4A713F1-CBBE-BC44-9C18-54A49D253868}"/>
              </a:ext>
            </a:extLst>
          </p:cNvPr>
          <p:cNvSpPr>
            <a:spLocks noGrp="1"/>
          </p:cNvSpPr>
          <p:nvPr>
            <p:ph type="sldNum" sz="quarter" idx="12"/>
          </p:nvPr>
        </p:nvSpPr>
        <p:spPr/>
        <p:txBody>
          <a:bodyPr/>
          <a:lstStyle/>
          <a:p>
            <a:fld id="{3354F95A-DA11-B041-B979-C4FB2EF97768}" type="slidenum">
              <a:rPr lang="it-IT" smtClean="0"/>
              <a:t>‹N›</a:t>
            </a:fld>
            <a:endParaRPr lang="it-IT"/>
          </a:p>
        </p:txBody>
      </p:sp>
    </p:spTree>
    <p:extLst>
      <p:ext uri="{BB962C8B-B14F-4D97-AF65-F5344CB8AC3E}">
        <p14:creationId xmlns:p14="http://schemas.microsoft.com/office/powerpoint/2010/main" val="1030141467"/>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AFDCC9-293E-7C48-9E5F-5B32E49C99FA}"/>
              </a:ext>
            </a:extLst>
          </p:cNvPr>
          <p:cNvSpPr>
            <a:spLocks noGrp="1"/>
          </p:cNvSpPr>
          <p:nvPr>
            <p:ph type="title"/>
          </p:nvPr>
        </p:nvSpPr>
        <p:spPr>
          <a:xfrm>
            <a:off x="623888" y="1709739"/>
            <a:ext cx="7886700" cy="2852737"/>
          </a:xfrm>
        </p:spPr>
        <p:txBody>
          <a:bodyPr anchor="b"/>
          <a:lstStyle>
            <a:lvl1pPr>
              <a:defRPr sz="45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1732EC76-EEB4-3548-84E8-C6FF4AEF243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421E87B-165A-674E-8630-62D0019A670D}"/>
              </a:ext>
            </a:extLst>
          </p:cNvPr>
          <p:cNvSpPr>
            <a:spLocks noGrp="1"/>
          </p:cNvSpPr>
          <p:nvPr>
            <p:ph type="dt" sz="half" idx="10"/>
          </p:nvPr>
        </p:nvSpPr>
        <p:spPr/>
        <p:txBody>
          <a:bodyPr/>
          <a:lstStyle/>
          <a:p>
            <a:fld id="{AA284C26-2BAB-5D43-8DF7-E13CB6C349E1}" type="datetimeFigureOut">
              <a:rPr lang="it-IT" smtClean="0"/>
              <a:t>14/07/2021</a:t>
            </a:fld>
            <a:endParaRPr lang="it-IT"/>
          </a:p>
        </p:txBody>
      </p:sp>
      <p:sp>
        <p:nvSpPr>
          <p:cNvPr id="5" name="Segnaposto piè di pagina 4">
            <a:extLst>
              <a:ext uri="{FF2B5EF4-FFF2-40B4-BE49-F238E27FC236}">
                <a16:creationId xmlns:a16="http://schemas.microsoft.com/office/drawing/2014/main" id="{20D0D932-88D2-E849-8F35-BE46C4BC637E}"/>
              </a:ext>
            </a:extLst>
          </p:cNvPr>
          <p:cNvSpPr>
            <a:spLocks noGrp="1"/>
          </p:cNvSpPr>
          <p:nvPr>
            <p:ph type="ftr" sz="quarter" idx="11"/>
          </p:nvPr>
        </p:nvSpPr>
        <p:spPr/>
        <p:txBody>
          <a:bodyPr/>
          <a:lstStyle/>
          <a:p>
            <a:r>
              <a:rPr lang="it-IT"/>
              <a:t>Progetto Sunday - IMAD - a.a. 2019/2020</a:t>
            </a:r>
          </a:p>
        </p:txBody>
      </p:sp>
      <p:sp>
        <p:nvSpPr>
          <p:cNvPr id="6" name="Segnaposto numero diapositiva 5">
            <a:extLst>
              <a:ext uri="{FF2B5EF4-FFF2-40B4-BE49-F238E27FC236}">
                <a16:creationId xmlns:a16="http://schemas.microsoft.com/office/drawing/2014/main" id="{FE4FC1A9-830A-D94C-9408-245506FD6436}"/>
              </a:ext>
            </a:extLst>
          </p:cNvPr>
          <p:cNvSpPr>
            <a:spLocks noGrp="1"/>
          </p:cNvSpPr>
          <p:nvPr>
            <p:ph type="sldNum" sz="quarter" idx="12"/>
          </p:nvPr>
        </p:nvSpPr>
        <p:spPr/>
        <p:txBody>
          <a:bodyPr/>
          <a:lstStyle/>
          <a:p>
            <a:fld id="{3354F95A-DA11-B041-B979-C4FB2EF97768}" type="slidenum">
              <a:rPr lang="it-IT" smtClean="0"/>
              <a:t>‹N›</a:t>
            </a:fld>
            <a:endParaRPr lang="it-IT"/>
          </a:p>
        </p:txBody>
      </p:sp>
    </p:spTree>
    <p:extLst>
      <p:ext uri="{BB962C8B-B14F-4D97-AF65-F5344CB8AC3E}">
        <p14:creationId xmlns:p14="http://schemas.microsoft.com/office/powerpoint/2010/main" val="1116759858"/>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32E95F-890C-DC46-8416-5B7237A83B7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6FD5ED1-C93A-9E43-BB95-CCDA9512351C}"/>
              </a:ext>
            </a:extLst>
          </p:cNvPr>
          <p:cNvSpPr>
            <a:spLocks noGrp="1"/>
          </p:cNvSpPr>
          <p:nvPr>
            <p:ph sz="half" idx="1"/>
          </p:nvPr>
        </p:nvSpPr>
        <p:spPr>
          <a:xfrm>
            <a:off x="628650" y="1825625"/>
            <a:ext cx="38862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CBA8E9B6-01E0-0C49-8FE2-C98B35C23DC0}"/>
              </a:ext>
            </a:extLst>
          </p:cNvPr>
          <p:cNvSpPr>
            <a:spLocks noGrp="1"/>
          </p:cNvSpPr>
          <p:nvPr>
            <p:ph sz="half" idx="2"/>
          </p:nvPr>
        </p:nvSpPr>
        <p:spPr>
          <a:xfrm>
            <a:off x="4629150" y="1825625"/>
            <a:ext cx="38862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552AE4E5-054A-4843-8FFB-6ED9A21C8304}"/>
              </a:ext>
            </a:extLst>
          </p:cNvPr>
          <p:cNvSpPr>
            <a:spLocks noGrp="1"/>
          </p:cNvSpPr>
          <p:nvPr>
            <p:ph type="dt" sz="half" idx="10"/>
          </p:nvPr>
        </p:nvSpPr>
        <p:spPr/>
        <p:txBody>
          <a:bodyPr/>
          <a:lstStyle/>
          <a:p>
            <a:fld id="{AA284C26-2BAB-5D43-8DF7-E13CB6C349E1}" type="datetimeFigureOut">
              <a:rPr lang="it-IT" smtClean="0"/>
              <a:t>14/07/2021</a:t>
            </a:fld>
            <a:endParaRPr lang="it-IT"/>
          </a:p>
        </p:txBody>
      </p:sp>
      <p:sp>
        <p:nvSpPr>
          <p:cNvPr id="6" name="Segnaposto piè di pagina 5">
            <a:extLst>
              <a:ext uri="{FF2B5EF4-FFF2-40B4-BE49-F238E27FC236}">
                <a16:creationId xmlns:a16="http://schemas.microsoft.com/office/drawing/2014/main" id="{1347EBA7-24F7-A346-B17E-7E104D91B81C}"/>
              </a:ext>
            </a:extLst>
          </p:cNvPr>
          <p:cNvSpPr>
            <a:spLocks noGrp="1"/>
          </p:cNvSpPr>
          <p:nvPr>
            <p:ph type="ftr" sz="quarter" idx="11"/>
          </p:nvPr>
        </p:nvSpPr>
        <p:spPr/>
        <p:txBody>
          <a:bodyPr/>
          <a:lstStyle/>
          <a:p>
            <a:r>
              <a:rPr lang="it-IT"/>
              <a:t>Progetto Sunday - IMAD - a.a. 2019/2020</a:t>
            </a:r>
          </a:p>
        </p:txBody>
      </p:sp>
      <p:sp>
        <p:nvSpPr>
          <p:cNvPr id="7" name="Segnaposto numero diapositiva 6">
            <a:extLst>
              <a:ext uri="{FF2B5EF4-FFF2-40B4-BE49-F238E27FC236}">
                <a16:creationId xmlns:a16="http://schemas.microsoft.com/office/drawing/2014/main" id="{3F5E33AF-0758-5445-BFDB-E0A311616A1B}"/>
              </a:ext>
            </a:extLst>
          </p:cNvPr>
          <p:cNvSpPr>
            <a:spLocks noGrp="1"/>
          </p:cNvSpPr>
          <p:nvPr>
            <p:ph type="sldNum" sz="quarter" idx="12"/>
          </p:nvPr>
        </p:nvSpPr>
        <p:spPr/>
        <p:txBody>
          <a:bodyPr/>
          <a:lstStyle/>
          <a:p>
            <a:fld id="{3354F95A-DA11-B041-B979-C4FB2EF97768}" type="slidenum">
              <a:rPr lang="it-IT" smtClean="0"/>
              <a:t>‹N›</a:t>
            </a:fld>
            <a:endParaRPr lang="it-IT"/>
          </a:p>
        </p:txBody>
      </p:sp>
    </p:spTree>
    <p:extLst>
      <p:ext uri="{BB962C8B-B14F-4D97-AF65-F5344CB8AC3E}">
        <p14:creationId xmlns:p14="http://schemas.microsoft.com/office/powerpoint/2010/main" val="3545208122"/>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0628A2-BF9E-164A-9155-D62769E48218}"/>
              </a:ext>
            </a:extLst>
          </p:cNvPr>
          <p:cNvSpPr>
            <a:spLocks noGrp="1"/>
          </p:cNvSpPr>
          <p:nvPr>
            <p:ph type="title"/>
          </p:nvPr>
        </p:nvSpPr>
        <p:spPr>
          <a:xfrm>
            <a:off x="629841" y="365126"/>
            <a:ext cx="78867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09C60EB-4021-3447-8D74-354A94B63CF2}"/>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FB51F17F-B599-F644-B4B3-3AA544E079BA}"/>
              </a:ext>
            </a:extLst>
          </p:cNvPr>
          <p:cNvSpPr>
            <a:spLocks noGrp="1"/>
          </p:cNvSpPr>
          <p:nvPr>
            <p:ph sz="half" idx="2"/>
          </p:nvPr>
        </p:nvSpPr>
        <p:spPr>
          <a:xfrm>
            <a:off x="629842" y="2505075"/>
            <a:ext cx="3868340"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273E60EB-6050-164F-AED0-74EE16F7117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DD70E045-3F1D-974E-8853-A74B29A25B51}"/>
              </a:ext>
            </a:extLst>
          </p:cNvPr>
          <p:cNvSpPr>
            <a:spLocks noGrp="1"/>
          </p:cNvSpPr>
          <p:nvPr>
            <p:ph sz="quarter" idx="4"/>
          </p:nvPr>
        </p:nvSpPr>
        <p:spPr>
          <a:xfrm>
            <a:off x="4629150" y="2505075"/>
            <a:ext cx="3887391"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7DB18805-8157-9A4F-8BA9-625B44BEB358}"/>
              </a:ext>
            </a:extLst>
          </p:cNvPr>
          <p:cNvSpPr>
            <a:spLocks noGrp="1"/>
          </p:cNvSpPr>
          <p:nvPr>
            <p:ph type="dt" sz="half" idx="10"/>
          </p:nvPr>
        </p:nvSpPr>
        <p:spPr/>
        <p:txBody>
          <a:bodyPr/>
          <a:lstStyle/>
          <a:p>
            <a:fld id="{AA284C26-2BAB-5D43-8DF7-E13CB6C349E1}" type="datetimeFigureOut">
              <a:rPr lang="it-IT" smtClean="0"/>
              <a:t>14/07/2021</a:t>
            </a:fld>
            <a:endParaRPr lang="it-IT"/>
          </a:p>
        </p:txBody>
      </p:sp>
      <p:sp>
        <p:nvSpPr>
          <p:cNvPr id="8" name="Segnaposto piè di pagina 7">
            <a:extLst>
              <a:ext uri="{FF2B5EF4-FFF2-40B4-BE49-F238E27FC236}">
                <a16:creationId xmlns:a16="http://schemas.microsoft.com/office/drawing/2014/main" id="{08349E54-5C1A-8846-8FAE-AD7CCF9C1CC4}"/>
              </a:ext>
            </a:extLst>
          </p:cNvPr>
          <p:cNvSpPr>
            <a:spLocks noGrp="1"/>
          </p:cNvSpPr>
          <p:nvPr>
            <p:ph type="ftr" sz="quarter" idx="11"/>
          </p:nvPr>
        </p:nvSpPr>
        <p:spPr/>
        <p:txBody>
          <a:bodyPr/>
          <a:lstStyle/>
          <a:p>
            <a:r>
              <a:rPr lang="it-IT"/>
              <a:t>Progetto Sunday - IMAD - a.a. 2019/2020</a:t>
            </a:r>
          </a:p>
        </p:txBody>
      </p:sp>
      <p:sp>
        <p:nvSpPr>
          <p:cNvPr id="9" name="Segnaposto numero diapositiva 8">
            <a:extLst>
              <a:ext uri="{FF2B5EF4-FFF2-40B4-BE49-F238E27FC236}">
                <a16:creationId xmlns:a16="http://schemas.microsoft.com/office/drawing/2014/main" id="{F8A2551A-082E-7A4D-B8DA-6F6FA0A9FF73}"/>
              </a:ext>
            </a:extLst>
          </p:cNvPr>
          <p:cNvSpPr>
            <a:spLocks noGrp="1"/>
          </p:cNvSpPr>
          <p:nvPr>
            <p:ph type="sldNum" sz="quarter" idx="12"/>
          </p:nvPr>
        </p:nvSpPr>
        <p:spPr/>
        <p:txBody>
          <a:bodyPr/>
          <a:lstStyle/>
          <a:p>
            <a:fld id="{3354F95A-DA11-B041-B979-C4FB2EF97768}" type="slidenum">
              <a:rPr lang="it-IT" smtClean="0"/>
              <a:t>‹N›</a:t>
            </a:fld>
            <a:endParaRPr lang="it-IT"/>
          </a:p>
        </p:txBody>
      </p:sp>
    </p:spTree>
    <p:extLst>
      <p:ext uri="{BB962C8B-B14F-4D97-AF65-F5344CB8AC3E}">
        <p14:creationId xmlns:p14="http://schemas.microsoft.com/office/powerpoint/2010/main" val="65408191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F9D35E-DE59-0F40-A9C6-0CBF931E44E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2EEBB92F-D853-4742-9AF9-890A378F53DC}"/>
              </a:ext>
            </a:extLst>
          </p:cNvPr>
          <p:cNvSpPr>
            <a:spLocks noGrp="1"/>
          </p:cNvSpPr>
          <p:nvPr>
            <p:ph type="dt" sz="half" idx="10"/>
          </p:nvPr>
        </p:nvSpPr>
        <p:spPr/>
        <p:txBody>
          <a:bodyPr/>
          <a:lstStyle/>
          <a:p>
            <a:fld id="{AA284C26-2BAB-5D43-8DF7-E13CB6C349E1}" type="datetimeFigureOut">
              <a:rPr lang="it-IT" smtClean="0"/>
              <a:t>14/07/2021</a:t>
            </a:fld>
            <a:endParaRPr lang="it-IT"/>
          </a:p>
        </p:txBody>
      </p:sp>
      <p:sp>
        <p:nvSpPr>
          <p:cNvPr id="4" name="Segnaposto piè di pagina 3">
            <a:extLst>
              <a:ext uri="{FF2B5EF4-FFF2-40B4-BE49-F238E27FC236}">
                <a16:creationId xmlns:a16="http://schemas.microsoft.com/office/drawing/2014/main" id="{08D2A5AE-EC5C-C04F-8E03-50160E25611C}"/>
              </a:ext>
            </a:extLst>
          </p:cNvPr>
          <p:cNvSpPr>
            <a:spLocks noGrp="1"/>
          </p:cNvSpPr>
          <p:nvPr>
            <p:ph type="ftr" sz="quarter" idx="11"/>
          </p:nvPr>
        </p:nvSpPr>
        <p:spPr/>
        <p:txBody>
          <a:bodyPr/>
          <a:lstStyle/>
          <a:p>
            <a:r>
              <a:rPr lang="it-IT"/>
              <a:t>Progetto Sunday - IMAD - a.a. 2019/2020</a:t>
            </a:r>
          </a:p>
        </p:txBody>
      </p:sp>
      <p:sp>
        <p:nvSpPr>
          <p:cNvPr id="5" name="Segnaposto numero diapositiva 4">
            <a:extLst>
              <a:ext uri="{FF2B5EF4-FFF2-40B4-BE49-F238E27FC236}">
                <a16:creationId xmlns:a16="http://schemas.microsoft.com/office/drawing/2014/main" id="{2519C156-167E-9140-8060-01F9765DB3EB}"/>
              </a:ext>
            </a:extLst>
          </p:cNvPr>
          <p:cNvSpPr>
            <a:spLocks noGrp="1"/>
          </p:cNvSpPr>
          <p:nvPr>
            <p:ph type="sldNum" sz="quarter" idx="12"/>
          </p:nvPr>
        </p:nvSpPr>
        <p:spPr/>
        <p:txBody>
          <a:bodyPr/>
          <a:lstStyle/>
          <a:p>
            <a:fld id="{3354F95A-DA11-B041-B979-C4FB2EF97768}" type="slidenum">
              <a:rPr lang="it-IT" smtClean="0"/>
              <a:t>‹N›</a:t>
            </a:fld>
            <a:endParaRPr lang="it-IT"/>
          </a:p>
        </p:txBody>
      </p:sp>
    </p:spTree>
    <p:extLst>
      <p:ext uri="{BB962C8B-B14F-4D97-AF65-F5344CB8AC3E}">
        <p14:creationId xmlns:p14="http://schemas.microsoft.com/office/powerpoint/2010/main" val="2874074538"/>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E5FC3645-9B23-344C-9421-7FB0261662F3}"/>
              </a:ext>
            </a:extLst>
          </p:cNvPr>
          <p:cNvSpPr>
            <a:spLocks noGrp="1"/>
          </p:cNvSpPr>
          <p:nvPr>
            <p:ph type="dt" sz="half" idx="10"/>
          </p:nvPr>
        </p:nvSpPr>
        <p:spPr/>
        <p:txBody>
          <a:bodyPr/>
          <a:lstStyle/>
          <a:p>
            <a:fld id="{AA284C26-2BAB-5D43-8DF7-E13CB6C349E1}" type="datetimeFigureOut">
              <a:rPr lang="it-IT" smtClean="0"/>
              <a:t>14/07/2021</a:t>
            </a:fld>
            <a:endParaRPr lang="it-IT"/>
          </a:p>
        </p:txBody>
      </p:sp>
      <p:sp>
        <p:nvSpPr>
          <p:cNvPr id="3" name="Segnaposto piè di pagina 2">
            <a:extLst>
              <a:ext uri="{FF2B5EF4-FFF2-40B4-BE49-F238E27FC236}">
                <a16:creationId xmlns:a16="http://schemas.microsoft.com/office/drawing/2014/main" id="{877F623D-81FF-0144-AE40-1E12FB07959C}"/>
              </a:ext>
            </a:extLst>
          </p:cNvPr>
          <p:cNvSpPr>
            <a:spLocks noGrp="1"/>
          </p:cNvSpPr>
          <p:nvPr>
            <p:ph type="ftr" sz="quarter" idx="11"/>
          </p:nvPr>
        </p:nvSpPr>
        <p:spPr/>
        <p:txBody>
          <a:bodyPr/>
          <a:lstStyle/>
          <a:p>
            <a:r>
              <a:rPr lang="it-IT"/>
              <a:t>Progetto Sunday - IMAD - a.a. 2019/2020</a:t>
            </a:r>
          </a:p>
        </p:txBody>
      </p:sp>
      <p:sp>
        <p:nvSpPr>
          <p:cNvPr id="4" name="Segnaposto numero diapositiva 3">
            <a:extLst>
              <a:ext uri="{FF2B5EF4-FFF2-40B4-BE49-F238E27FC236}">
                <a16:creationId xmlns:a16="http://schemas.microsoft.com/office/drawing/2014/main" id="{E2913A14-CA81-0A4B-B411-8B3B47F4D1E8}"/>
              </a:ext>
            </a:extLst>
          </p:cNvPr>
          <p:cNvSpPr>
            <a:spLocks noGrp="1"/>
          </p:cNvSpPr>
          <p:nvPr>
            <p:ph type="sldNum" sz="quarter" idx="12"/>
          </p:nvPr>
        </p:nvSpPr>
        <p:spPr/>
        <p:txBody>
          <a:bodyPr/>
          <a:lstStyle/>
          <a:p>
            <a:fld id="{3354F95A-DA11-B041-B979-C4FB2EF97768}" type="slidenum">
              <a:rPr lang="it-IT" smtClean="0"/>
              <a:t>‹N›</a:t>
            </a:fld>
            <a:endParaRPr lang="it-IT"/>
          </a:p>
        </p:txBody>
      </p:sp>
    </p:spTree>
    <p:extLst>
      <p:ext uri="{BB962C8B-B14F-4D97-AF65-F5344CB8AC3E}">
        <p14:creationId xmlns:p14="http://schemas.microsoft.com/office/powerpoint/2010/main" val="3907800382"/>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8E230D-0563-194C-AF85-5A6813A355DC}"/>
              </a:ext>
            </a:extLst>
          </p:cNvPr>
          <p:cNvSpPr>
            <a:spLocks noGrp="1"/>
          </p:cNvSpPr>
          <p:nvPr>
            <p:ph type="title"/>
          </p:nvPr>
        </p:nvSpPr>
        <p:spPr>
          <a:xfrm>
            <a:off x="629841" y="457200"/>
            <a:ext cx="2949178" cy="1600200"/>
          </a:xfrm>
        </p:spPr>
        <p:txBody>
          <a:bodyPr anchor="b"/>
          <a:lstStyle>
            <a:lvl1pPr>
              <a:defRPr sz="24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8A7209A-D79E-6D42-B835-1A1C3198EB4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56D52ADA-30B4-664C-85B7-AC7EAE2A907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2455066-3926-1B4C-B621-73C9271386BD}"/>
              </a:ext>
            </a:extLst>
          </p:cNvPr>
          <p:cNvSpPr>
            <a:spLocks noGrp="1"/>
          </p:cNvSpPr>
          <p:nvPr>
            <p:ph type="dt" sz="half" idx="10"/>
          </p:nvPr>
        </p:nvSpPr>
        <p:spPr/>
        <p:txBody>
          <a:bodyPr/>
          <a:lstStyle/>
          <a:p>
            <a:fld id="{AA284C26-2BAB-5D43-8DF7-E13CB6C349E1}" type="datetimeFigureOut">
              <a:rPr lang="it-IT" smtClean="0"/>
              <a:t>14/07/2021</a:t>
            </a:fld>
            <a:endParaRPr lang="it-IT"/>
          </a:p>
        </p:txBody>
      </p:sp>
      <p:sp>
        <p:nvSpPr>
          <p:cNvPr id="6" name="Segnaposto piè di pagina 5">
            <a:extLst>
              <a:ext uri="{FF2B5EF4-FFF2-40B4-BE49-F238E27FC236}">
                <a16:creationId xmlns:a16="http://schemas.microsoft.com/office/drawing/2014/main" id="{FE012526-F929-214D-B5D1-F722CA2723DA}"/>
              </a:ext>
            </a:extLst>
          </p:cNvPr>
          <p:cNvSpPr>
            <a:spLocks noGrp="1"/>
          </p:cNvSpPr>
          <p:nvPr>
            <p:ph type="ftr" sz="quarter" idx="11"/>
          </p:nvPr>
        </p:nvSpPr>
        <p:spPr/>
        <p:txBody>
          <a:bodyPr/>
          <a:lstStyle/>
          <a:p>
            <a:r>
              <a:rPr lang="it-IT"/>
              <a:t>Progetto Sunday - IMAD - a.a. 2019/2020</a:t>
            </a:r>
          </a:p>
        </p:txBody>
      </p:sp>
      <p:sp>
        <p:nvSpPr>
          <p:cNvPr id="7" name="Segnaposto numero diapositiva 6">
            <a:extLst>
              <a:ext uri="{FF2B5EF4-FFF2-40B4-BE49-F238E27FC236}">
                <a16:creationId xmlns:a16="http://schemas.microsoft.com/office/drawing/2014/main" id="{6A5FDCE6-16FF-3A49-A2AC-0B4918638C77}"/>
              </a:ext>
            </a:extLst>
          </p:cNvPr>
          <p:cNvSpPr>
            <a:spLocks noGrp="1"/>
          </p:cNvSpPr>
          <p:nvPr>
            <p:ph type="sldNum" sz="quarter" idx="12"/>
          </p:nvPr>
        </p:nvSpPr>
        <p:spPr/>
        <p:txBody>
          <a:bodyPr/>
          <a:lstStyle/>
          <a:p>
            <a:fld id="{3354F95A-DA11-B041-B979-C4FB2EF97768}" type="slidenum">
              <a:rPr lang="it-IT" smtClean="0"/>
              <a:t>‹N›</a:t>
            </a:fld>
            <a:endParaRPr lang="it-IT"/>
          </a:p>
        </p:txBody>
      </p:sp>
    </p:spTree>
    <p:extLst>
      <p:ext uri="{BB962C8B-B14F-4D97-AF65-F5344CB8AC3E}">
        <p14:creationId xmlns:p14="http://schemas.microsoft.com/office/powerpoint/2010/main" val="3613741318"/>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1B75AF-1B47-934A-812F-AB3563BAB5BD}"/>
              </a:ext>
            </a:extLst>
          </p:cNvPr>
          <p:cNvSpPr>
            <a:spLocks noGrp="1"/>
          </p:cNvSpPr>
          <p:nvPr>
            <p:ph type="title"/>
          </p:nvPr>
        </p:nvSpPr>
        <p:spPr>
          <a:xfrm>
            <a:off x="629841" y="457200"/>
            <a:ext cx="2949178" cy="1600200"/>
          </a:xfrm>
        </p:spPr>
        <p:txBody>
          <a:bodyPr anchor="b"/>
          <a:lstStyle>
            <a:lvl1pPr>
              <a:defRPr sz="24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660B23BD-36E2-494F-930E-1968103E9B6C}"/>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it-IT"/>
          </a:p>
        </p:txBody>
      </p:sp>
      <p:sp>
        <p:nvSpPr>
          <p:cNvPr id="4" name="Segnaposto testo 3">
            <a:extLst>
              <a:ext uri="{FF2B5EF4-FFF2-40B4-BE49-F238E27FC236}">
                <a16:creationId xmlns:a16="http://schemas.microsoft.com/office/drawing/2014/main" id="{146154B7-AD33-D040-AE47-BE94DF9BE47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DECFCCB-71EB-F64E-92D1-A3FE71BC6496}"/>
              </a:ext>
            </a:extLst>
          </p:cNvPr>
          <p:cNvSpPr>
            <a:spLocks noGrp="1"/>
          </p:cNvSpPr>
          <p:nvPr>
            <p:ph type="dt" sz="half" idx="10"/>
          </p:nvPr>
        </p:nvSpPr>
        <p:spPr/>
        <p:txBody>
          <a:bodyPr/>
          <a:lstStyle/>
          <a:p>
            <a:fld id="{AA284C26-2BAB-5D43-8DF7-E13CB6C349E1}" type="datetimeFigureOut">
              <a:rPr lang="it-IT" smtClean="0"/>
              <a:t>14/07/2021</a:t>
            </a:fld>
            <a:endParaRPr lang="it-IT"/>
          </a:p>
        </p:txBody>
      </p:sp>
      <p:sp>
        <p:nvSpPr>
          <p:cNvPr id="6" name="Segnaposto piè di pagina 5">
            <a:extLst>
              <a:ext uri="{FF2B5EF4-FFF2-40B4-BE49-F238E27FC236}">
                <a16:creationId xmlns:a16="http://schemas.microsoft.com/office/drawing/2014/main" id="{48E80AA1-4620-6645-ADE4-F4F40D6980EC}"/>
              </a:ext>
            </a:extLst>
          </p:cNvPr>
          <p:cNvSpPr>
            <a:spLocks noGrp="1"/>
          </p:cNvSpPr>
          <p:nvPr>
            <p:ph type="ftr" sz="quarter" idx="11"/>
          </p:nvPr>
        </p:nvSpPr>
        <p:spPr/>
        <p:txBody>
          <a:bodyPr/>
          <a:lstStyle/>
          <a:p>
            <a:r>
              <a:rPr lang="it-IT"/>
              <a:t>Progetto Sunday - IMAD - a.a. 2019/2020</a:t>
            </a:r>
          </a:p>
        </p:txBody>
      </p:sp>
      <p:sp>
        <p:nvSpPr>
          <p:cNvPr id="7" name="Segnaposto numero diapositiva 6">
            <a:extLst>
              <a:ext uri="{FF2B5EF4-FFF2-40B4-BE49-F238E27FC236}">
                <a16:creationId xmlns:a16="http://schemas.microsoft.com/office/drawing/2014/main" id="{B40032F5-1B5E-6F44-A923-2ABE1B4EA419}"/>
              </a:ext>
            </a:extLst>
          </p:cNvPr>
          <p:cNvSpPr>
            <a:spLocks noGrp="1"/>
          </p:cNvSpPr>
          <p:nvPr>
            <p:ph type="sldNum" sz="quarter" idx="12"/>
          </p:nvPr>
        </p:nvSpPr>
        <p:spPr/>
        <p:txBody>
          <a:bodyPr/>
          <a:lstStyle/>
          <a:p>
            <a:fld id="{3354F95A-DA11-B041-B979-C4FB2EF97768}" type="slidenum">
              <a:rPr lang="it-IT" smtClean="0"/>
              <a:t>‹N›</a:t>
            </a:fld>
            <a:endParaRPr lang="it-IT"/>
          </a:p>
        </p:txBody>
      </p:sp>
    </p:spTree>
    <p:extLst>
      <p:ext uri="{BB962C8B-B14F-4D97-AF65-F5344CB8AC3E}">
        <p14:creationId xmlns:p14="http://schemas.microsoft.com/office/powerpoint/2010/main" val="1655788017"/>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604DDF9D-9298-4445-80F2-C198E5B5121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ACA0AE3-8364-9440-838D-B605B839BDE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06AADF3-1191-4143-B7D0-22738291762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284C26-2BAB-5D43-8DF7-E13CB6C349E1}" type="datetimeFigureOut">
              <a:rPr lang="it-IT" smtClean="0"/>
              <a:t>14/07/2021</a:t>
            </a:fld>
            <a:endParaRPr lang="it-IT"/>
          </a:p>
        </p:txBody>
      </p:sp>
      <p:sp>
        <p:nvSpPr>
          <p:cNvPr id="5" name="Segnaposto piè di pagina 4">
            <a:extLst>
              <a:ext uri="{FF2B5EF4-FFF2-40B4-BE49-F238E27FC236}">
                <a16:creationId xmlns:a16="http://schemas.microsoft.com/office/drawing/2014/main" id="{5B39010F-24A5-D442-B738-50FBFDC8405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it-IT"/>
              <a:t>Progetto Sunday - IMAD - a.a. 2019/2020</a:t>
            </a:r>
          </a:p>
        </p:txBody>
      </p:sp>
      <p:sp>
        <p:nvSpPr>
          <p:cNvPr id="6" name="Segnaposto numero diapositiva 5">
            <a:extLst>
              <a:ext uri="{FF2B5EF4-FFF2-40B4-BE49-F238E27FC236}">
                <a16:creationId xmlns:a16="http://schemas.microsoft.com/office/drawing/2014/main" id="{BC0406F5-87C0-434F-8296-7A60BE426F5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354F95A-DA11-B041-B979-C4FB2EF97768}" type="slidenum">
              <a:rPr lang="it-IT" smtClean="0"/>
              <a:t>‹N›</a:t>
            </a:fld>
            <a:endParaRPr lang="it-IT"/>
          </a:p>
        </p:txBody>
      </p:sp>
    </p:spTree>
    <p:extLst>
      <p:ext uri="{BB962C8B-B14F-4D97-AF65-F5344CB8AC3E}">
        <p14:creationId xmlns:p14="http://schemas.microsoft.com/office/powerpoint/2010/main" val="1040212607"/>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it-I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domenico-rgs/ACA-Project.gi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7.emf"/><Relationship Id="rId7" Type="http://schemas.openxmlformats.org/officeDocument/2006/relationships/image" Target="../media/image12.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emf"/><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70.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50000"/>
          </a:schemeClr>
        </a:solidFill>
        <a:effectLst/>
      </p:bgPr>
    </p:bg>
    <p:spTree>
      <p:nvGrpSpPr>
        <p:cNvPr id="1" name=""/>
        <p:cNvGrpSpPr/>
        <p:nvPr/>
      </p:nvGrpSpPr>
      <p:grpSpPr>
        <a:xfrm>
          <a:off x="0" y="0"/>
          <a:ext cx="0" cy="0"/>
          <a:chOff x="0" y="0"/>
          <a:chExt cx="0" cy="0"/>
        </a:xfrm>
      </p:grpSpPr>
      <p:cxnSp>
        <p:nvCxnSpPr>
          <p:cNvPr id="15" name="直接连接符 5">
            <a:extLst>
              <a:ext uri="{FF2B5EF4-FFF2-40B4-BE49-F238E27FC236}">
                <a16:creationId xmlns:a16="http://schemas.microsoft.com/office/drawing/2014/main" id="{295A080D-66F1-7047-9F3D-2A16F7707C61}"/>
              </a:ext>
            </a:extLst>
          </p:cNvPr>
          <p:cNvCxnSpPr>
            <a:cxnSpLocks/>
          </p:cNvCxnSpPr>
          <p:nvPr/>
        </p:nvCxnSpPr>
        <p:spPr>
          <a:xfrm>
            <a:off x="3346882" y="2953464"/>
            <a:ext cx="5669796" cy="0"/>
          </a:xfrm>
          <a:prstGeom prst="line">
            <a:avLst/>
          </a:prstGeom>
          <a:noFill/>
          <a:ln w="6350" cap="flat" cmpd="sng" algn="ctr">
            <a:solidFill>
              <a:srgbClr val="231F20"/>
            </a:solidFill>
            <a:prstDash val="solid"/>
            <a:miter lim="800000"/>
          </a:ln>
          <a:effectLst/>
        </p:spPr>
      </p:cxnSp>
      <p:sp>
        <p:nvSpPr>
          <p:cNvPr id="5" name="Triangolo rettangolo 4">
            <a:extLst>
              <a:ext uri="{FF2B5EF4-FFF2-40B4-BE49-F238E27FC236}">
                <a16:creationId xmlns:a16="http://schemas.microsoft.com/office/drawing/2014/main" id="{2D35D8CE-5690-B24B-AAFC-C028766D9F52}"/>
              </a:ext>
            </a:extLst>
          </p:cNvPr>
          <p:cNvSpPr/>
          <p:nvPr/>
        </p:nvSpPr>
        <p:spPr>
          <a:xfrm>
            <a:off x="-13017" y="3198595"/>
            <a:ext cx="8475381" cy="336229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accent2"/>
              </a:solidFill>
            </a:endParaRPr>
          </a:p>
        </p:txBody>
      </p:sp>
      <p:sp>
        <p:nvSpPr>
          <p:cNvPr id="4" name="Rettangolo 3">
            <a:extLst>
              <a:ext uri="{FF2B5EF4-FFF2-40B4-BE49-F238E27FC236}">
                <a16:creationId xmlns:a16="http://schemas.microsoft.com/office/drawing/2014/main" id="{74E7B678-9A6F-0E4E-89DF-D1B65283DA63}"/>
              </a:ext>
            </a:extLst>
          </p:cNvPr>
          <p:cNvSpPr/>
          <p:nvPr/>
        </p:nvSpPr>
        <p:spPr>
          <a:xfrm>
            <a:off x="0" y="2106592"/>
            <a:ext cx="9143999" cy="752355"/>
          </a:xfrm>
          <a:prstGeom prst="rect">
            <a:avLst/>
          </a:prstGeom>
          <a:solidFill>
            <a:schemeClr val="accent4">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Rettangolo 1">
            <a:extLst>
              <a:ext uri="{FF2B5EF4-FFF2-40B4-BE49-F238E27FC236}">
                <a16:creationId xmlns:a16="http://schemas.microsoft.com/office/drawing/2014/main" id="{A5EFF35F-4270-024B-BA3A-DDA3F0236252}"/>
              </a:ext>
            </a:extLst>
          </p:cNvPr>
          <p:cNvSpPr/>
          <p:nvPr/>
        </p:nvSpPr>
        <p:spPr>
          <a:xfrm>
            <a:off x="-13017" y="4969044"/>
            <a:ext cx="9144000" cy="1888956"/>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6385" name="Rectangle 12">
            <a:extLst>
              <a:ext uri="{FF2B5EF4-FFF2-40B4-BE49-F238E27FC236}">
                <a16:creationId xmlns:a16="http://schemas.microsoft.com/office/drawing/2014/main" id="{247D063D-BF5D-D94C-B3F0-12439B11A711}"/>
              </a:ext>
            </a:extLst>
          </p:cNvPr>
          <p:cNvSpPr>
            <a:spLocks noGrp="1" noChangeArrowheads="1"/>
          </p:cNvSpPr>
          <p:nvPr>
            <p:ph type="ctrTitle"/>
          </p:nvPr>
        </p:nvSpPr>
        <p:spPr>
          <a:xfrm>
            <a:off x="26033" y="1746315"/>
            <a:ext cx="9144000" cy="1016000"/>
          </a:xfrm>
        </p:spPr>
        <p:txBody>
          <a:bodyPr>
            <a:normAutofit/>
          </a:bodyPr>
          <a:lstStyle/>
          <a:p>
            <a:pPr algn="ctr" eaLnBrk="1" hangingPunct="1"/>
            <a:r>
              <a:rPr lang="it-IT" altLang="it-IT" sz="3200" b="1" i="1" dirty="0" err="1">
                <a:latin typeface="+mn-lt"/>
              </a:rPr>
              <a:t>Optimized</a:t>
            </a:r>
            <a:r>
              <a:rPr lang="it-IT" altLang="it-IT" sz="3200" b="1" i="1" dirty="0">
                <a:latin typeface="+mn-lt"/>
              </a:rPr>
              <a:t> </a:t>
            </a:r>
            <a:r>
              <a:rPr lang="en-US" altLang="it-IT" sz="3200" b="1" i="1" dirty="0">
                <a:latin typeface="+mn-lt"/>
              </a:rPr>
              <a:t>matrix</a:t>
            </a:r>
            <a:r>
              <a:rPr lang="it-IT" altLang="it-IT" sz="3200" b="1" i="1" dirty="0">
                <a:latin typeface="+mn-lt"/>
              </a:rPr>
              <a:t> </a:t>
            </a:r>
            <a:r>
              <a:rPr lang="it-IT" altLang="it-IT" sz="3200" b="1" i="1" dirty="0" err="1">
                <a:latin typeface="+mn-lt"/>
              </a:rPr>
              <a:t>multiplication</a:t>
            </a:r>
            <a:r>
              <a:rPr lang="it-IT" altLang="it-IT" sz="3200" b="1" i="1" dirty="0">
                <a:latin typeface="+mn-lt"/>
              </a:rPr>
              <a:t> and </a:t>
            </a:r>
            <a:r>
              <a:rPr lang="it-IT" altLang="it-IT" sz="3200" b="1" i="1" dirty="0" err="1">
                <a:latin typeface="+mn-lt"/>
              </a:rPr>
              <a:t>inversion</a:t>
            </a:r>
            <a:endParaRPr lang="it-IT" altLang="it-IT" sz="3200" b="1" i="1" dirty="0">
              <a:latin typeface="+mn-lt"/>
            </a:endParaRPr>
          </a:p>
        </p:txBody>
      </p:sp>
      <p:cxnSp>
        <p:nvCxnSpPr>
          <p:cNvPr id="16" name="直接连接符 6">
            <a:extLst>
              <a:ext uri="{FF2B5EF4-FFF2-40B4-BE49-F238E27FC236}">
                <a16:creationId xmlns:a16="http://schemas.microsoft.com/office/drawing/2014/main" id="{D0D724F1-1CC8-5545-8723-3AEF9F9636EF}"/>
              </a:ext>
            </a:extLst>
          </p:cNvPr>
          <p:cNvCxnSpPr/>
          <p:nvPr/>
        </p:nvCxnSpPr>
        <p:spPr>
          <a:xfrm>
            <a:off x="179388" y="2003823"/>
            <a:ext cx="5937420" cy="0"/>
          </a:xfrm>
          <a:prstGeom prst="line">
            <a:avLst/>
          </a:prstGeom>
          <a:noFill/>
          <a:ln w="6350" cap="flat" cmpd="sng" algn="ctr">
            <a:solidFill>
              <a:srgbClr val="231F20"/>
            </a:solidFill>
            <a:prstDash val="solid"/>
            <a:miter lim="800000"/>
          </a:ln>
          <a:effectLst/>
        </p:spPr>
      </p:cxnSp>
      <p:sp>
        <p:nvSpPr>
          <p:cNvPr id="3" name="Rettangolo 2">
            <a:extLst>
              <a:ext uri="{FF2B5EF4-FFF2-40B4-BE49-F238E27FC236}">
                <a16:creationId xmlns:a16="http://schemas.microsoft.com/office/drawing/2014/main" id="{D88819B6-BC1F-6345-A9B7-46B4AA0593D4}"/>
              </a:ext>
            </a:extLst>
          </p:cNvPr>
          <p:cNvSpPr/>
          <p:nvPr/>
        </p:nvSpPr>
        <p:spPr>
          <a:xfrm>
            <a:off x="0" y="0"/>
            <a:ext cx="9144000" cy="555585"/>
          </a:xfrm>
          <a:prstGeom prst="rect">
            <a:avLst/>
          </a:pr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F1C26BD9-AA92-E544-AFFF-FBB9CF53947E}"/>
              </a:ext>
            </a:extLst>
          </p:cNvPr>
          <p:cNvSpPr/>
          <p:nvPr/>
        </p:nvSpPr>
        <p:spPr>
          <a:xfrm>
            <a:off x="13017" y="5497877"/>
            <a:ext cx="4545967" cy="1117229"/>
          </a:xfrm>
          <a:prstGeom prst="rect">
            <a:avLst/>
          </a:prstGeom>
        </p:spPr>
        <p:txBody>
          <a:bodyPr wrap="square">
            <a:spAutoFit/>
          </a:bodyPr>
          <a:lstStyle/>
          <a:p>
            <a:pPr defTabSz="685800" eaLnBrk="1" hangingPunct="1">
              <a:lnSpc>
                <a:spcPct val="90000"/>
              </a:lnSpc>
              <a:spcBef>
                <a:spcPts val="750"/>
              </a:spcBef>
              <a:buNone/>
              <a:defRPr/>
            </a:pPr>
            <a:endParaRPr lang="it-IT" altLang="it-IT" sz="1400" b="0" dirty="0">
              <a:latin typeface="+mn-lt"/>
              <a:cs typeface="Helvetica" panose="020B0604020202020204" pitchFamily="34" charset="0"/>
            </a:endParaRPr>
          </a:p>
          <a:p>
            <a:pPr>
              <a:buFontTx/>
              <a:buNone/>
            </a:pPr>
            <a:r>
              <a:rPr lang="it-IT" altLang="it-IT" dirty="0">
                <a:latin typeface="+mn-lt"/>
                <a:cs typeface="Helvetica" panose="020B0604020202020204" pitchFamily="34" charset="0"/>
              </a:rPr>
              <a:t>Docenti</a:t>
            </a:r>
            <a:r>
              <a:rPr lang="it-IT" altLang="it-IT" b="0" dirty="0">
                <a:latin typeface="+mn-lt"/>
                <a:cs typeface="Helvetica" panose="020B0604020202020204" pitchFamily="34" charset="0"/>
              </a:rPr>
              <a:t>: </a:t>
            </a:r>
          </a:p>
          <a:p>
            <a:pPr>
              <a:buFontTx/>
              <a:buNone/>
            </a:pPr>
            <a:r>
              <a:rPr lang="it-IT" altLang="it-IT" b="0" dirty="0">
                <a:latin typeface="+mn-lt"/>
                <a:cs typeface="Helvetica" panose="020B0604020202020204" pitchFamily="34" charset="0"/>
              </a:rPr>
              <a:t>Prof. Marco Ferretti</a:t>
            </a:r>
          </a:p>
          <a:p>
            <a:pPr>
              <a:buFontTx/>
              <a:buNone/>
            </a:pPr>
            <a:r>
              <a:rPr lang="it-IT" altLang="it-IT" b="0" dirty="0">
                <a:latin typeface="+mn-lt"/>
                <a:cs typeface="Helvetica" panose="020B0604020202020204" pitchFamily="34" charset="0"/>
              </a:rPr>
              <a:t>Prof. Mirto </a:t>
            </a:r>
            <a:r>
              <a:rPr lang="it-IT" altLang="it-IT" b="0" dirty="0" err="1">
                <a:latin typeface="+mn-lt"/>
                <a:cs typeface="Helvetica" panose="020B0604020202020204" pitchFamily="34" charset="0"/>
              </a:rPr>
              <a:t>Musci</a:t>
            </a:r>
            <a:endParaRPr lang="it-IT" altLang="it-IT" b="0" dirty="0">
              <a:latin typeface="+mn-lt"/>
              <a:cs typeface="Helvetica" panose="020B0604020202020204" pitchFamily="34" charset="0"/>
            </a:endParaRPr>
          </a:p>
        </p:txBody>
      </p:sp>
      <p:sp>
        <p:nvSpPr>
          <p:cNvPr id="17" name="Rettangolo 16">
            <a:extLst>
              <a:ext uri="{FF2B5EF4-FFF2-40B4-BE49-F238E27FC236}">
                <a16:creationId xmlns:a16="http://schemas.microsoft.com/office/drawing/2014/main" id="{BBA517C7-7D30-D743-B88D-23ACDDF3B529}"/>
              </a:ext>
            </a:extLst>
          </p:cNvPr>
          <p:cNvSpPr/>
          <p:nvPr/>
        </p:nvSpPr>
        <p:spPr>
          <a:xfrm>
            <a:off x="4571999" y="5781677"/>
            <a:ext cx="4572000" cy="895630"/>
          </a:xfrm>
          <a:prstGeom prst="rect">
            <a:avLst/>
          </a:prstGeom>
        </p:spPr>
        <p:txBody>
          <a:bodyPr anchor="t">
            <a:spAutoFit/>
          </a:bodyPr>
          <a:lstStyle/>
          <a:p>
            <a:pPr algn="r" defTabSz="685800" eaLnBrk="1" hangingPunct="1">
              <a:lnSpc>
                <a:spcPct val="90000"/>
              </a:lnSpc>
              <a:spcBef>
                <a:spcPts val="750"/>
              </a:spcBef>
              <a:buNone/>
              <a:defRPr/>
            </a:pPr>
            <a:r>
              <a:rPr lang="it-IT" altLang="it-IT" dirty="0">
                <a:latin typeface="+mn-lt"/>
                <a:cs typeface="Calibri"/>
              </a:rPr>
              <a:t>Membri del team: </a:t>
            </a:r>
          </a:p>
          <a:p>
            <a:pPr algn="r" eaLnBrk="1" hangingPunct="1">
              <a:buNone/>
              <a:defRPr/>
            </a:pPr>
            <a:r>
              <a:rPr lang="it-IT" altLang="it-IT" b="0" dirty="0">
                <a:latin typeface="+mn-lt"/>
                <a:cs typeface="Calibri"/>
              </a:rPr>
              <a:t>Domenico Ragusa</a:t>
            </a:r>
          </a:p>
          <a:p>
            <a:pPr algn="r" eaLnBrk="1" hangingPunct="1">
              <a:buNone/>
              <a:defRPr/>
            </a:pPr>
            <a:r>
              <a:rPr lang="it-IT" altLang="it-IT" b="0" dirty="0">
                <a:latin typeface="+mn-lt"/>
                <a:cs typeface="Calibri"/>
              </a:rPr>
              <a:t>Danilo Modica</a:t>
            </a:r>
          </a:p>
        </p:txBody>
      </p:sp>
      <p:pic>
        <p:nvPicPr>
          <p:cNvPr id="8" name="Picture 7">
            <a:extLst>
              <a:ext uri="{FF2B5EF4-FFF2-40B4-BE49-F238E27FC236}">
                <a16:creationId xmlns:a16="http://schemas.microsoft.com/office/drawing/2014/main" id="{66533A21-68B6-49BA-918D-7019C2F03098}"/>
              </a:ext>
            </a:extLst>
          </p:cNvPr>
          <p:cNvPicPr>
            <a:picLocks noChangeAspect="1"/>
          </p:cNvPicPr>
          <p:nvPr/>
        </p:nvPicPr>
        <p:blipFill>
          <a:blip r:embed="rId3"/>
          <a:stretch>
            <a:fillRect/>
          </a:stretch>
        </p:blipFill>
        <p:spPr>
          <a:xfrm>
            <a:off x="152502" y="4281435"/>
            <a:ext cx="1253486" cy="1293406"/>
          </a:xfrm>
          <a:prstGeom prst="rect">
            <a:avLst/>
          </a:prstGeom>
        </p:spPr>
      </p:pic>
      <p:sp>
        <p:nvSpPr>
          <p:cNvPr id="6" name="CasellaDiTesto 5">
            <a:extLst>
              <a:ext uri="{FF2B5EF4-FFF2-40B4-BE49-F238E27FC236}">
                <a16:creationId xmlns:a16="http://schemas.microsoft.com/office/drawing/2014/main" id="{6BE17543-E6A7-478D-9BB1-BE3CA6DEDFF5}"/>
              </a:ext>
            </a:extLst>
          </p:cNvPr>
          <p:cNvSpPr txBox="1"/>
          <p:nvPr/>
        </p:nvSpPr>
        <p:spPr>
          <a:xfrm>
            <a:off x="153354" y="1646085"/>
            <a:ext cx="5310493" cy="701731"/>
          </a:xfrm>
          <a:prstGeom prst="rect">
            <a:avLst/>
          </a:prstGeom>
          <a:noFill/>
        </p:spPr>
        <p:txBody>
          <a:bodyPr wrap="none" rtlCol="0">
            <a:spAutoFit/>
          </a:bodyPr>
          <a:lstStyle/>
          <a:p>
            <a:pPr defTabSz="685800" eaLnBrk="1" hangingPunct="1">
              <a:lnSpc>
                <a:spcPct val="90000"/>
              </a:lnSpc>
              <a:spcBef>
                <a:spcPts val="750"/>
              </a:spcBef>
              <a:buNone/>
              <a:defRPr/>
            </a:pPr>
            <a:r>
              <a:rPr lang="it-IT" altLang="it-IT" sz="2400" b="0" dirty="0">
                <a:latin typeface="+mn-lt"/>
                <a:cs typeface="Arial"/>
              </a:rPr>
              <a:t>Advanced Computer Architecture project</a:t>
            </a:r>
          </a:p>
          <a:p>
            <a:endParaRPr lang="en-US" dirty="0"/>
          </a:p>
        </p:txBody>
      </p:sp>
      <p:sp>
        <p:nvSpPr>
          <p:cNvPr id="14" name="CasellaDiTesto 13">
            <a:extLst>
              <a:ext uri="{FF2B5EF4-FFF2-40B4-BE49-F238E27FC236}">
                <a16:creationId xmlns:a16="http://schemas.microsoft.com/office/drawing/2014/main" id="{7A9BAF60-C817-44AF-B612-D537004B1D34}"/>
              </a:ext>
            </a:extLst>
          </p:cNvPr>
          <p:cNvSpPr txBox="1"/>
          <p:nvPr/>
        </p:nvSpPr>
        <p:spPr>
          <a:xfrm>
            <a:off x="7416560" y="3009035"/>
            <a:ext cx="1577611" cy="618631"/>
          </a:xfrm>
          <a:prstGeom prst="rect">
            <a:avLst/>
          </a:prstGeom>
          <a:noFill/>
        </p:spPr>
        <p:txBody>
          <a:bodyPr wrap="none" rtlCol="0">
            <a:spAutoFit/>
          </a:bodyPr>
          <a:lstStyle/>
          <a:p>
            <a:pPr defTabSz="685800" eaLnBrk="1" hangingPunct="1">
              <a:lnSpc>
                <a:spcPct val="90000"/>
              </a:lnSpc>
              <a:spcBef>
                <a:spcPts val="750"/>
              </a:spcBef>
              <a:buNone/>
              <a:defRPr/>
            </a:pPr>
            <a:r>
              <a:rPr lang="it-IT" altLang="it-IT" b="0" dirty="0">
                <a:latin typeface="+mn-lt"/>
                <a:cs typeface="Arial"/>
              </a:rPr>
              <a:t>A.Y. 2020/2021</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ight Triangle 28">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D153725A-4432-0C4D-B9A3-97F0A75D374A}"/>
              </a:ext>
            </a:extLst>
          </p:cNvPr>
          <p:cNvSpPr>
            <a:spLocks noGrp="1"/>
          </p:cNvSpPr>
          <p:nvPr>
            <p:ph type="title"/>
          </p:nvPr>
        </p:nvSpPr>
        <p:spPr>
          <a:xfrm>
            <a:off x="963930" y="1050595"/>
            <a:ext cx="6056111" cy="1618489"/>
          </a:xfrm>
        </p:spPr>
        <p:txBody>
          <a:bodyPr anchor="ctr">
            <a:normAutofit fontScale="90000"/>
          </a:bodyPr>
          <a:lstStyle/>
          <a:p>
            <a:r>
              <a:rPr lang="it-IT" sz="6300" dirty="0">
                <a:latin typeface="+mn-lt"/>
                <a:cs typeface="Calibri Light"/>
              </a:rPr>
              <a:t>Thank </a:t>
            </a:r>
            <a:r>
              <a:rPr lang="it-IT" sz="6300" dirty="0" err="1">
                <a:latin typeface="+mn-lt"/>
                <a:cs typeface="Calibri Light"/>
              </a:rPr>
              <a:t>you</a:t>
            </a:r>
            <a:br>
              <a:rPr lang="it-IT" sz="6300" dirty="0">
                <a:latin typeface="+mn-lt"/>
                <a:cs typeface="Calibri Light"/>
              </a:rPr>
            </a:br>
            <a:r>
              <a:rPr lang="it-IT" sz="6300" dirty="0">
                <a:latin typeface="+mn-lt"/>
                <a:cs typeface="Calibri Light"/>
              </a:rPr>
              <a:t>for </a:t>
            </a:r>
            <a:r>
              <a:rPr lang="it-IT" sz="6300" dirty="0" err="1">
                <a:latin typeface="+mn-lt"/>
                <a:cs typeface="Calibri Light"/>
              </a:rPr>
              <a:t>your</a:t>
            </a:r>
            <a:r>
              <a:rPr lang="it-IT" sz="6300" dirty="0">
                <a:latin typeface="+mn-lt"/>
                <a:cs typeface="Calibri Light"/>
              </a:rPr>
              <a:t> </a:t>
            </a:r>
            <a:r>
              <a:rPr lang="en-US" sz="6300" dirty="0">
                <a:latin typeface="+mn-lt"/>
                <a:cs typeface="Calibri Light"/>
              </a:rPr>
              <a:t>attention</a:t>
            </a:r>
          </a:p>
        </p:txBody>
      </p:sp>
      <p:sp>
        <p:nvSpPr>
          <p:cNvPr id="22" name="Segnaposto contenuto 2">
            <a:extLst>
              <a:ext uri="{FF2B5EF4-FFF2-40B4-BE49-F238E27FC236}">
                <a16:creationId xmlns:a16="http://schemas.microsoft.com/office/drawing/2014/main" id="{98EDD9AA-9FE3-A646-833F-C23C3D7DD031}"/>
              </a:ext>
            </a:extLst>
          </p:cNvPr>
          <p:cNvSpPr>
            <a:spLocks noGrp="1"/>
          </p:cNvSpPr>
          <p:nvPr>
            <p:ph idx="1"/>
          </p:nvPr>
        </p:nvSpPr>
        <p:spPr>
          <a:xfrm>
            <a:off x="963930" y="2969469"/>
            <a:ext cx="7265634" cy="2800395"/>
          </a:xfrm>
        </p:spPr>
        <p:txBody>
          <a:bodyPr vert="horz" lIns="91440" tIns="45720" rIns="91440" bIns="45720" rtlCol="0" anchor="t">
            <a:normAutofit/>
          </a:bodyPr>
          <a:lstStyle/>
          <a:p>
            <a:pPr marL="0" indent="0">
              <a:buNone/>
            </a:pPr>
            <a:r>
              <a:rPr lang="it-IT" dirty="0">
                <a:cs typeface="Calibri"/>
              </a:rPr>
              <a:t>Repository: </a:t>
            </a:r>
            <a:r>
              <a:rPr lang="it-IT" dirty="0">
                <a:cs typeface="Calibri"/>
                <a:hlinkClick r:id="rId3"/>
              </a:rPr>
              <a:t>https://github.com/domenico-rgs/ACA-Project.git</a:t>
            </a:r>
            <a:endParaRPr lang="it-IT" dirty="0">
              <a:ea typeface="+mn-lt"/>
              <a:cs typeface="+mn-lt"/>
            </a:endParaRPr>
          </a:p>
        </p:txBody>
      </p:sp>
    </p:spTree>
    <p:extLst>
      <p:ext uri="{BB962C8B-B14F-4D97-AF65-F5344CB8AC3E}">
        <p14:creationId xmlns:p14="http://schemas.microsoft.com/office/powerpoint/2010/main" val="3102614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91C6D2B-917E-4084-BACB-F677537CCD15}"/>
              </a:ext>
            </a:extLst>
          </p:cNvPr>
          <p:cNvSpPr>
            <a:spLocks noGrp="1"/>
          </p:cNvSpPr>
          <p:nvPr>
            <p:ph type="sldNum" sz="quarter" idx="12"/>
          </p:nvPr>
        </p:nvSpPr>
        <p:spPr>
          <a:xfrm>
            <a:off x="6457950" y="6492240"/>
            <a:ext cx="2057400" cy="365125"/>
          </a:xfrm>
        </p:spPr>
        <p:txBody>
          <a:bodyPr vert="horz" lIns="91440" tIns="45720" rIns="91440" bIns="45720" rtlCol="0" anchor="ctr">
            <a:normAutofit/>
          </a:bodyPr>
          <a:lstStyle/>
          <a:p>
            <a:pPr eaLnBrk="1" hangingPunct="1">
              <a:spcAft>
                <a:spcPts val="600"/>
              </a:spcAft>
            </a:pPr>
            <a:fld id="{3354F95A-DA11-B041-B979-C4FB2EF97768}" type="slidenum">
              <a:rPr lang="en-US" dirty="0">
                <a:latin typeface="Arial"/>
                <a:cs typeface="Arial"/>
              </a:rPr>
              <a:pPr eaLnBrk="1" hangingPunct="1">
                <a:spcAft>
                  <a:spcPts val="600"/>
                </a:spcAft>
              </a:pPr>
              <a:t>2</a:t>
            </a:fld>
            <a:endParaRPr lang="en-US">
              <a:latin typeface="Arial"/>
              <a:cs typeface="Arial"/>
            </a:endParaRPr>
          </a:p>
        </p:txBody>
      </p:sp>
      <p:sp>
        <p:nvSpPr>
          <p:cNvPr id="11" name="CasellaDiTesto 10">
            <a:extLst>
              <a:ext uri="{FF2B5EF4-FFF2-40B4-BE49-F238E27FC236}">
                <a16:creationId xmlns:a16="http://schemas.microsoft.com/office/drawing/2014/main" id="{E9B6F65E-F9C9-4AD1-8C77-AD3A5CCA1599}"/>
              </a:ext>
            </a:extLst>
          </p:cNvPr>
          <p:cNvSpPr txBox="1"/>
          <p:nvPr/>
        </p:nvSpPr>
        <p:spPr>
          <a:xfrm>
            <a:off x="0" y="-95521"/>
            <a:ext cx="9144000" cy="707886"/>
          </a:xfrm>
          <a:prstGeom prst="rect">
            <a:avLst/>
          </a:prstGeom>
          <a:solidFill>
            <a:schemeClr val="accent4"/>
          </a:solidFill>
        </p:spPr>
        <p:txBody>
          <a:bodyPr wrap="square" rtlCol="0">
            <a:spAutoFit/>
          </a:bodyPr>
          <a:lstStyle/>
          <a:p>
            <a:pPr algn="ctr"/>
            <a:r>
              <a:rPr lang="it-IT" sz="4000" b="0" dirty="0">
                <a:solidFill>
                  <a:schemeClr val="bg1"/>
                </a:solidFill>
                <a:latin typeface="+mn-lt"/>
              </a:rPr>
              <a:t>Serial </a:t>
            </a:r>
            <a:r>
              <a:rPr lang="it-IT" sz="4000" b="0" dirty="0" err="1">
                <a:solidFill>
                  <a:schemeClr val="bg1"/>
                </a:solidFill>
                <a:latin typeface="+mn-lt"/>
              </a:rPr>
              <a:t>algorithms</a:t>
            </a:r>
            <a:r>
              <a:rPr lang="it-IT" sz="4000" b="0" dirty="0">
                <a:solidFill>
                  <a:schemeClr val="bg1"/>
                </a:solidFill>
                <a:latin typeface="+mn-lt"/>
              </a:rPr>
              <a:t> - </a:t>
            </a:r>
            <a:r>
              <a:rPr lang="it-IT" sz="4000" b="0" dirty="0" err="1">
                <a:solidFill>
                  <a:schemeClr val="bg1"/>
                </a:solidFill>
                <a:latin typeface="+mn-lt"/>
              </a:rPr>
              <a:t>Multiplication</a:t>
            </a:r>
            <a:endParaRPr lang="it-IT" sz="4000" b="0" dirty="0">
              <a:solidFill>
                <a:schemeClr val="bg1"/>
              </a:solidFill>
              <a:latin typeface="+mn-lt"/>
            </a:endParaRPr>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DAC198E7-02EE-4798-BB01-45E6B36572B5}"/>
                  </a:ext>
                </a:extLst>
              </p:cNvPr>
              <p:cNvSpPr txBox="1"/>
              <p:nvPr/>
            </p:nvSpPr>
            <p:spPr>
              <a:xfrm>
                <a:off x="249530" y="1619241"/>
                <a:ext cx="5246016" cy="425309"/>
              </a:xfrm>
              <a:prstGeom prst="rect">
                <a:avLst/>
              </a:prstGeom>
              <a:noFill/>
              <a:ln>
                <a:solidFill>
                  <a:schemeClr val="accent4"/>
                </a:solidFill>
              </a:ln>
            </p:spPr>
            <p:txBody>
              <a:bodyPr wrap="square">
                <a:spAutoFit/>
              </a:bodyPr>
              <a:lstStyle/>
              <a:p>
                <a:pPr algn="just">
                  <a:lnSpc>
                    <a:spcPct val="115000"/>
                  </a:lnSpc>
                  <a:spcAft>
                    <a:spcPts val="1000"/>
                  </a:spcAft>
                </a:pPr>
                <a14:m>
                  <m:oMath xmlns:m="http://schemas.openxmlformats.org/officeDocument/2006/math">
                    <m:sSub>
                      <m:sSubPr>
                        <m:ctrlPr>
                          <a:rPr lang="en-US" sz="1800" i="1" smtClean="0">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𝑐</m:t>
                        </m:r>
                      </m:e>
                      <m:sub>
                        <m:r>
                          <a:rPr lang="en-US" sz="1800" i="1">
                            <a:effectLst/>
                            <a:latin typeface="Cambria Math" panose="02040503050406030204" pitchFamily="18" charset="0"/>
                            <a:ea typeface="Calibri" panose="020F0502020204030204" pitchFamily="34" charset="0"/>
                            <a:cs typeface="Arial" panose="020B0604020202020204" pitchFamily="34" charset="0"/>
                          </a:rPr>
                          <m:t>𝑖𝑗</m:t>
                        </m:r>
                      </m:sub>
                    </m:sSub>
                    <m:r>
                      <a:rPr lang="en-US" sz="1800" i="1">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𝑎</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1</m:t>
                        </m:r>
                      </m:sub>
                    </m:sSub>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𝑏</m:t>
                        </m:r>
                      </m:e>
                      <m:sub>
                        <m:r>
                          <a:rPr lang="en-US" sz="1800" i="1">
                            <a:effectLst/>
                            <a:latin typeface="Cambria Math" panose="02040503050406030204" pitchFamily="18" charset="0"/>
                            <a:ea typeface="Calibri" panose="020F0502020204030204" pitchFamily="34" charset="0"/>
                            <a:cs typeface="Arial" panose="020B0604020202020204" pitchFamily="34" charset="0"/>
                          </a:rPr>
                          <m:t>1</m:t>
                        </m:r>
                        <m:r>
                          <a:rPr lang="en-US" sz="1800" i="1">
                            <a:effectLst/>
                            <a:latin typeface="Cambria Math" panose="02040503050406030204" pitchFamily="18" charset="0"/>
                            <a:ea typeface="Calibri" panose="020F0502020204030204" pitchFamily="34" charset="0"/>
                            <a:cs typeface="Arial" panose="020B0604020202020204" pitchFamily="34" charset="0"/>
                          </a:rPr>
                          <m:t>𝑗</m:t>
                        </m:r>
                      </m:sub>
                    </m:sSub>
                    <m:r>
                      <a:rPr lang="en-US" sz="18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𝑎</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2</m:t>
                        </m:r>
                      </m:sub>
                    </m:sSub>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𝑏</m:t>
                        </m:r>
                      </m:e>
                      <m:sub>
                        <m:r>
                          <a:rPr lang="en-US" sz="1800" i="1">
                            <a:effectLst/>
                            <a:latin typeface="Cambria Math" panose="02040503050406030204" pitchFamily="18" charset="0"/>
                            <a:ea typeface="Calibri" panose="020F0502020204030204" pitchFamily="34" charset="0"/>
                            <a:cs typeface="Arial" panose="020B0604020202020204" pitchFamily="34" charset="0"/>
                          </a:rPr>
                          <m:t>2</m:t>
                        </m:r>
                        <m:r>
                          <a:rPr lang="en-US" sz="1800" i="1">
                            <a:effectLst/>
                            <a:latin typeface="Cambria Math" panose="02040503050406030204" pitchFamily="18" charset="0"/>
                            <a:ea typeface="Calibri" panose="020F0502020204030204" pitchFamily="34" charset="0"/>
                            <a:cs typeface="Arial" panose="020B0604020202020204" pitchFamily="34" charset="0"/>
                          </a:rPr>
                          <m:t>𝑗</m:t>
                        </m:r>
                      </m:sub>
                    </m:sSub>
                    <m:r>
                      <a:rPr lang="en-US" sz="18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𝑎</m:t>
                        </m:r>
                      </m:e>
                      <m:sub>
                        <m:r>
                          <a:rPr lang="en-US" sz="1800" i="1">
                            <a:effectLst/>
                            <a:latin typeface="Cambria Math" panose="02040503050406030204" pitchFamily="18" charset="0"/>
                            <a:ea typeface="Calibri" panose="020F0502020204030204" pitchFamily="34" charset="0"/>
                            <a:cs typeface="Arial" panose="020B0604020202020204" pitchFamily="34" charset="0"/>
                          </a:rPr>
                          <m:t>𝑖𝑛</m:t>
                        </m:r>
                      </m:sub>
                    </m:sSub>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𝑏</m:t>
                        </m:r>
                      </m:e>
                      <m:sub>
                        <m:r>
                          <a:rPr lang="en-US" sz="1800" i="1">
                            <a:effectLst/>
                            <a:latin typeface="Cambria Math" panose="02040503050406030204" pitchFamily="18" charset="0"/>
                            <a:ea typeface="Calibri" panose="020F0502020204030204" pitchFamily="34" charset="0"/>
                            <a:cs typeface="Arial" panose="020B0604020202020204" pitchFamily="34" charset="0"/>
                          </a:rPr>
                          <m:t>𝑛𝑗</m:t>
                        </m:r>
                      </m:sub>
                    </m:sSub>
                    <m:r>
                      <a:rPr lang="en-US" sz="1800" i="1">
                        <a:effectLst/>
                        <a:latin typeface="Cambria Math" panose="02040503050406030204" pitchFamily="18" charset="0"/>
                        <a:ea typeface="Calibri" panose="020F0502020204030204" pitchFamily="34" charset="0"/>
                        <a:cs typeface="Arial" panose="020B0604020202020204" pitchFamily="34" charset="0"/>
                      </a:rPr>
                      <m:t>=</m:t>
                    </m:r>
                  </m:oMath>
                </a14:m>
                <a:r>
                  <a:rPr lang="en-US" sz="1800" b="1" dirty="0">
                    <a:effectLst/>
                    <a:latin typeface="Calibri" panose="020F0502020204030204" pitchFamily="34" charset="0"/>
                    <a:ea typeface="MS Mincho" panose="02020609040205080304" pitchFamily="49" charset="-128"/>
                    <a:cs typeface="Arial" panose="020B0604020202020204" pitchFamily="34" charset="0"/>
                  </a:rPr>
                  <a:t> </a:t>
                </a:r>
                <a14:m>
                  <m:oMath xmlns:m="http://schemas.openxmlformats.org/officeDocument/2006/math">
                    <m:nary>
                      <m:naryPr>
                        <m:chr m:val="∑"/>
                        <m:limLoc m:val="undOvr"/>
                        <m:ctrlPr>
                          <a:rPr lang="en-US" sz="1800" i="1">
                            <a:effectLst/>
                            <a:latin typeface="Cambria Math" panose="02040503050406030204" pitchFamily="18" charset="0"/>
                            <a:ea typeface="Calibri" panose="020F0502020204030204" pitchFamily="34" charset="0"/>
                            <a:cs typeface="Arial" panose="020B0604020202020204" pitchFamily="34" charset="0"/>
                          </a:rPr>
                        </m:ctrlPr>
                      </m:naryPr>
                      <m:sub>
                        <m:r>
                          <a:rPr lang="en-US" sz="1800" i="1">
                            <a:effectLst/>
                            <a:latin typeface="Cambria Math" panose="02040503050406030204" pitchFamily="18" charset="0"/>
                            <a:ea typeface="Calibri" panose="020F0502020204030204" pitchFamily="34" charset="0"/>
                            <a:cs typeface="Arial" panose="020B0604020202020204" pitchFamily="34" charset="0"/>
                          </a:rPr>
                          <m:t>𝑘</m:t>
                        </m:r>
                        <m:r>
                          <a:rPr lang="en-US" sz="1800" i="1">
                            <a:effectLst/>
                            <a:latin typeface="Cambria Math" panose="02040503050406030204" pitchFamily="18" charset="0"/>
                            <a:ea typeface="Calibri" panose="020F0502020204030204" pitchFamily="34" charset="0"/>
                            <a:cs typeface="Arial" panose="020B0604020202020204" pitchFamily="34" charset="0"/>
                          </a:rPr>
                          <m:t>=1</m:t>
                        </m:r>
                      </m:sub>
                      <m:sup>
                        <m:r>
                          <a:rPr lang="en-US" sz="1800" i="1">
                            <a:effectLst/>
                            <a:latin typeface="Cambria Math" panose="02040503050406030204" pitchFamily="18" charset="0"/>
                            <a:ea typeface="Calibri" panose="020F0502020204030204" pitchFamily="34" charset="0"/>
                            <a:cs typeface="Arial" panose="020B0604020202020204" pitchFamily="34" charset="0"/>
                          </a:rPr>
                          <m:t>𝑛</m:t>
                        </m:r>
                      </m:sup>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𝑎</m:t>
                            </m:r>
                          </m:e>
                          <m:sub>
                            <m:r>
                              <a:rPr lang="en-US" sz="1800" i="1">
                                <a:effectLst/>
                                <a:latin typeface="Cambria Math" panose="02040503050406030204" pitchFamily="18" charset="0"/>
                                <a:ea typeface="Calibri" panose="020F0502020204030204" pitchFamily="34" charset="0"/>
                                <a:cs typeface="Arial" panose="020B0604020202020204" pitchFamily="34" charset="0"/>
                              </a:rPr>
                              <m:t>𝑖𝑘</m:t>
                            </m:r>
                          </m:sub>
                        </m:sSub>
                      </m:e>
                    </m:nary>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𝑏</m:t>
                        </m:r>
                      </m:e>
                      <m:sub>
                        <m:r>
                          <a:rPr lang="en-US" sz="1800" i="1">
                            <a:effectLst/>
                            <a:latin typeface="Cambria Math" panose="02040503050406030204" pitchFamily="18" charset="0"/>
                            <a:ea typeface="Calibri" panose="020F0502020204030204" pitchFamily="34" charset="0"/>
                            <a:cs typeface="Arial" panose="020B0604020202020204" pitchFamily="34" charset="0"/>
                          </a:rPr>
                          <m:t>𝑘𝑗</m:t>
                        </m:r>
                      </m:sub>
                    </m:sSub>
                  </m:oMath>
                </a14:m>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5" name="CasellaDiTesto 4">
                <a:extLst>
                  <a:ext uri="{FF2B5EF4-FFF2-40B4-BE49-F238E27FC236}">
                    <a16:creationId xmlns:a16="http://schemas.microsoft.com/office/drawing/2014/main" id="{DAC198E7-02EE-4798-BB01-45E6B36572B5}"/>
                  </a:ext>
                </a:extLst>
              </p:cNvPr>
              <p:cNvSpPr txBox="1">
                <a:spLocks noRot="1" noChangeAspect="1" noMove="1" noResize="1" noEditPoints="1" noAdjustHandles="1" noChangeArrowheads="1" noChangeShapeType="1" noTextEdit="1"/>
              </p:cNvSpPr>
              <p:nvPr/>
            </p:nvSpPr>
            <p:spPr>
              <a:xfrm>
                <a:off x="249530" y="1619241"/>
                <a:ext cx="5246016" cy="425309"/>
              </a:xfrm>
              <a:prstGeom prst="rect">
                <a:avLst/>
              </a:prstGeom>
              <a:blipFill>
                <a:blip r:embed="rId3"/>
                <a:stretch>
                  <a:fillRect t="-92958" b="-153521"/>
                </a:stretch>
              </a:blipFill>
              <a:ln>
                <a:solidFill>
                  <a:schemeClr val="accent4"/>
                </a:solidFill>
              </a:ln>
            </p:spPr>
            <p:txBody>
              <a:bodyPr/>
              <a:lstStyle/>
              <a:p>
                <a:r>
                  <a:rPr lang="en-US">
                    <a:noFill/>
                  </a:rPr>
                  <a:t> </a:t>
                </a:r>
              </a:p>
            </p:txBody>
          </p:sp>
        </mc:Fallback>
      </mc:AlternateContent>
      <p:pic>
        <p:nvPicPr>
          <p:cNvPr id="6" name="Immagine 5">
            <a:extLst>
              <a:ext uri="{FF2B5EF4-FFF2-40B4-BE49-F238E27FC236}">
                <a16:creationId xmlns:a16="http://schemas.microsoft.com/office/drawing/2014/main" id="{BA22C7AB-9247-477F-9475-31EBFAAB895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68982" y="721324"/>
            <a:ext cx="2125488" cy="1773379"/>
          </a:xfrm>
          <a:prstGeom prst="rect">
            <a:avLst/>
          </a:prstGeom>
          <a:noFill/>
          <a:ln>
            <a:noFill/>
          </a:ln>
        </p:spPr>
      </p:pic>
      <p:grpSp>
        <p:nvGrpSpPr>
          <p:cNvPr id="17" name="Group 16">
            <a:extLst>
              <a:ext uri="{FF2B5EF4-FFF2-40B4-BE49-F238E27FC236}">
                <a16:creationId xmlns:a16="http://schemas.microsoft.com/office/drawing/2014/main" id="{2DACE21D-4D4B-4E14-AD85-2CB0C3D72F16}"/>
              </a:ext>
            </a:extLst>
          </p:cNvPr>
          <p:cNvGrpSpPr/>
          <p:nvPr/>
        </p:nvGrpSpPr>
        <p:grpSpPr>
          <a:xfrm>
            <a:off x="148443" y="3246078"/>
            <a:ext cx="4897224" cy="1567373"/>
            <a:chOff x="278092" y="2602068"/>
            <a:chExt cx="4897224" cy="1567373"/>
          </a:xfrm>
        </p:grpSpPr>
        <p:sp>
          <p:nvSpPr>
            <p:cNvPr id="14" name="Rettangolo 31">
              <a:extLst>
                <a:ext uri="{FF2B5EF4-FFF2-40B4-BE49-F238E27FC236}">
                  <a16:creationId xmlns:a16="http://schemas.microsoft.com/office/drawing/2014/main" id="{04CC2577-AF91-4077-9C75-EC730B87716A}"/>
                </a:ext>
              </a:extLst>
            </p:cNvPr>
            <p:cNvSpPr/>
            <p:nvPr/>
          </p:nvSpPr>
          <p:spPr>
            <a:xfrm>
              <a:off x="278092" y="2602068"/>
              <a:ext cx="4897224" cy="1567373"/>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testo&#10;&#10;Descrizione generata automaticamente">
              <a:extLst>
                <a:ext uri="{FF2B5EF4-FFF2-40B4-BE49-F238E27FC236}">
                  <a16:creationId xmlns:a16="http://schemas.microsoft.com/office/drawing/2014/main" id="{BF145F95-1347-4013-8EC3-F7C360513EAE}"/>
                </a:ext>
              </a:extLst>
            </p:cNvPr>
            <p:cNvPicPr/>
            <p:nvPr/>
          </p:nvPicPr>
          <p:blipFill>
            <a:blip r:embed="rId5">
              <a:extLst>
                <a:ext uri="{28A0092B-C50C-407E-A947-70E740481C1C}">
                  <a14:useLocalDpi xmlns:a14="http://schemas.microsoft.com/office/drawing/2010/main" val="0"/>
                </a:ext>
              </a:extLst>
            </a:blip>
            <a:stretch>
              <a:fillRect/>
            </a:stretch>
          </p:blipFill>
          <p:spPr>
            <a:xfrm>
              <a:off x="278092" y="2784259"/>
              <a:ext cx="4897224" cy="1320436"/>
            </a:xfrm>
            <a:prstGeom prst="rect">
              <a:avLst/>
            </a:prstGeom>
          </p:spPr>
        </p:pic>
      </p:grpSp>
      <p:grpSp>
        <p:nvGrpSpPr>
          <p:cNvPr id="16" name="Group 15">
            <a:extLst>
              <a:ext uri="{FF2B5EF4-FFF2-40B4-BE49-F238E27FC236}">
                <a16:creationId xmlns:a16="http://schemas.microsoft.com/office/drawing/2014/main" id="{ACFC6F66-E5D1-432E-AE5B-2184923E9C7F}"/>
              </a:ext>
            </a:extLst>
          </p:cNvPr>
          <p:cNvGrpSpPr/>
          <p:nvPr/>
        </p:nvGrpSpPr>
        <p:grpSpPr>
          <a:xfrm>
            <a:off x="3610185" y="5014539"/>
            <a:ext cx="5392421" cy="1706353"/>
            <a:chOff x="3313232" y="4404948"/>
            <a:chExt cx="5392421" cy="1706353"/>
          </a:xfrm>
        </p:grpSpPr>
        <p:sp>
          <p:nvSpPr>
            <p:cNvPr id="15" name="Rettangolo 31">
              <a:extLst>
                <a:ext uri="{FF2B5EF4-FFF2-40B4-BE49-F238E27FC236}">
                  <a16:creationId xmlns:a16="http://schemas.microsoft.com/office/drawing/2014/main" id="{355F5CAB-C743-4D9B-9530-1657DA2DDE02}"/>
                </a:ext>
              </a:extLst>
            </p:cNvPr>
            <p:cNvSpPr/>
            <p:nvPr/>
          </p:nvSpPr>
          <p:spPr>
            <a:xfrm>
              <a:off x="3313232" y="4404948"/>
              <a:ext cx="5392419" cy="1706352"/>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8" name="Picture 30">
              <a:extLst>
                <a:ext uri="{FF2B5EF4-FFF2-40B4-BE49-F238E27FC236}">
                  <a16:creationId xmlns:a16="http://schemas.microsoft.com/office/drawing/2014/main" id="{C86D9729-848B-4252-AC73-13228B471247}"/>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3313232" y="4404949"/>
              <a:ext cx="5392421" cy="1706352"/>
            </a:xfrm>
            <a:prstGeom prst="rect">
              <a:avLst/>
            </a:prstGeom>
            <a:noFill/>
            <a:ln>
              <a:noFill/>
            </a:ln>
          </p:spPr>
        </p:pic>
      </p:grpSp>
      <p:sp>
        <p:nvSpPr>
          <p:cNvPr id="10" name="CasellaDiTesto 9">
            <a:extLst>
              <a:ext uri="{FF2B5EF4-FFF2-40B4-BE49-F238E27FC236}">
                <a16:creationId xmlns:a16="http://schemas.microsoft.com/office/drawing/2014/main" id="{FB940334-030D-4C6E-AB65-4A6F883B99F3}"/>
              </a:ext>
            </a:extLst>
          </p:cNvPr>
          <p:cNvSpPr txBox="1"/>
          <p:nvPr/>
        </p:nvSpPr>
        <p:spPr>
          <a:xfrm>
            <a:off x="5495546" y="2893859"/>
            <a:ext cx="3299662" cy="1316579"/>
          </a:xfrm>
          <a:prstGeom prst="rect">
            <a:avLst/>
          </a:prstGeom>
          <a:noFill/>
          <a:ln>
            <a:solidFill>
              <a:schemeClr val="accent4"/>
            </a:solidFill>
          </a:ln>
        </p:spPr>
        <p:txBody>
          <a:bodyPr wrap="square">
            <a:spAutoFit/>
          </a:bodyPr>
          <a:lstStyle/>
          <a:p>
            <a:pPr lvl="0" algn="ctr">
              <a:lnSpc>
                <a:spcPct val="115000"/>
              </a:lnSpc>
            </a:pPr>
            <a:r>
              <a:rPr lang="en-US" sz="1400" dirty="0">
                <a:effectLst/>
                <a:latin typeface="Calibri" panose="020F0502020204030204" pitchFamily="34" charset="0"/>
                <a:ea typeface="Arial" panose="020B0604020202020204" pitchFamily="34" charset="0"/>
                <a:cs typeface="Calibri" panose="020F0502020204030204" pitchFamily="34" charset="0"/>
              </a:rPr>
              <a:t>Program structure</a:t>
            </a:r>
          </a:p>
          <a:p>
            <a:pPr marL="342900" lvl="0" indent="-342900" algn="just">
              <a:lnSpc>
                <a:spcPct val="115000"/>
              </a:lnSpc>
              <a:buFont typeface="+mj-lt"/>
              <a:buAutoNum type="arabicPeriod"/>
            </a:pPr>
            <a:r>
              <a:rPr lang="en-US" sz="1400" b="0" dirty="0">
                <a:effectLst/>
                <a:latin typeface="Calibri" panose="020F0502020204030204" pitchFamily="34" charset="0"/>
                <a:ea typeface="Arial" panose="020B0604020202020204" pitchFamily="34" charset="0"/>
                <a:cs typeface="Calibri" panose="020F0502020204030204" pitchFamily="34" charset="0"/>
              </a:rPr>
              <a:t>Initialization with memory allocation</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15000"/>
              </a:lnSpc>
              <a:buFont typeface="+mj-lt"/>
              <a:buAutoNum type="arabicPeriod"/>
            </a:pPr>
            <a:r>
              <a:rPr lang="en-US" sz="1400" b="0" dirty="0">
                <a:effectLst/>
                <a:latin typeface="Calibri" panose="020F0502020204030204" pitchFamily="34" charset="0"/>
                <a:ea typeface="Arial" panose="020B0604020202020204" pitchFamily="34" charset="0"/>
                <a:cs typeface="Calibri" panose="020F0502020204030204" pitchFamily="34" charset="0"/>
              </a:rPr>
              <a:t>Reading of two matrices</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15000"/>
              </a:lnSpc>
              <a:buFont typeface="+mj-lt"/>
              <a:buAutoNum type="arabicPeriod"/>
            </a:pPr>
            <a:r>
              <a:rPr lang="en-US" sz="1400" b="0" dirty="0">
                <a:effectLst/>
                <a:latin typeface="Calibri" panose="020F0502020204030204" pitchFamily="34" charset="0"/>
                <a:ea typeface="Arial" panose="020B0604020202020204" pitchFamily="34" charset="0"/>
                <a:cs typeface="Calibri" panose="020F0502020204030204" pitchFamily="34" charset="0"/>
              </a:rPr>
              <a:t>Multiplication</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15000"/>
              </a:lnSpc>
              <a:spcAft>
                <a:spcPts val="1000"/>
              </a:spcAft>
              <a:buFont typeface="+mj-lt"/>
              <a:buAutoNum type="arabicPeriod"/>
            </a:pPr>
            <a:r>
              <a:rPr lang="en-US" sz="1400" b="0" dirty="0">
                <a:effectLst/>
                <a:latin typeface="Calibri" panose="020F0502020204030204" pitchFamily="34" charset="0"/>
                <a:ea typeface="Arial" panose="020B0604020202020204" pitchFamily="34" charset="0"/>
                <a:cs typeface="Calibri" panose="020F0502020204030204" pitchFamily="34" charset="0"/>
              </a:rPr>
              <a:t>Writing the resulting matrix</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extBox 1">
            <a:extLst>
              <a:ext uri="{FF2B5EF4-FFF2-40B4-BE49-F238E27FC236}">
                <a16:creationId xmlns:a16="http://schemas.microsoft.com/office/drawing/2014/main" id="{252058C6-1B18-42D8-88DD-2A050AC72083}"/>
              </a:ext>
            </a:extLst>
          </p:cNvPr>
          <p:cNvSpPr txBox="1"/>
          <p:nvPr/>
        </p:nvSpPr>
        <p:spPr>
          <a:xfrm>
            <a:off x="212221" y="749551"/>
            <a:ext cx="1476686" cy="1138773"/>
          </a:xfrm>
          <a:prstGeom prst="rect">
            <a:avLst/>
          </a:prstGeom>
          <a:noFill/>
        </p:spPr>
        <p:txBody>
          <a:bodyPr wrap="none" rtlCol="0">
            <a:spAutoFit/>
          </a:bodyPr>
          <a:lstStyle/>
          <a:p>
            <a:r>
              <a:rPr lang="it-IT" sz="1200" b="0" i="1" dirty="0">
                <a:latin typeface="+mn-lt"/>
              </a:rPr>
              <a:t> n x m	  n x p</a:t>
            </a:r>
          </a:p>
          <a:p>
            <a:r>
              <a:rPr lang="it-IT" sz="2400" b="0" dirty="0">
                <a:latin typeface="+mn-lt"/>
              </a:rPr>
              <a:t>  A x B = C</a:t>
            </a:r>
          </a:p>
          <a:p>
            <a:r>
              <a:rPr lang="it-IT" sz="1200" b="0" i="1" dirty="0">
                <a:latin typeface="+mn-lt"/>
              </a:rPr>
              <a:t>               m x p</a:t>
            </a:r>
          </a:p>
          <a:p>
            <a:r>
              <a:rPr lang="it-IT" sz="2000" b="0" dirty="0">
                <a:latin typeface="+mn-lt"/>
              </a:rPr>
              <a:t>      </a:t>
            </a:r>
          </a:p>
        </p:txBody>
      </p:sp>
      <p:sp>
        <p:nvSpPr>
          <p:cNvPr id="12" name="CasellaDiTesto 18">
            <a:extLst>
              <a:ext uri="{FF2B5EF4-FFF2-40B4-BE49-F238E27FC236}">
                <a16:creationId xmlns:a16="http://schemas.microsoft.com/office/drawing/2014/main" id="{3F2CAE08-94E1-490D-BBC1-73833FBB5784}"/>
              </a:ext>
            </a:extLst>
          </p:cNvPr>
          <p:cNvSpPr txBox="1"/>
          <p:nvPr/>
        </p:nvSpPr>
        <p:spPr>
          <a:xfrm>
            <a:off x="148443" y="2734482"/>
            <a:ext cx="2781192" cy="400110"/>
          </a:xfrm>
          <a:prstGeom prst="rect">
            <a:avLst/>
          </a:prstGeom>
          <a:noFill/>
        </p:spPr>
        <p:txBody>
          <a:bodyPr wrap="square" rtlCol="0">
            <a:spAutoFit/>
          </a:bodyPr>
          <a:lstStyle/>
          <a:p>
            <a:r>
              <a:rPr lang="en-US" sz="2000" i="1" dirty="0">
                <a:latin typeface="+mn-lt"/>
              </a:rPr>
              <a:t>Simplest Algorithm</a:t>
            </a:r>
          </a:p>
        </p:txBody>
      </p:sp>
      <p:sp>
        <p:nvSpPr>
          <p:cNvPr id="13" name="CasellaDiTesto 18">
            <a:extLst>
              <a:ext uri="{FF2B5EF4-FFF2-40B4-BE49-F238E27FC236}">
                <a16:creationId xmlns:a16="http://schemas.microsoft.com/office/drawing/2014/main" id="{DAFCC7E9-38F8-4B07-A810-2B615DE55AF0}"/>
              </a:ext>
            </a:extLst>
          </p:cNvPr>
          <p:cNvSpPr txBox="1"/>
          <p:nvPr/>
        </p:nvSpPr>
        <p:spPr>
          <a:xfrm>
            <a:off x="5775995" y="4548650"/>
            <a:ext cx="3421310" cy="400110"/>
          </a:xfrm>
          <a:prstGeom prst="rect">
            <a:avLst/>
          </a:prstGeom>
          <a:noFill/>
        </p:spPr>
        <p:txBody>
          <a:bodyPr wrap="square" rtlCol="0">
            <a:spAutoFit/>
          </a:bodyPr>
          <a:lstStyle/>
          <a:p>
            <a:r>
              <a:rPr lang="en-US" sz="2000" i="1" dirty="0">
                <a:latin typeface="+mn-lt"/>
              </a:rPr>
              <a:t>Matrices subdivision in tiles</a:t>
            </a:r>
          </a:p>
        </p:txBody>
      </p:sp>
      <p:cxnSp>
        <p:nvCxnSpPr>
          <p:cNvPr id="21" name="Connettore a gomito 20">
            <a:extLst>
              <a:ext uri="{FF2B5EF4-FFF2-40B4-BE49-F238E27FC236}">
                <a16:creationId xmlns:a16="http://schemas.microsoft.com/office/drawing/2014/main" id="{731458BE-7F0C-4F25-9B45-157D420C431C}"/>
              </a:ext>
            </a:extLst>
          </p:cNvPr>
          <p:cNvCxnSpPr>
            <a:cxnSpLocks/>
          </p:cNvCxnSpPr>
          <p:nvPr/>
        </p:nvCxnSpPr>
        <p:spPr>
          <a:xfrm>
            <a:off x="1862577" y="1123127"/>
            <a:ext cx="1024884" cy="43146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ttore 1 17">
            <a:extLst>
              <a:ext uri="{FF2B5EF4-FFF2-40B4-BE49-F238E27FC236}">
                <a16:creationId xmlns:a16="http://schemas.microsoft.com/office/drawing/2014/main" id="{BEEB4E7E-F11E-4B19-A1FF-567F16689D4B}"/>
              </a:ext>
            </a:extLst>
          </p:cNvPr>
          <p:cNvCxnSpPr>
            <a:cxnSpLocks/>
          </p:cNvCxnSpPr>
          <p:nvPr/>
        </p:nvCxnSpPr>
        <p:spPr>
          <a:xfrm>
            <a:off x="2271860" y="2519583"/>
            <a:ext cx="4939645" cy="0"/>
          </a:xfrm>
          <a:prstGeom prst="line">
            <a:avLst/>
          </a:prstGeom>
          <a:ln>
            <a:solidFill>
              <a:schemeClr val="accent4">
                <a:lumMod val="75000"/>
              </a:schemeClr>
            </a:soli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14292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ttangolo 20">
            <a:extLst>
              <a:ext uri="{FF2B5EF4-FFF2-40B4-BE49-F238E27FC236}">
                <a16:creationId xmlns:a16="http://schemas.microsoft.com/office/drawing/2014/main" id="{83DDA647-95BD-44BF-8E97-FB031989D47D}"/>
              </a:ext>
            </a:extLst>
          </p:cNvPr>
          <p:cNvSpPr/>
          <p:nvPr/>
        </p:nvSpPr>
        <p:spPr>
          <a:xfrm>
            <a:off x="921431" y="5419115"/>
            <a:ext cx="7270069" cy="1219803"/>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Title 1">
            <a:extLst>
              <a:ext uri="{FF2B5EF4-FFF2-40B4-BE49-F238E27FC236}">
                <a16:creationId xmlns:a16="http://schemas.microsoft.com/office/drawing/2014/main" id="{14E545D0-3BD9-4684-8AC8-1074A3EDC354}"/>
              </a:ext>
            </a:extLst>
          </p:cNvPr>
          <p:cNvSpPr>
            <a:spLocks noGrp="1"/>
          </p:cNvSpPr>
          <p:nvPr>
            <p:ph type="title"/>
          </p:nvPr>
        </p:nvSpPr>
        <p:spPr>
          <a:xfrm>
            <a:off x="1126093" y="5501640"/>
            <a:ext cx="6891813" cy="990600"/>
          </a:xfrm>
          <a:ln>
            <a:solidFill>
              <a:schemeClr val="bg1"/>
            </a:solidFill>
          </a:ln>
        </p:spPr>
        <p:style>
          <a:lnRef idx="3">
            <a:schemeClr val="lt1"/>
          </a:lnRef>
          <a:fillRef idx="1">
            <a:schemeClr val="accent4"/>
          </a:fillRef>
          <a:effectRef idx="1">
            <a:schemeClr val="accent4"/>
          </a:effectRef>
          <a:fontRef idx="minor">
            <a:schemeClr val="lt1"/>
          </a:fontRef>
        </p:style>
        <p:txBody>
          <a:bodyPr vert="horz" lIns="91440" tIns="45720" rIns="91440" bIns="45720" rtlCol="0" anchor="t">
            <a:noAutofit/>
          </a:bodyPr>
          <a:lstStyle/>
          <a:p>
            <a:pPr defTabSz="914400"/>
            <a:br>
              <a:rPr lang="en-US" kern="1200" dirty="0">
                <a:latin typeface="+mj-lt"/>
                <a:ea typeface="+mj-ea"/>
                <a:cs typeface="+mj-cs"/>
              </a:rPr>
            </a:br>
            <a:br>
              <a:rPr lang="en-US" kern="1200" dirty="0">
                <a:latin typeface="+mj-lt"/>
                <a:ea typeface="+mj-ea"/>
                <a:cs typeface="+mj-cs"/>
              </a:rPr>
            </a:br>
            <a:endParaRPr lang="en-US" kern="1200" dirty="0">
              <a:solidFill>
                <a:schemeClr val="tx1"/>
              </a:solidFill>
              <a:latin typeface="+mj-lt"/>
              <a:ea typeface="+mj-ea"/>
              <a:cs typeface="Calibri Light" panose="020F0302020204030204"/>
            </a:endParaRPr>
          </a:p>
        </p:txBody>
      </p:sp>
      <p:sp>
        <p:nvSpPr>
          <p:cNvPr id="4" name="Slide Number Placeholder 3">
            <a:extLst>
              <a:ext uri="{FF2B5EF4-FFF2-40B4-BE49-F238E27FC236}">
                <a16:creationId xmlns:a16="http://schemas.microsoft.com/office/drawing/2014/main" id="{191C6D2B-917E-4084-BACB-F677537CCD15}"/>
              </a:ext>
            </a:extLst>
          </p:cNvPr>
          <p:cNvSpPr>
            <a:spLocks noGrp="1"/>
          </p:cNvSpPr>
          <p:nvPr>
            <p:ph type="sldNum" sz="quarter" idx="12"/>
          </p:nvPr>
        </p:nvSpPr>
        <p:spPr>
          <a:xfrm>
            <a:off x="6457950" y="6492240"/>
            <a:ext cx="2057400" cy="365125"/>
          </a:xfrm>
        </p:spPr>
        <p:txBody>
          <a:bodyPr vert="horz" lIns="91440" tIns="45720" rIns="91440" bIns="45720" rtlCol="0" anchor="ctr">
            <a:normAutofit/>
          </a:bodyPr>
          <a:lstStyle/>
          <a:p>
            <a:pPr eaLnBrk="1" hangingPunct="1">
              <a:spcAft>
                <a:spcPts val="600"/>
              </a:spcAft>
            </a:pPr>
            <a:fld id="{3354F95A-DA11-B041-B979-C4FB2EF97768}" type="slidenum">
              <a:rPr lang="en-US" dirty="0">
                <a:latin typeface="Arial"/>
                <a:cs typeface="Arial"/>
              </a:rPr>
              <a:pPr eaLnBrk="1" hangingPunct="1">
                <a:spcAft>
                  <a:spcPts val="600"/>
                </a:spcAft>
              </a:pPr>
              <a:t>3</a:t>
            </a:fld>
            <a:endParaRPr lang="en-US">
              <a:latin typeface="Arial"/>
              <a:cs typeface="Arial"/>
            </a:endParaRPr>
          </a:p>
        </p:txBody>
      </p:sp>
      <p:sp>
        <p:nvSpPr>
          <p:cNvPr id="11" name="CasellaDiTesto 10">
            <a:extLst>
              <a:ext uri="{FF2B5EF4-FFF2-40B4-BE49-F238E27FC236}">
                <a16:creationId xmlns:a16="http://schemas.microsoft.com/office/drawing/2014/main" id="{E9B6F65E-F9C9-4AD1-8C77-AD3A5CCA1599}"/>
              </a:ext>
            </a:extLst>
          </p:cNvPr>
          <p:cNvSpPr txBox="1"/>
          <p:nvPr/>
        </p:nvSpPr>
        <p:spPr>
          <a:xfrm>
            <a:off x="0" y="-95521"/>
            <a:ext cx="9144000" cy="707886"/>
          </a:xfrm>
          <a:prstGeom prst="rect">
            <a:avLst/>
          </a:prstGeom>
          <a:solidFill>
            <a:schemeClr val="accent4"/>
          </a:solidFill>
        </p:spPr>
        <p:txBody>
          <a:bodyPr wrap="square" rtlCol="0">
            <a:spAutoFit/>
          </a:bodyPr>
          <a:lstStyle/>
          <a:p>
            <a:pPr algn="ctr"/>
            <a:r>
              <a:rPr lang="it-IT" sz="4000" b="0" dirty="0">
                <a:solidFill>
                  <a:schemeClr val="bg1"/>
                </a:solidFill>
                <a:latin typeface="+mn-lt"/>
              </a:rPr>
              <a:t>A-priori </a:t>
            </a:r>
            <a:r>
              <a:rPr lang="it-IT" sz="4000" b="0" dirty="0" err="1">
                <a:solidFill>
                  <a:schemeClr val="bg1"/>
                </a:solidFill>
                <a:latin typeface="+mn-lt"/>
              </a:rPr>
              <a:t>parallelism</a:t>
            </a:r>
            <a:r>
              <a:rPr lang="it-IT" sz="4000" b="0" dirty="0">
                <a:solidFill>
                  <a:schemeClr val="bg1"/>
                </a:solidFill>
                <a:latin typeface="+mn-lt"/>
              </a:rPr>
              <a:t> study - Multiplication</a:t>
            </a:r>
          </a:p>
        </p:txBody>
      </p:sp>
      <p:pic>
        <p:nvPicPr>
          <p:cNvPr id="7" name="Immagine 6">
            <a:extLst>
              <a:ext uri="{FF2B5EF4-FFF2-40B4-BE49-F238E27FC236}">
                <a16:creationId xmlns:a16="http://schemas.microsoft.com/office/drawing/2014/main" id="{055F3257-EF74-4656-B00C-14566804C18D}"/>
              </a:ext>
            </a:extLst>
          </p:cNvPr>
          <p:cNvPicPr/>
          <p:nvPr/>
        </p:nvPicPr>
        <p:blipFill rotWithShape="1">
          <a:blip r:embed="rId3">
            <a:extLst>
              <a:ext uri="{28A0092B-C50C-407E-A947-70E740481C1C}">
                <a14:useLocalDpi xmlns:a14="http://schemas.microsoft.com/office/drawing/2010/main" val="0"/>
              </a:ext>
            </a:extLst>
          </a:blip>
          <a:srcRect t="20721"/>
          <a:stretch/>
        </p:blipFill>
        <p:spPr>
          <a:xfrm>
            <a:off x="1672272" y="1109017"/>
            <a:ext cx="5799455" cy="1180982"/>
          </a:xfrm>
          <a:prstGeom prst="rect">
            <a:avLst/>
          </a:prstGeom>
        </p:spPr>
      </p:pic>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E6E59003-8F97-4B3A-96CC-DE5DAA61857A}"/>
                  </a:ext>
                </a:extLst>
              </p:cNvPr>
              <p:cNvSpPr txBox="1"/>
              <p:nvPr/>
            </p:nvSpPr>
            <p:spPr>
              <a:xfrm>
                <a:off x="921431" y="2929530"/>
                <a:ext cx="7130957" cy="894476"/>
              </a:xfrm>
              <a:prstGeom prst="rect">
                <a:avLst/>
              </a:prstGeom>
              <a:noFill/>
              <a:ln>
                <a:solidFill>
                  <a:srgbClr val="0070C0"/>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𝑆𝑝𝑒𝑒𝑑𝑢𝑝</m:t>
                          </m:r>
                        </m:e>
                        <m:sub>
                          <m:r>
                            <a:rPr lang="en-US" i="1">
                              <a:latin typeface="Cambria Math" panose="02040503050406030204" pitchFamily="18" charset="0"/>
                            </a:rPr>
                            <m:t>𝑜𝑣𝑒𝑟𝑎𝑙𝑙</m:t>
                          </m:r>
                        </m:sub>
                      </m:sSub>
                      <m:r>
                        <a:rPr lang="en-US" i="0">
                          <a:latin typeface="Cambria Math" panose="02040503050406030204" pitchFamily="18" charset="0"/>
                        </a:rPr>
                        <m:t>= </m:t>
                      </m:r>
                      <m:f>
                        <m:fPr>
                          <m:ctrlPr>
                            <a:rPr lang="en-US" i="1">
                              <a:solidFill>
                                <a:srgbClr val="836967"/>
                              </a:solidFill>
                              <a:latin typeface="Cambria Math" panose="02040503050406030204" pitchFamily="18" charset="0"/>
                            </a:rPr>
                          </m:ctrlPr>
                        </m:fPr>
                        <m:num>
                          <m:r>
                            <a:rPr lang="en-US" i="0">
                              <a:latin typeface="Cambria Math" panose="02040503050406030204" pitchFamily="18" charset="0"/>
                            </a:rPr>
                            <m:t>1</m:t>
                          </m:r>
                        </m:num>
                        <m:den>
                          <m:d>
                            <m:dPr>
                              <m:ctrlPr>
                                <a:rPr lang="en-US" i="1">
                                  <a:latin typeface="Cambria Math" panose="02040503050406030204" pitchFamily="18" charset="0"/>
                                </a:rPr>
                              </m:ctrlPr>
                            </m:dPr>
                            <m:e>
                              <m:r>
                                <a:rPr lang="en-US" i="0">
                                  <a:latin typeface="Cambria Math" panose="02040503050406030204" pitchFamily="18" charset="0"/>
                                </a:rPr>
                                <m:t>1−</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𝑓𝑟𝑎𝑐𝑡𝑖𝑜𝑛</m:t>
                                  </m:r>
                                </m:e>
                                <m:sub>
                                  <m:r>
                                    <a:rPr lang="en-US" i="1">
                                      <a:latin typeface="Cambria Math" panose="02040503050406030204" pitchFamily="18" charset="0"/>
                                    </a:rPr>
                                    <m:t>𝑒𝑛h𝑎𝑛𝑐𝑒𝑑</m:t>
                                  </m:r>
                                </m:sub>
                              </m:sSub>
                            </m:e>
                          </m:d>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𝑓𝑟𝑎𝑐𝑡𝑖𝑜𝑛</m:t>
                                  </m:r>
                                </m:e>
                                <m:sub>
                                  <m:r>
                                    <a:rPr lang="en-US" i="1">
                                      <a:latin typeface="Cambria Math" panose="02040503050406030204" pitchFamily="18" charset="0"/>
                                    </a:rPr>
                                    <m:t>𝑒𝑛h𝑎𝑛𝑐𝑒𝑑</m:t>
                                  </m:r>
                                </m:sub>
                              </m:sSub>
                            </m:num>
                            <m:den>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𝑠𝑝𝑒𝑒𝑑𝑢𝑝</m:t>
                                  </m:r>
                                </m:e>
                                <m:sub>
                                  <m:r>
                                    <a:rPr lang="en-US" i="1">
                                      <a:latin typeface="Cambria Math" panose="02040503050406030204" pitchFamily="18" charset="0"/>
                                    </a:rPr>
                                    <m:t>𝑒𝑛h𝑎𝑛𝑐𝑒𝑑</m:t>
                                  </m:r>
                                </m:sub>
                              </m:sSub>
                            </m:den>
                          </m:f>
                        </m:den>
                      </m:f>
                    </m:oMath>
                  </m:oMathPara>
                </a14:m>
                <a:endParaRPr lang="en-US" dirty="0"/>
              </a:p>
            </p:txBody>
          </p:sp>
        </mc:Choice>
        <mc:Fallback xmlns="">
          <p:sp>
            <p:nvSpPr>
              <p:cNvPr id="8" name="CasellaDiTesto 7">
                <a:extLst>
                  <a:ext uri="{FF2B5EF4-FFF2-40B4-BE49-F238E27FC236}">
                    <a16:creationId xmlns:a16="http://schemas.microsoft.com/office/drawing/2014/main" id="{E6E59003-8F97-4B3A-96CC-DE5DAA61857A}"/>
                  </a:ext>
                </a:extLst>
              </p:cNvPr>
              <p:cNvSpPr txBox="1">
                <a:spLocks noRot="1" noChangeAspect="1" noMove="1" noResize="1" noEditPoints="1" noAdjustHandles="1" noChangeArrowheads="1" noChangeShapeType="1" noTextEdit="1"/>
              </p:cNvSpPr>
              <p:nvPr/>
            </p:nvSpPr>
            <p:spPr>
              <a:xfrm>
                <a:off x="921431" y="2929530"/>
                <a:ext cx="7130957" cy="894476"/>
              </a:xfrm>
              <a:prstGeom prst="rect">
                <a:avLst/>
              </a:prstGeom>
              <a:blipFill>
                <a:blip r:embed="rId4"/>
                <a:stretch>
                  <a:fillRect/>
                </a:stretch>
              </a:blipFill>
              <a:ln>
                <a:solidFill>
                  <a:srgbClr val="0070C0"/>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C8C7A00B-A7C1-4F36-B889-9BA1D5AEC76D}"/>
                  </a:ext>
                </a:extLst>
              </p:cNvPr>
              <p:cNvSpPr txBox="1"/>
              <p:nvPr/>
            </p:nvSpPr>
            <p:spPr>
              <a:xfrm>
                <a:off x="2119452" y="4094448"/>
                <a:ext cx="4572000" cy="6189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𝑓𝑟𝑎𝑐𝑡𝑖𝑜𝑛</m:t>
                          </m:r>
                        </m:e>
                        <m:sub>
                          <m:r>
                            <a:rPr lang="en-US" i="1">
                              <a:latin typeface="Cambria Math" panose="02040503050406030204" pitchFamily="18" charset="0"/>
                            </a:rPr>
                            <m:t>𝑒𝑛h𝑎𝑛𝑐𝑒𝑑</m:t>
                          </m:r>
                        </m:sub>
                      </m:sSub>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𝑡𝑖𝑚𝑒</m:t>
                          </m:r>
                          <m:r>
                            <a:rPr lang="en-US" i="0">
                              <a:latin typeface="Cambria Math" panose="02040503050406030204" pitchFamily="18" charset="0"/>
                            </a:rPr>
                            <m:t> </m:t>
                          </m:r>
                          <m:r>
                            <a:rPr lang="en-US" i="1">
                              <a:latin typeface="Cambria Math" panose="02040503050406030204" pitchFamily="18" charset="0"/>
                            </a:rPr>
                            <m:t>𝑓𝑜𝑟</m:t>
                          </m:r>
                          <m:r>
                            <a:rPr lang="en-US" i="0">
                              <a:latin typeface="Cambria Math" panose="02040503050406030204" pitchFamily="18" charset="0"/>
                            </a:rPr>
                            <m:t> </m:t>
                          </m:r>
                          <m:r>
                            <a:rPr lang="en-US" i="1">
                              <a:latin typeface="Cambria Math" panose="02040503050406030204" pitchFamily="18" charset="0"/>
                            </a:rPr>
                            <m:t>𝑚𝑎𝑡𝑟𝑖𝑥𝑀𝑢𝑙</m:t>
                          </m:r>
                        </m:num>
                        <m:den>
                          <m:r>
                            <a:rPr lang="en-US" i="1">
                              <a:latin typeface="Cambria Math" panose="02040503050406030204" pitchFamily="18" charset="0"/>
                            </a:rPr>
                            <m:t>𝑡𝑜𝑡𝑎𝑙</m:t>
                          </m:r>
                          <m:r>
                            <a:rPr lang="en-US" i="0">
                              <a:latin typeface="Cambria Math" panose="02040503050406030204" pitchFamily="18" charset="0"/>
                            </a:rPr>
                            <m:t> </m:t>
                          </m:r>
                          <m:r>
                            <a:rPr lang="en-US" i="1">
                              <a:latin typeface="Cambria Math" panose="02040503050406030204" pitchFamily="18" charset="0"/>
                            </a:rPr>
                            <m:t>𝑡𝑖𝑚𝑒</m:t>
                          </m:r>
                        </m:den>
                      </m:f>
                    </m:oMath>
                  </m:oMathPara>
                </a14:m>
                <a:endParaRPr lang="en-US" dirty="0"/>
              </a:p>
            </p:txBody>
          </p:sp>
        </mc:Choice>
        <mc:Fallback xmlns="">
          <p:sp>
            <p:nvSpPr>
              <p:cNvPr id="10" name="CasellaDiTesto 9">
                <a:extLst>
                  <a:ext uri="{FF2B5EF4-FFF2-40B4-BE49-F238E27FC236}">
                    <a16:creationId xmlns:a16="http://schemas.microsoft.com/office/drawing/2014/main" id="{C8C7A00B-A7C1-4F36-B889-9BA1D5AEC76D}"/>
                  </a:ext>
                </a:extLst>
              </p:cNvPr>
              <p:cNvSpPr txBox="1">
                <a:spLocks noRot="1" noChangeAspect="1" noMove="1" noResize="1" noEditPoints="1" noAdjustHandles="1" noChangeArrowheads="1" noChangeShapeType="1" noTextEdit="1"/>
              </p:cNvSpPr>
              <p:nvPr/>
            </p:nvSpPr>
            <p:spPr>
              <a:xfrm>
                <a:off x="2119452" y="4094448"/>
                <a:ext cx="4572000" cy="618952"/>
              </a:xfrm>
              <a:prstGeom prst="rect">
                <a:avLst/>
              </a:prstGeom>
              <a:blipFill>
                <a:blip r:embed="rId5"/>
                <a:stretch>
                  <a:fillRect/>
                </a:stretch>
              </a:blipFill>
            </p:spPr>
            <p:txBody>
              <a:bodyPr/>
              <a:lstStyle/>
              <a:p>
                <a:r>
                  <a:rPr lang="it-IT">
                    <a:noFill/>
                  </a:rPr>
                  <a:t> </a:t>
                </a:r>
              </a:p>
            </p:txBody>
          </p:sp>
        </mc:Fallback>
      </mc:AlternateContent>
      <p:sp>
        <p:nvSpPr>
          <p:cNvPr id="9" name="CasellaDiTesto 8">
            <a:extLst>
              <a:ext uri="{FF2B5EF4-FFF2-40B4-BE49-F238E27FC236}">
                <a16:creationId xmlns:a16="http://schemas.microsoft.com/office/drawing/2014/main" id="{4E8371CB-ABC8-405E-AB74-6E412A5539D7}"/>
              </a:ext>
            </a:extLst>
          </p:cNvPr>
          <p:cNvSpPr txBox="1"/>
          <p:nvPr/>
        </p:nvSpPr>
        <p:spPr>
          <a:xfrm>
            <a:off x="1858112" y="5673774"/>
            <a:ext cx="5257593" cy="646331"/>
          </a:xfrm>
          <a:prstGeom prst="rect">
            <a:avLst/>
          </a:prstGeom>
          <a:noFill/>
        </p:spPr>
        <p:txBody>
          <a:bodyPr wrap="none" rtlCol="0">
            <a:spAutoFit/>
          </a:bodyPr>
          <a:lstStyle/>
          <a:p>
            <a:r>
              <a:rPr lang="en-US" dirty="0">
                <a:solidFill>
                  <a:schemeClr val="bg1"/>
                </a:solidFill>
                <a:latin typeface="+mn-lt"/>
              </a:rPr>
              <a:t>OpenMP (max 24 thread) -&gt; theoretical speedup = </a:t>
            </a:r>
            <a:r>
              <a:rPr lang="en-US" i="1" dirty="0">
                <a:solidFill>
                  <a:srgbClr val="FFFF00"/>
                </a:solidFill>
                <a:latin typeface="+mn-lt"/>
              </a:rPr>
              <a:t>24</a:t>
            </a:r>
          </a:p>
          <a:p>
            <a:r>
              <a:rPr lang="en-US" dirty="0">
                <a:solidFill>
                  <a:schemeClr val="bg1"/>
                </a:solidFill>
                <a:latin typeface="+mn-lt"/>
              </a:rPr>
              <a:t>CUDA (640 CUDA cores) -&gt; theoretical speedup = </a:t>
            </a:r>
            <a:r>
              <a:rPr lang="en-US" i="1" dirty="0">
                <a:solidFill>
                  <a:srgbClr val="FFFF00"/>
                </a:solidFill>
                <a:latin typeface="+mn-lt"/>
              </a:rPr>
              <a:t>640</a:t>
            </a:r>
          </a:p>
        </p:txBody>
      </p:sp>
      <p:cxnSp>
        <p:nvCxnSpPr>
          <p:cNvPr id="13" name="Connettore 1 17">
            <a:extLst>
              <a:ext uri="{FF2B5EF4-FFF2-40B4-BE49-F238E27FC236}">
                <a16:creationId xmlns:a16="http://schemas.microsoft.com/office/drawing/2014/main" id="{675A8EB5-9BD0-4360-B37A-0AB08E7B33A9}"/>
              </a:ext>
            </a:extLst>
          </p:cNvPr>
          <p:cNvCxnSpPr>
            <a:cxnSpLocks/>
          </p:cNvCxnSpPr>
          <p:nvPr/>
        </p:nvCxnSpPr>
        <p:spPr>
          <a:xfrm>
            <a:off x="2841237" y="2469832"/>
            <a:ext cx="3128430" cy="0"/>
          </a:xfrm>
          <a:prstGeom prst="line">
            <a:avLst/>
          </a:prstGeom>
          <a:ln>
            <a:solidFill>
              <a:schemeClr val="accent4">
                <a:lumMod val="75000"/>
              </a:schemeClr>
            </a:solidFill>
          </a:ln>
        </p:spPr>
        <p:style>
          <a:lnRef idx="3">
            <a:schemeClr val="accent3"/>
          </a:lnRef>
          <a:fillRef idx="0">
            <a:schemeClr val="accent3"/>
          </a:fillRef>
          <a:effectRef idx="2">
            <a:schemeClr val="accent3"/>
          </a:effectRef>
          <a:fontRef idx="minor">
            <a:schemeClr val="tx1"/>
          </a:fontRef>
        </p:style>
      </p:cxnSp>
      <p:cxnSp>
        <p:nvCxnSpPr>
          <p:cNvPr id="14" name="Connettore 1 17">
            <a:extLst>
              <a:ext uri="{FF2B5EF4-FFF2-40B4-BE49-F238E27FC236}">
                <a16:creationId xmlns:a16="http://schemas.microsoft.com/office/drawing/2014/main" id="{A0A0A72D-E227-444C-BC8C-C81128D5C52A}"/>
              </a:ext>
            </a:extLst>
          </p:cNvPr>
          <p:cNvCxnSpPr>
            <a:cxnSpLocks/>
          </p:cNvCxnSpPr>
          <p:nvPr/>
        </p:nvCxnSpPr>
        <p:spPr>
          <a:xfrm>
            <a:off x="2841237" y="5127307"/>
            <a:ext cx="3128430" cy="0"/>
          </a:xfrm>
          <a:prstGeom prst="line">
            <a:avLst/>
          </a:prstGeom>
          <a:ln>
            <a:solidFill>
              <a:schemeClr val="accent4">
                <a:lumMod val="75000"/>
              </a:schemeClr>
            </a:solidFill>
          </a:ln>
        </p:spPr>
        <p:style>
          <a:lnRef idx="3">
            <a:schemeClr val="accent3"/>
          </a:lnRef>
          <a:fillRef idx="0">
            <a:schemeClr val="accent3"/>
          </a:fillRef>
          <a:effectRef idx="2">
            <a:schemeClr val="accent3"/>
          </a:effectRef>
          <a:fontRef idx="minor">
            <a:schemeClr val="tx1"/>
          </a:fontRef>
        </p:style>
      </p:cxnSp>
      <p:sp>
        <p:nvSpPr>
          <p:cNvPr id="16" name="Rettangolo con angoli arrotondati 15">
            <a:extLst>
              <a:ext uri="{FF2B5EF4-FFF2-40B4-BE49-F238E27FC236}">
                <a16:creationId xmlns:a16="http://schemas.microsoft.com/office/drawing/2014/main" id="{D9A42132-5889-4156-BC7B-BF5B0350C2F2}"/>
              </a:ext>
            </a:extLst>
          </p:cNvPr>
          <p:cNvSpPr/>
          <p:nvPr/>
        </p:nvSpPr>
        <p:spPr>
          <a:xfrm>
            <a:off x="1706245" y="1681591"/>
            <a:ext cx="5561330" cy="137683"/>
          </a:xfrm>
          <a:prstGeom prst="roundRect">
            <a:avLst/>
          </a:prstGeom>
          <a:solidFill>
            <a:srgbClr val="FFFF00">
              <a:alpha val="38039"/>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asellaDiTesto 16">
            <a:extLst>
              <a:ext uri="{FF2B5EF4-FFF2-40B4-BE49-F238E27FC236}">
                <a16:creationId xmlns:a16="http://schemas.microsoft.com/office/drawing/2014/main" id="{83E152C5-50B0-4779-93F2-64F1C1D40AB0}"/>
              </a:ext>
            </a:extLst>
          </p:cNvPr>
          <p:cNvSpPr txBox="1"/>
          <p:nvPr/>
        </p:nvSpPr>
        <p:spPr>
          <a:xfrm>
            <a:off x="283741" y="2494927"/>
            <a:ext cx="2069993" cy="400110"/>
          </a:xfrm>
          <a:prstGeom prst="rect">
            <a:avLst/>
          </a:prstGeom>
          <a:noFill/>
        </p:spPr>
        <p:txBody>
          <a:bodyPr wrap="square" rtlCol="0">
            <a:spAutoFit/>
          </a:bodyPr>
          <a:lstStyle/>
          <a:p>
            <a:r>
              <a:rPr lang="en-US" sz="2000" i="1" dirty="0">
                <a:latin typeface="+mn-lt"/>
              </a:rPr>
              <a:t>Amdahl’s law</a:t>
            </a:r>
          </a:p>
        </p:txBody>
      </p:sp>
      <p:sp>
        <p:nvSpPr>
          <p:cNvPr id="18" name="CasellaDiTesto 17">
            <a:extLst>
              <a:ext uri="{FF2B5EF4-FFF2-40B4-BE49-F238E27FC236}">
                <a16:creationId xmlns:a16="http://schemas.microsoft.com/office/drawing/2014/main" id="{E44CB972-0160-4ECD-AFEB-9A8F8DB83FC0}"/>
              </a:ext>
            </a:extLst>
          </p:cNvPr>
          <p:cNvSpPr txBox="1"/>
          <p:nvPr/>
        </p:nvSpPr>
        <p:spPr>
          <a:xfrm>
            <a:off x="173785" y="5087732"/>
            <a:ext cx="3245690" cy="400110"/>
          </a:xfrm>
          <a:prstGeom prst="rect">
            <a:avLst/>
          </a:prstGeom>
          <a:noFill/>
        </p:spPr>
        <p:txBody>
          <a:bodyPr wrap="square" rtlCol="0">
            <a:spAutoFit/>
          </a:bodyPr>
          <a:lstStyle/>
          <a:p>
            <a:r>
              <a:rPr lang="en-US" sz="2000" i="1" dirty="0">
                <a:latin typeface="+mn-lt"/>
              </a:rPr>
              <a:t>Theoretical speedups</a:t>
            </a:r>
          </a:p>
        </p:txBody>
      </p:sp>
      <p:sp>
        <p:nvSpPr>
          <p:cNvPr id="19" name="CasellaDiTesto 18">
            <a:extLst>
              <a:ext uri="{FF2B5EF4-FFF2-40B4-BE49-F238E27FC236}">
                <a16:creationId xmlns:a16="http://schemas.microsoft.com/office/drawing/2014/main" id="{AFEB3AB6-3DD5-475D-898C-B06F1B46CAD3}"/>
              </a:ext>
            </a:extLst>
          </p:cNvPr>
          <p:cNvSpPr txBox="1"/>
          <p:nvPr/>
        </p:nvSpPr>
        <p:spPr>
          <a:xfrm>
            <a:off x="247705" y="606480"/>
            <a:ext cx="2781192" cy="400110"/>
          </a:xfrm>
          <a:prstGeom prst="rect">
            <a:avLst/>
          </a:prstGeom>
          <a:noFill/>
        </p:spPr>
        <p:txBody>
          <a:bodyPr wrap="square" rtlCol="0">
            <a:spAutoFit/>
          </a:bodyPr>
          <a:lstStyle/>
          <a:p>
            <a:r>
              <a:rPr lang="en-US" sz="2000" i="1" dirty="0" err="1">
                <a:latin typeface="+mn-lt"/>
              </a:rPr>
              <a:t>Gprof</a:t>
            </a:r>
            <a:r>
              <a:rPr lang="en-US" sz="2000" i="1" dirty="0">
                <a:latin typeface="+mn-lt"/>
              </a:rPr>
              <a:t> profiling</a:t>
            </a:r>
          </a:p>
        </p:txBody>
      </p:sp>
    </p:spTree>
    <p:extLst>
      <p:ext uri="{BB962C8B-B14F-4D97-AF65-F5344CB8AC3E}">
        <p14:creationId xmlns:p14="http://schemas.microsoft.com/office/powerpoint/2010/main" val="252469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nodeType="withEffect">
                                  <p:stCondLst>
                                    <p:cond delay="0"/>
                                  </p:stCondLst>
                                  <p:childTnLst>
                                    <p:set>
                                      <p:cBhvr>
                                        <p:cTn id="29" dur="1" fill="hold">
                                          <p:stCondLst>
                                            <p:cond delay="0"/>
                                          </p:stCondLst>
                                        </p:cTn>
                                        <p:tgtEl>
                                          <p:spTgt spid="9">
                                            <p:txEl>
                                              <p:pRg st="1" end="1"/>
                                            </p:txEl>
                                          </p:spTgt>
                                        </p:tgtEl>
                                        <p:attrNameLst>
                                          <p:attrName>style.visibility</p:attrName>
                                        </p:attrNameLst>
                                      </p:cBhvr>
                                      <p:to>
                                        <p:strVal val="visible"/>
                                      </p:to>
                                    </p:set>
                                    <p:animEffect transition="in" filter="fade">
                                      <p:cBhvr>
                                        <p:cTn id="30" dur="500"/>
                                        <p:tgtEl>
                                          <p:spTgt spid="9">
                                            <p:txEl>
                                              <p:pRg st="1" end="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animEffect transition="in" filter="fade">
                                      <p:cBhvr>
                                        <p:cTn id="33"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2" grpId="0" animBg="1"/>
      <p:bldP spid="8" grpId="0" animBg="1"/>
      <p:bldP spid="10" grpId="0"/>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ttangolo 32">
            <a:extLst>
              <a:ext uri="{FF2B5EF4-FFF2-40B4-BE49-F238E27FC236}">
                <a16:creationId xmlns:a16="http://schemas.microsoft.com/office/drawing/2014/main" id="{C00718B0-49D6-4FFC-B274-19D92861E13D}"/>
              </a:ext>
            </a:extLst>
          </p:cNvPr>
          <p:cNvSpPr/>
          <p:nvPr/>
        </p:nvSpPr>
        <p:spPr>
          <a:xfrm>
            <a:off x="302859" y="5113178"/>
            <a:ext cx="5770916" cy="1656187"/>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Rettangolo 32">
            <a:extLst>
              <a:ext uri="{FF2B5EF4-FFF2-40B4-BE49-F238E27FC236}">
                <a16:creationId xmlns:a16="http://schemas.microsoft.com/office/drawing/2014/main" id="{38CDF5CF-3C41-4889-B958-E3216494A99A}"/>
              </a:ext>
            </a:extLst>
          </p:cNvPr>
          <p:cNvSpPr/>
          <p:nvPr/>
        </p:nvSpPr>
        <p:spPr>
          <a:xfrm>
            <a:off x="628650" y="3117716"/>
            <a:ext cx="5426622" cy="1392923"/>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Rettangolo 32">
            <a:extLst>
              <a:ext uri="{FF2B5EF4-FFF2-40B4-BE49-F238E27FC236}">
                <a16:creationId xmlns:a16="http://schemas.microsoft.com/office/drawing/2014/main" id="{4B58B515-6492-4D45-9443-3D57AF074955}"/>
              </a:ext>
            </a:extLst>
          </p:cNvPr>
          <p:cNvSpPr/>
          <p:nvPr/>
        </p:nvSpPr>
        <p:spPr>
          <a:xfrm>
            <a:off x="755564" y="984116"/>
            <a:ext cx="3743833" cy="130958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Slide Number Placeholder 3">
            <a:extLst>
              <a:ext uri="{FF2B5EF4-FFF2-40B4-BE49-F238E27FC236}">
                <a16:creationId xmlns:a16="http://schemas.microsoft.com/office/drawing/2014/main" id="{191C6D2B-917E-4084-BACB-F677537CCD15}"/>
              </a:ext>
            </a:extLst>
          </p:cNvPr>
          <p:cNvSpPr>
            <a:spLocks noGrp="1"/>
          </p:cNvSpPr>
          <p:nvPr>
            <p:ph type="sldNum" sz="quarter" idx="12"/>
          </p:nvPr>
        </p:nvSpPr>
        <p:spPr>
          <a:xfrm>
            <a:off x="6457950" y="6492240"/>
            <a:ext cx="2057400" cy="365125"/>
          </a:xfrm>
        </p:spPr>
        <p:txBody>
          <a:bodyPr vert="horz" lIns="91440" tIns="45720" rIns="91440" bIns="45720" rtlCol="0" anchor="ctr">
            <a:normAutofit/>
          </a:bodyPr>
          <a:lstStyle/>
          <a:p>
            <a:pPr eaLnBrk="1" hangingPunct="1">
              <a:spcAft>
                <a:spcPts val="600"/>
              </a:spcAft>
            </a:pPr>
            <a:fld id="{3354F95A-DA11-B041-B979-C4FB2EF97768}" type="slidenum">
              <a:rPr lang="en-US" dirty="0">
                <a:latin typeface="Arial"/>
                <a:cs typeface="Arial"/>
              </a:rPr>
              <a:pPr eaLnBrk="1" hangingPunct="1">
                <a:spcAft>
                  <a:spcPts val="600"/>
                </a:spcAft>
              </a:pPr>
              <a:t>4</a:t>
            </a:fld>
            <a:endParaRPr lang="en-US">
              <a:latin typeface="Arial"/>
              <a:cs typeface="Arial"/>
            </a:endParaRPr>
          </a:p>
        </p:txBody>
      </p:sp>
      <p:sp>
        <p:nvSpPr>
          <p:cNvPr id="11" name="CasellaDiTesto 10">
            <a:extLst>
              <a:ext uri="{FF2B5EF4-FFF2-40B4-BE49-F238E27FC236}">
                <a16:creationId xmlns:a16="http://schemas.microsoft.com/office/drawing/2014/main" id="{E9B6F65E-F9C9-4AD1-8C77-AD3A5CCA1599}"/>
              </a:ext>
            </a:extLst>
          </p:cNvPr>
          <p:cNvSpPr txBox="1"/>
          <p:nvPr/>
        </p:nvSpPr>
        <p:spPr>
          <a:xfrm>
            <a:off x="0" y="-95521"/>
            <a:ext cx="9144000" cy="707886"/>
          </a:xfrm>
          <a:prstGeom prst="rect">
            <a:avLst/>
          </a:prstGeom>
          <a:solidFill>
            <a:schemeClr val="accent4"/>
          </a:solidFill>
        </p:spPr>
        <p:txBody>
          <a:bodyPr wrap="square" rtlCol="0">
            <a:spAutoFit/>
          </a:bodyPr>
          <a:lstStyle/>
          <a:p>
            <a:pPr algn="ctr"/>
            <a:r>
              <a:rPr lang="it-IT" sz="4000" b="0" dirty="0" err="1">
                <a:solidFill>
                  <a:schemeClr val="bg1"/>
                </a:solidFill>
                <a:latin typeface="+mn-lt"/>
              </a:rPr>
              <a:t>Parallelization</a:t>
            </a:r>
            <a:r>
              <a:rPr lang="it-IT" sz="4000" b="0" dirty="0">
                <a:solidFill>
                  <a:schemeClr val="bg1"/>
                </a:solidFill>
                <a:latin typeface="+mn-lt"/>
              </a:rPr>
              <a:t> - </a:t>
            </a:r>
            <a:r>
              <a:rPr lang="it-IT" sz="4000" b="0" dirty="0" err="1">
                <a:solidFill>
                  <a:schemeClr val="bg1"/>
                </a:solidFill>
                <a:latin typeface="+mn-lt"/>
              </a:rPr>
              <a:t>Multiplication</a:t>
            </a:r>
            <a:endParaRPr lang="it-IT" sz="4000" b="0" dirty="0">
              <a:solidFill>
                <a:schemeClr val="bg1"/>
              </a:solidFill>
              <a:latin typeface="+mn-lt"/>
            </a:endParaRPr>
          </a:p>
        </p:txBody>
      </p:sp>
      <p:pic>
        <p:nvPicPr>
          <p:cNvPr id="12" name="Picture 26">
            <a:extLst>
              <a:ext uri="{FF2B5EF4-FFF2-40B4-BE49-F238E27FC236}">
                <a16:creationId xmlns:a16="http://schemas.microsoft.com/office/drawing/2014/main" id="{CA51A515-E434-41E9-A4F7-892E7D77E4B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226300" y="987050"/>
            <a:ext cx="1289050" cy="1237615"/>
          </a:xfrm>
          <a:prstGeom prst="rect">
            <a:avLst/>
          </a:prstGeom>
          <a:noFill/>
          <a:ln>
            <a:noFill/>
          </a:ln>
        </p:spPr>
      </p:pic>
      <p:pic>
        <p:nvPicPr>
          <p:cNvPr id="13" name="Immagine 12" descr="Immagine che contiene testo, persona, screenshot, documento&#10;&#10;Descrizione generata automaticamente">
            <a:extLst>
              <a:ext uri="{FF2B5EF4-FFF2-40B4-BE49-F238E27FC236}">
                <a16:creationId xmlns:a16="http://schemas.microsoft.com/office/drawing/2014/main" id="{B52376EA-1FBB-4E56-8EEA-FA997563F6E8}"/>
              </a:ext>
            </a:extLst>
          </p:cNvPr>
          <p:cNvPicPr/>
          <p:nvPr/>
        </p:nvPicPr>
        <p:blipFill rotWithShape="1">
          <a:blip r:embed="rId4">
            <a:extLst>
              <a:ext uri="{28A0092B-C50C-407E-A947-70E740481C1C}">
                <a14:useLocalDpi xmlns:a14="http://schemas.microsoft.com/office/drawing/2010/main" val="0"/>
              </a:ext>
            </a:extLst>
          </a:blip>
          <a:srcRect l="398" t="40782" b="6289"/>
          <a:stretch/>
        </p:blipFill>
        <p:spPr bwMode="auto">
          <a:xfrm>
            <a:off x="323762" y="1025882"/>
            <a:ext cx="3964305" cy="1237616"/>
          </a:xfrm>
          <a:prstGeom prst="rect">
            <a:avLst/>
          </a:prstGeom>
          <a:ln>
            <a:noFill/>
          </a:ln>
          <a:extLst>
            <a:ext uri="{53640926-AAD7-44D8-BBD7-CCE9431645EC}">
              <a14:shadowObscured xmlns:a14="http://schemas.microsoft.com/office/drawing/2010/main"/>
            </a:ext>
          </a:extLst>
        </p:spPr>
      </p:pic>
      <p:pic>
        <p:nvPicPr>
          <p:cNvPr id="14" name="Picture 27">
            <a:extLst>
              <a:ext uri="{FF2B5EF4-FFF2-40B4-BE49-F238E27FC236}">
                <a16:creationId xmlns:a16="http://schemas.microsoft.com/office/drawing/2014/main" id="{9B9418B1-BC44-4769-973D-8B9E7C14DF46}"/>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7236460" y="2996131"/>
            <a:ext cx="1278890" cy="1229360"/>
          </a:xfrm>
          <a:prstGeom prst="rect">
            <a:avLst/>
          </a:prstGeom>
          <a:noFill/>
          <a:ln>
            <a:noFill/>
          </a:ln>
        </p:spPr>
      </p:pic>
      <p:pic>
        <p:nvPicPr>
          <p:cNvPr id="15" name="Immagine 14">
            <a:extLst>
              <a:ext uri="{FF2B5EF4-FFF2-40B4-BE49-F238E27FC236}">
                <a16:creationId xmlns:a16="http://schemas.microsoft.com/office/drawing/2014/main" id="{69D365E8-C88E-4AE3-818D-F4ADB8514DCC}"/>
              </a:ext>
            </a:extLst>
          </p:cNvPr>
          <p:cNvPicPr/>
          <p:nvPr/>
        </p:nvPicPr>
        <p:blipFill rotWithShape="1">
          <a:blip r:embed="rId6">
            <a:extLst>
              <a:ext uri="{28A0092B-C50C-407E-A947-70E740481C1C}">
                <a14:useLocalDpi xmlns:a14="http://schemas.microsoft.com/office/drawing/2010/main" val="0"/>
              </a:ext>
            </a:extLst>
          </a:blip>
          <a:srcRect t="20021" b="7749"/>
          <a:stretch/>
        </p:blipFill>
        <p:spPr>
          <a:xfrm>
            <a:off x="323762" y="3105418"/>
            <a:ext cx="5731510" cy="1305333"/>
          </a:xfrm>
          <a:prstGeom prst="rect">
            <a:avLst/>
          </a:prstGeom>
        </p:spPr>
      </p:pic>
      <p:pic>
        <p:nvPicPr>
          <p:cNvPr id="16" name="Picture 28">
            <a:extLst>
              <a:ext uri="{FF2B5EF4-FFF2-40B4-BE49-F238E27FC236}">
                <a16:creationId xmlns:a16="http://schemas.microsoft.com/office/drawing/2014/main" id="{9A83F787-7225-4EE0-81F9-A76E7D3ADA29}"/>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7226300" y="5277485"/>
            <a:ext cx="1264920" cy="1214755"/>
          </a:xfrm>
          <a:prstGeom prst="rect">
            <a:avLst/>
          </a:prstGeom>
          <a:noFill/>
          <a:ln>
            <a:noFill/>
          </a:ln>
        </p:spPr>
      </p:pic>
      <p:pic>
        <p:nvPicPr>
          <p:cNvPr id="17" name="Immagine 16" descr="Immagine che contiene testo&#10;&#10;Descrizione generata automaticamente">
            <a:extLst>
              <a:ext uri="{FF2B5EF4-FFF2-40B4-BE49-F238E27FC236}">
                <a16:creationId xmlns:a16="http://schemas.microsoft.com/office/drawing/2014/main" id="{35885B51-88C4-4F81-BE89-D4836F158FDD}"/>
              </a:ext>
            </a:extLst>
          </p:cNvPr>
          <p:cNvPicPr/>
          <p:nvPr/>
        </p:nvPicPr>
        <p:blipFill>
          <a:blip r:embed="rId8">
            <a:extLst>
              <a:ext uri="{28A0092B-C50C-407E-A947-70E740481C1C}">
                <a14:useLocalDpi xmlns:a14="http://schemas.microsoft.com/office/drawing/2010/main" val="0"/>
              </a:ext>
            </a:extLst>
          </a:blip>
          <a:stretch>
            <a:fillRect/>
          </a:stretch>
        </p:blipFill>
        <p:spPr>
          <a:xfrm>
            <a:off x="354330" y="5149973"/>
            <a:ext cx="5731510" cy="1595755"/>
          </a:xfrm>
          <a:prstGeom prst="rect">
            <a:avLst/>
          </a:prstGeom>
        </p:spPr>
      </p:pic>
      <p:cxnSp>
        <p:nvCxnSpPr>
          <p:cNvPr id="18" name="Connettore 1 17">
            <a:extLst>
              <a:ext uri="{FF2B5EF4-FFF2-40B4-BE49-F238E27FC236}">
                <a16:creationId xmlns:a16="http://schemas.microsoft.com/office/drawing/2014/main" id="{0C6EBB02-6CFA-4691-970B-EE98ED65B98C}"/>
              </a:ext>
            </a:extLst>
          </p:cNvPr>
          <p:cNvCxnSpPr>
            <a:cxnSpLocks/>
          </p:cNvCxnSpPr>
          <p:nvPr/>
        </p:nvCxnSpPr>
        <p:spPr>
          <a:xfrm>
            <a:off x="2495042" y="2526982"/>
            <a:ext cx="3743833" cy="0"/>
          </a:xfrm>
          <a:prstGeom prst="line">
            <a:avLst/>
          </a:prstGeom>
          <a:ln>
            <a:solidFill>
              <a:schemeClr val="accent4">
                <a:lumMod val="75000"/>
              </a:schemeClr>
            </a:solidFill>
          </a:ln>
        </p:spPr>
        <p:style>
          <a:lnRef idx="3">
            <a:schemeClr val="accent3"/>
          </a:lnRef>
          <a:fillRef idx="0">
            <a:schemeClr val="accent3"/>
          </a:fillRef>
          <a:effectRef idx="2">
            <a:schemeClr val="accent3"/>
          </a:effectRef>
          <a:fontRef idx="minor">
            <a:schemeClr val="tx1"/>
          </a:fontRef>
        </p:style>
      </p:cxnSp>
      <p:cxnSp>
        <p:nvCxnSpPr>
          <p:cNvPr id="19" name="Connettore 1 17">
            <a:extLst>
              <a:ext uri="{FF2B5EF4-FFF2-40B4-BE49-F238E27FC236}">
                <a16:creationId xmlns:a16="http://schemas.microsoft.com/office/drawing/2014/main" id="{E2C2C4A4-1174-4DDA-A60B-936D9A44BDCB}"/>
              </a:ext>
            </a:extLst>
          </p:cNvPr>
          <p:cNvCxnSpPr>
            <a:cxnSpLocks/>
          </p:cNvCxnSpPr>
          <p:nvPr/>
        </p:nvCxnSpPr>
        <p:spPr>
          <a:xfrm>
            <a:off x="2588450" y="4713068"/>
            <a:ext cx="3673983" cy="0"/>
          </a:xfrm>
          <a:prstGeom prst="line">
            <a:avLst/>
          </a:prstGeom>
          <a:ln>
            <a:solidFill>
              <a:schemeClr val="accent4">
                <a:lumMod val="75000"/>
              </a:schemeClr>
            </a:solidFill>
          </a:ln>
        </p:spPr>
        <p:style>
          <a:lnRef idx="3">
            <a:schemeClr val="accent3"/>
          </a:lnRef>
          <a:fillRef idx="0">
            <a:schemeClr val="accent3"/>
          </a:fillRef>
          <a:effectRef idx="2">
            <a:schemeClr val="accent3"/>
          </a:effectRef>
          <a:fontRef idx="minor">
            <a:schemeClr val="tx1"/>
          </a:fontRef>
        </p:style>
      </p:cxnSp>
      <p:sp>
        <p:nvSpPr>
          <p:cNvPr id="23" name="CasellaDiTesto 19">
            <a:extLst>
              <a:ext uri="{FF2B5EF4-FFF2-40B4-BE49-F238E27FC236}">
                <a16:creationId xmlns:a16="http://schemas.microsoft.com/office/drawing/2014/main" id="{F87312CA-E7D9-4602-BBD8-DB7EE52D4754}"/>
              </a:ext>
            </a:extLst>
          </p:cNvPr>
          <p:cNvSpPr txBox="1"/>
          <p:nvPr/>
        </p:nvSpPr>
        <p:spPr>
          <a:xfrm>
            <a:off x="151995" y="625772"/>
            <a:ext cx="3964305" cy="400110"/>
          </a:xfrm>
          <a:prstGeom prst="rect">
            <a:avLst/>
          </a:prstGeom>
          <a:noFill/>
        </p:spPr>
        <p:txBody>
          <a:bodyPr wrap="square" rtlCol="0">
            <a:spAutoFit/>
          </a:bodyPr>
          <a:lstStyle/>
          <a:p>
            <a:r>
              <a:rPr lang="en-US" sz="2000" i="1" dirty="0">
                <a:latin typeface="+mn-lt"/>
              </a:rPr>
              <a:t>Parallelization by rows (OpenMP)</a:t>
            </a:r>
          </a:p>
        </p:txBody>
      </p:sp>
      <p:sp>
        <p:nvSpPr>
          <p:cNvPr id="24" name="CasellaDiTesto 20">
            <a:extLst>
              <a:ext uri="{FF2B5EF4-FFF2-40B4-BE49-F238E27FC236}">
                <a16:creationId xmlns:a16="http://schemas.microsoft.com/office/drawing/2014/main" id="{A2938370-E893-4415-8B94-D88D720203CE}"/>
              </a:ext>
            </a:extLst>
          </p:cNvPr>
          <p:cNvSpPr txBox="1"/>
          <p:nvPr/>
        </p:nvSpPr>
        <p:spPr>
          <a:xfrm>
            <a:off x="151994" y="2596021"/>
            <a:ext cx="4041634" cy="400110"/>
          </a:xfrm>
          <a:prstGeom prst="rect">
            <a:avLst/>
          </a:prstGeom>
          <a:noFill/>
        </p:spPr>
        <p:txBody>
          <a:bodyPr wrap="square" rtlCol="0">
            <a:spAutoFit/>
          </a:bodyPr>
          <a:lstStyle/>
          <a:p>
            <a:r>
              <a:rPr lang="en-US" sz="2000" i="1" dirty="0">
                <a:latin typeface="+mn-lt"/>
              </a:rPr>
              <a:t>Parallelization per tiles (OpenMP)</a:t>
            </a:r>
          </a:p>
        </p:txBody>
      </p:sp>
      <p:sp>
        <p:nvSpPr>
          <p:cNvPr id="25" name="CasellaDiTesto 21">
            <a:extLst>
              <a:ext uri="{FF2B5EF4-FFF2-40B4-BE49-F238E27FC236}">
                <a16:creationId xmlns:a16="http://schemas.microsoft.com/office/drawing/2014/main" id="{4399E487-05C6-4220-9B33-103B3E71F904}"/>
              </a:ext>
            </a:extLst>
          </p:cNvPr>
          <p:cNvSpPr txBox="1"/>
          <p:nvPr/>
        </p:nvSpPr>
        <p:spPr>
          <a:xfrm>
            <a:off x="148921" y="4713068"/>
            <a:ext cx="4139146" cy="400110"/>
          </a:xfrm>
          <a:prstGeom prst="rect">
            <a:avLst/>
          </a:prstGeom>
          <a:noFill/>
        </p:spPr>
        <p:txBody>
          <a:bodyPr wrap="square" rtlCol="0">
            <a:spAutoFit/>
          </a:bodyPr>
          <a:lstStyle/>
          <a:p>
            <a:r>
              <a:rPr lang="en-US" sz="2000" i="1" dirty="0">
                <a:latin typeface="+mn-lt"/>
              </a:rPr>
              <a:t>Parallelization per elements (CUDA)</a:t>
            </a:r>
          </a:p>
        </p:txBody>
      </p:sp>
      <p:sp>
        <p:nvSpPr>
          <p:cNvPr id="26" name="CasellaDiTesto 30">
            <a:extLst>
              <a:ext uri="{FF2B5EF4-FFF2-40B4-BE49-F238E27FC236}">
                <a16:creationId xmlns:a16="http://schemas.microsoft.com/office/drawing/2014/main" id="{E92FC52A-9F3F-4CB8-B15E-E1FE0F59B542}"/>
              </a:ext>
            </a:extLst>
          </p:cNvPr>
          <p:cNvSpPr txBox="1"/>
          <p:nvPr/>
        </p:nvSpPr>
        <p:spPr>
          <a:xfrm>
            <a:off x="7353215" y="723844"/>
            <a:ext cx="1035220" cy="276999"/>
          </a:xfrm>
          <a:prstGeom prst="rect">
            <a:avLst/>
          </a:prstGeom>
          <a:noFill/>
        </p:spPr>
        <p:txBody>
          <a:bodyPr wrap="none" rtlCol="0">
            <a:spAutoFit/>
          </a:bodyPr>
          <a:lstStyle/>
          <a:p>
            <a:r>
              <a:rPr lang="en-US" sz="1200" i="1" dirty="0">
                <a:latin typeface="+mn-lt"/>
              </a:rPr>
              <a:t>Result matrix</a:t>
            </a:r>
          </a:p>
        </p:txBody>
      </p:sp>
      <p:sp>
        <p:nvSpPr>
          <p:cNvPr id="27" name="CasellaDiTesto 30">
            <a:extLst>
              <a:ext uri="{FF2B5EF4-FFF2-40B4-BE49-F238E27FC236}">
                <a16:creationId xmlns:a16="http://schemas.microsoft.com/office/drawing/2014/main" id="{86A27E19-E9D9-4089-A2F3-81371431373D}"/>
              </a:ext>
            </a:extLst>
          </p:cNvPr>
          <p:cNvSpPr txBox="1"/>
          <p:nvPr/>
        </p:nvSpPr>
        <p:spPr>
          <a:xfrm>
            <a:off x="7353215" y="2728199"/>
            <a:ext cx="1035220" cy="276999"/>
          </a:xfrm>
          <a:prstGeom prst="rect">
            <a:avLst/>
          </a:prstGeom>
          <a:noFill/>
        </p:spPr>
        <p:txBody>
          <a:bodyPr wrap="none" rtlCol="0">
            <a:spAutoFit/>
          </a:bodyPr>
          <a:lstStyle/>
          <a:p>
            <a:r>
              <a:rPr lang="en-US" sz="1200" i="1" dirty="0">
                <a:latin typeface="+mn-lt"/>
              </a:rPr>
              <a:t>Result matrix</a:t>
            </a:r>
          </a:p>
        </p:txBody>
      </p:sp>
      <p:sp>
        <p:nvSpPr>
          <p:cNvPr id="28" name="CasellaDiTesto 30">
            <a:extLst>
              <a:ext uri="{FF2B5EF4-FFF2-40B4-BE49-F238E27FC236}">
                <a16:creationId xmlns:a16="http://schemas.microsoft.com/office/drawing/2014/main" id="{149EFF87-3FD1-4E9B-9386-7BBC09C44569}"/>
              </a:ext>
            </a:extLst>
          </p:cNvPr>
          <p:cNvSpPr txBox="1"/>
          <p:nvPr/>
        </p:nvSpPr>
        <p:spPr>
          <a:xfrm>
            <a:off x="7353215" y="5000486"/>
            <a:ext cx="1035220" cy="276999"/>
          </a:xfrm>
          <a:prstGeom prst="rect">
            <a:avLst/>
          </a:prstGeom>
          <a:noFill/>
        </p:spPr>
        <p:txBody>
          <a:bodyPr wrap="none" rtlCol="0">
            <a:spAutoFit/>
          </a:bodyPr>
          <a:lstStyle/>
          <a:p>
            <a:r>
              <a:rPr lang="en-US" sz="1200" i="1" dirty="0">
                <a:latin typeface="+mn-lt"/>
              </a:rPr>
              <a:t>Result matrix</a:t>
            </a:r>
          </a:p>
        </p:txBody>
      </p:sp>
    </p:spTree>
    <p:extLst>
      <p:ext uri="{BB962C8B-B14F-4D97-AF65-F5344CB8AC3E}">
        <p14:creationId xmlns:p14="http://schemas.microsoft.com/office/powerpoint/2010/main" val="283204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0" grpId="0" animBg="1"/>
      <p:bldP spid="24" grpId="0"/>
      <p:bldP spid="25" grpId="0"/>
      <p:bldP spid="27" grpId="0"/>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ttangolo 14">
            <a:extLst>
              <a:ext uri="{FF2B5EF4-FFF2-40B4-BE49-F238E27FC236}">
                <a16:creationId xmlns:a16="http://schemas.microsoft.com/office/drawing/2014/main" id="{8CC9498B-41C7-4B27-9DA8-DF019CBC0C83}"/>
              </a:ext>
            </a:extLst>
          </p:cNvPr>
          <p:cNvSpPr/>
          <p:nvPr/>
        </p:nvSpPr>
        <p:spPr>
          <a:xfrm>
            <a:off x="6196680" y="4815155"/>
            <a:ext cx="2821463" cy="1425911"/>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Rettangolo 33">
            <a:extLst>
              <a:ext uri="{FF2B5EF4-FFF2-40B4-BE49-F238E27FC236}">
                <a16:creationId xmlns:a16="http://schemas.microsoft.com/office/drawing/2014/main" id="{462D43B0-46BA-4A4E-AA9F-AED12EBEE344}"/>
              </a:ext>
            </a:extLst>
          </p:cNvPr>
          <p:cNvSpPr/>
          <p:nvPr/>
        </p:nvSpPr>
        <p:spPr>
          <a:xfrm>
            <a:off x="51852" y="5058450"/>
            <a:ext cx="5810322" cy="166620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Rettangolo 32">
            <a:extLst>
              <a:ext uri="{FF2B5EF4-FFF2-40B4-BE49-F238E27FC236}">
                <a16:creationId xmlns:a16="http://schemas.microsoft.com/office/drawing/2014/main" id="{1ADA5CD4-1A3B-4BA1-B33D-DA578878E5CB}"/>
              </a:ext>
            </a:extLst>
          </p:cNvPr>
          <p:cNvSpPr/>
          <p:nvPr/>
        </p:nvSpPr>
        <p:spPr>
          <a:xfrm>
            <a:off x="77776" y="2894032"/>
            <a:ext cx="5810322" cy="2021082"/>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Rettangolo 31">
            <a:extLst>
              <a:ext uri="{FF2B5EF4-FFF2-40B4-BE49-F238E27FC236}">
                <a16:creationId xmlns:a16="http://schemas.microsoft.com/office/drawing/2014/main" id="{CC89EB37-301C-4EF9-8180-4F3C24484C95}"/>
              </a:ext>
            </a:extLst>
          </p:cNvPr>
          <p:cNvSpPr/>
          <p:nvPr/>
        </p:nvSpPr>
        <p:spPr>
          <a:xfrm>
            <a:off x="49703" y="612365"/>
            <a:ext cx="5810321" cy="2138333"/>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Slide Number Placeholder 3">
            <a:extLst>
              <a:ext uri="{FF2B5EF4-FFF2-40B4-BE49-F238E27FC236}">
                <a16:creationId xmlns:a16="http://schemas.microsoft.com/office/drawing/2014/main" id="{191C6D2B-917E-4084-BACB-F677537CCD15}"/>
              </a:ext>
            </a:extLst>
          </p:cNvPr>
          <p:cNvSpPr>
            <a:spLocks noGrp="1"/>
          </p:cNvSpPr>
          <p:nvPr>
            <p:ph type="sldNum" sz="quarter" idx="12"/>
          </p:nvPr>
        </p:nvSpPr>
        <p:spPr>
          <a:xfrm>
            <a:off x="6457950" y="6492240"/>
            <a:ext cx="2057400" cy="365125"/>
          </a:xfrm>
        </p:spPr>
        <p:txBody>
          <a:bodyPr vert="horz" lIns="91440" tIns="45720" rIns="91440" bIns="45720" rtlCol="0" anchor="ctr">
            <a:normAutofit/>
          </a:bodyPr>
          <a:lstStyle/>
          <a:p>
            <a:pPr eaLnBrk="1" hangingPunct="1">
              <a:spcAft>
                <a:spcPts val="600"/>
              </a:spcAft>
            </a:pPr>
            <a:fld id="{3354F95A-DA11-B041-B979-C4FB2EF97768}" type="slidenum">
              <a:rPr lang="en-US" dirty="0">
                <a:latin typeface="Arial"/>
                <a:cs typeface="Arial"/>
              </a:rPr>
              <a:pPr eaLnBrk="1" hangingPunct="1">
                <a:spcAft>
                  <a:spcPts val="600"/>
                </a:spcAft>
              </a:pPr>
              <a:t>5</a:t>
            </a:fld>
            <a:endParaRPr lang="en-US">
              <a:latin typeface="Arial"/>
              <a:cs typeface="Arial"/>
            </a:endParaRPr>
          </a:p>
        </p:txBody>
      </p:sp>
      <p:sp>
        <p:nvSpPr>
          <p:cNvPr id="11" name="CasellaDiTesto 10">
            <a:extLst>
              <a:ext uri="{FF2B5EF4-FFF2-40B4-BE49-F238E27FC236}">
                <a16:creationId xmlns:a16="http://schemas.microsoft.com/office/drawing/2014/main" id="{E9B6F65E-F9C9-4AD1-8C77-AD3A5CCA1599}"/>
              </a:ext>
            </a:extLst>
          </p:cNvPr>
          <p:cNvSpPr txBox="1"/>
          <p:nvPr/>
        </p:nvSpPr>
        <p:spPr>
          <a:xfrm>
            <a:off x="0" y="-95521"/>
            <a:ext cx="9144000" cy="707886"/>
          </a:xfrm>
          <a:prstGeom prst="rect">
            <a:avLst/>
          </a:prstGeom>
          <a:solidFill>
            <a:schemeClr val="accent4"/>
          </a:solidFill>
        </p:spPr>
        <p:txBody>
          <a:bodyPr wrap="square" rtlCol="0">
            <a:spAutoFit/>
          </a:bodyPr>
          <a:lstStyle/>
          <a:p>
            <a:pPr algn="ctr"/>
            <a:r>
              <a:rPr lang="it-IT" sz="4000" b="0" dirty="0">
                <a:solidFill>
                  <a:schemeClr val="bg1"/>
                </a:solidFill>
                <a:latin typeface="+mn-lt"/>
              </a:rPr>
              <a:t>Performance </a:t>
            </a:r>
            <a:r>
              <a:rPr lang="it-IT" sz="4000" b="0" dirty="0" err="1">
                <a:solidFill>
                  <a:schemeClr val="bg1"/>
                </a:solidFill>
                <a:latin typeface="+mn-lt"/>
              </a:rPr>
              <a:t>analysis</a:t>
            </a:r>
            <a:r>
              <a:rPr lang="it-IT" sz="4000" b="0" dirty="0">
                <a:solidFill>
                  <a:schemeClr val="bg1"/>
                </a:solidFill>
                <a:latin typeface="+mn-lt"/>
              </a:rPr>
              <a:t> - </a:t>
            </a:r>
            <a:r>
              <a:rPr lang="it-IT" sz="4000" b="0" dirty="0" err="1">
                <a:solidFill>
                  <a:schemeClr val="bg1"/>
                </a:solidFill>
                <a:latin typeface="+mn-lt"/>
              </a:rPr>
              <a:t>Multiplication</a:t>
            </a:r>
            <a:endParaRPr lang="it-IT" sz="4000" b="0" dirty="0">
              <a:solidFill>
                <a:schemeClr val="bg1"/>
              </a:solidFill>
              <a:latin typeface="+mn-lt"/>
            </a:endParaRPr>
          </a:p>
        </p:txBody>
      </p:sp>
      <p:graphicFrame>
        <p:nvGraphicFramePr>
          <p:cNvPr id="10" name="Chart 32">
            <a:extLst>
              <a:ext uri="{FF2B5EF4-FFF2-40B4-BE49-F238E27FC236}">
                <a16:creationId xmlns:a16="http://schemas.microsoft.com/office/drawing/2014/main" id="{855DCC9C-94D3-45CA-9D26-5051B4E3DF07}"/>
              </a:ext>
            </a:extLst>
          </p:cNvPr>
          <p:cNvGraphicFramePr/>
          <p:nvPr>
            <p:extLst>
              <p:ext uri="{D42A27DB-BD31-4B8C-83A1-F6EECF244321}">
                <p14:modId xmlns:p14="http://schemas.microsoft.com/office/powerpoint/2010/main" val="4095113561"/>
              </p:ext>
            </p:extLst>
          </p:nvPr>
        </p:nvGraphicFramePr>
        <p:xfrm>
          <a:off x="221331" y="656562"/>
          <a:ext cx="5519594" cy="204993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hart 33">
            <a:extLst>
              <a:ext uri="{FF2B5EF4-FFF2-40B4-BE49-F238E27FC236}">
                <a16:creationId xmlns:a16="http://schemas.microsoft.com/office/drawing/2014/main" id="{F0E681CD-5260-4910-AEEC-91DB916A140C}"/>
              </a:ext>
            </a:extLst>
          </p:cNvPr>
          <p:cNvGraphicFramePr/>
          <p:nvPr>
            <p:extLst>
              <p:ext uri="{D42A27DB-BD31-4B8C-83A1-F6EECF244321}">
                <p14:modId xmlns:p14="http://schemas.microsoft.com/office/powerpoint/2010/main" val="1368187809"/>
              </p:ext>
            </p:extLst>
          </p:nvPr>
        </p:nvGraphicFramePr>
        <p:xfrm>
          <a:off x="221331" y="2894032"/>
          <a:ext cx="5519594" cy="194586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0">
            <a:extLst>
              <a:ext uri="{FF2B5EF4-FFF2-40B4-BE49-F238E27FC236}">
                <a16:creationId xmlns:a16="http://schemas.microsoft.com/office/drawing/2014/main" id="{8B200DE7-1770-4F74-97F2-03DAE8AACFA8}"/>
              </a:ext>
            </a:extLst>
          </p:cNvPr>
          <p:cNvGraphicFramePr/>
          <p:nvPr>
            <p:extLst>
              <p:ext uri="{D42A27DB-BD31-4B8C-83A1-F6EECF244321}">
                <p14:modId xmlns:p14="http://schemas.microsoft.com/office/powerpoint/2010/main" val="2734836935"/>
              </p:ext>
            </p:extLst>
          </p:nvPr>
        </p:nvGraphicFramePr>
        <p:xfrm>
          <a:off x="195066" y="5058449"/>
          <a:ext cx="5519594" cy="155744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 name="Tabella 1">
            <a:extLst>
              <a:ext uri="{FF2B5EF4-FFF2-40B4-BE49-F238E27FC236}">
                <a16:creationId xmlns:a16="http://schemas.microsoft.com/office/drawing/2014/main" id="{FA33449D-8B33-4B26-A2AA-2F96B9116222}"/>
              </a:ext>
            </a:extLst>
          </p:cNvPr>
          <p:cNvGraphicFramePr>
            <a:graphicFrameLocks noGrp="1"/>
          </p:cNvGraphicFramePr>
          <p:nvPr>
            <p:extLst>
              <p:ext uri="{D42A27DB-BD31-4B8C-83A1-F6EECF244321}">
                <p14:modId xmlns:p14="http://schemas.microsoft.com/office/powerpoint/2010/main" val="172769834"/>
              </p:ext>
            </p:extLst>
          </p:nvPr>
        </p:nvGraphicFramePr>
        <p:xfrm>
          <a:off x="5979123" y="2293838"/>
          <a:ext cx="3015054" cy="1425911"/>
        </p:xfrm>
        <a:graphic>
          <a:graphicData uri="http://schemas.openxmlformats.org/drawingml/2006/table">
            <a:tbl>
              <a:tblPr firstRow="1" firstCol="1" bandRow="1">
                <a:tableStyleId>{5C22544A-7EE6-4342-B048-85BDC9FD1C3A}</a:tableStyleId>
              </a:tblPr>
              <a:tblGrid>
                <a:gridCol w="461745">
                  <a:extLst>
                    <a:ext uri="{9D8B030D-6E8A-4147-A177-3AD203B41FA5}">
                      <a16:colId xmlns:a16="http://schemas.microsoft.com/office/drawing/2014/main" val="3727202919"/>
                    </a:ext>
                  </a:extLst>
                </a:gridCol>
                <a:gridCol w="628203">
                  <a:extLst>
                    <a:ext uri="{9D8B030D-6E8A-4147-A177-3AD203B41FA5}">
                      <a16:colId xmlns:a16="http://schemas.microsoft.com/office/drawing/2014/main" val="1805621538"/>
                    </a:ext>
                  </a:extLst>
                </a:gridCol>
                <a:gridCol w="640320">
                  <a:extLst>
                    <a:ext uri="{9D8B030D-6E8A-4147-A177-3AD203B41FA5}">
                      <a16:colId xmlns:a16="http://schemas.microsoft.com/office/drawing/2014/main" val="451730468"/>
                    </a:ext>
                  </a:extLst>
                </a:gridCol>
                <a:gridCol w="644466">
                  <a:extLst>
                    <a:ext uri="{9D8B030D-6E8A-4147-A177-3AD203B41FA5}">
                      <a16:colId xmlns:a16="http://schemas.microsoft.com/office/drawing/2014/main" val="2764580866"/>
                    </a:ext>
                  </a:extLst>
                </a:gridCol>
                <a:gridCol w="640320">
                  <a:extLst>
                    <a:ext uri="{9D8B030D-6E8A-4147-A177-3AD203B41FA5}">
                      <a16:colId xmlns:a16="http://schemas.microsoft.com/office/drawing/2014/main" val="1156035396"/>
                    </a:ext>
                  </a:extLst>
                </a:gridCol>
              </a:tblGrid>
              <a:tr h="614605">
                <a:tc>
                  <a:txBody>
                    <a:bodyPr/>
                    <a:lstStyle/>
                    <a:p>
                      <a:pPr algn="ctr">
                        <a:lnSpc>
                          <a:spcPct val="115000"/>
                        </a:lnSpc>
                        <a:spcAft>
                          <a:spcPts val="100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tc>
                <a:tc>
                  <a:txBody>
                    <a:bodyPr/>
                    <a:lstStyle/>
                    <a:p>
                      <a:pPr algn="ctr">
                        <a:lnSpc>
                          <a:spcPct val="115000"/>
                        </a:lnSpc>
                        <a:spcAft>
                          <a:spcPts val="1000"/>
                        </a:spcAft>
                      </a:pPr>
                      <a:r>
                        <a:rPr lang="it-IT" sz="1100" dirty="0">
                          <a:effectLst/>
                        </a:rPr>
                        <a:t>Serial - </a:t>
                      </a:r>
                      <a:r>
                        <a:rPr lang="it-IT" sz="1100" dirty="0" err="1">
                          <a:effectLst/>
                        </a:rPr>
                        <a:t>rows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tc>
                <a:tc>
                  <a:txBody>
                    <a:bodyPr/>
                    <a:lstStyle/>
                    <a:p>
                      <a:pPr algn="ctr">
                        <a:lnSpc>
                          <a:spcPct val="115000"/>
                        </a:lnSpc>
                        <a:spcAft>
                          <a:spcPts val="1000"/>
                        </a:spcAft>
                      </a:pPr>
                      <a:r>
                        <a:rPr lang="it-IT" sz="1100" dirty="0">
                          <a:effectLst/>
                        </a:rPr>
                        <a:t>Serial - </a:t>
                      </a:r>
                      <a:r>
                        <a:rPr lang="it-IT" sz="1100" dirty="0" err="1">
                          <a:effectLst/>
                        </a:rPr>
                        <a:t>tiles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tc>
                <a:tc>
                  <a:txBody>
                    <a:bodyPr/>
                    <a:lstStyle/>
                    <a:p>
                      <a:pPr algn="ctr">
                        <a:lnSpc>
                          <a:spcPct val="115000"/>
                        </a:lnSpc>
                        <a:spcAft>
                          <a:spcPts val="1000"/>
                        </a:spcAft>
                      </a:pPr>
                      <a:r>
                        <a:rPr lang="it-IT" sz="1100" dirty="0" err="1">
                          <a:effectLst/>
                        </a:rPr>
                        <a:t>OpenMP</a:t>
                      </a:r>
                      <a:r>
                        <a:rPr lang="it-IT" sz="1100" dirty="0">
                          <a:effectLst/>
                        </a:rPr>
                        <a:t> - </a:t>
                      </a:r>
                      <a:r>
                        <a:rPr lang="it-IT" sz="1100" dirty="0" err="1">
                          <a:effectLst/>
                        </a:rPr>
                        <a:t>rows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tc>
                <a:tc>
                  <a:txBody>
                    <a:bodyPr/>
                    <a:lstStyle/>
                    <a:p>
                      <a:pPr algn="ctr">
                        <a:lnSpc>
                          <a:spcPct val="115000"/>
                        </a:lnSpc>
                        <a:spcAft>
                          <a:spcPts val="1000"/>
                        </a:spcAft>
                      </a:pPr>
                      <a:r>
                        <a:rPr lang="it-IT" sz="1100" dirty="0" err="1">
                          <a:effectLst/>
                        </a:rPr>
                        <a:t>OpenMP</a:t>
                      </a:r>
                      <a:r>
                        <a:rPr lang="it-IT" sz="1100" dirty="0">
                          <a:effectLst/>
                        </a:rPr>
                        <a:t> - </a:t>
                      </a:r>
                      <a:r>
                        <a:rPr lang="it-IT" sz="1100" dirty="0" err="1">
                          <a:effectLst/>
                        </a:rPr>
                        <a:t>tiles</a:t>
                      </a:r>
                      <a:r>
                        <a:rPr lang="it-IT" sz="11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2180359339"/>
                  </a:ext>
                </a:extLst>
              </a:tr>
              <a:tr h="405653">
                <a:tc>
                  <a:txBody>
                    <a:bodyPr/>
                    <a:lstStyle/>
                    <a:p>
                      <a:pPr algn="ctr">
                        <a:lnSpc>
                          <a:spcPct val="115000"/>
                        </a:lnSpc>
                        <a:spcAft>
                          <a:spcPts val="1000"/>
                        </a:spcAft>
                      </a:pPr>
                      <a:r>
                        <a:rPr lang="it-IT" sz="1100" dirty="0">
                          <a:effectLst/>
                        </a:rPr>
                        <a:t>2048</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b"/>
                </a:tc>
                <a:tc>
                  <a:txBody>
                    <a:bodyPr/>
                    <a:lstStyle/>
                    <a:p>
                      <a:pPr algn="ctr">
                        <a:lnSpc>
                          <a:spcPct val="115000"/>
                        </a:lnSpc>
                        <a:spcAft>
                          <a:spcPts val="1000"/>
                        </a:spcAft>
                      </a:pPr>
                      <a:r>
                        <a:rPr lang="it-IT" sz="1100" b="1" dirty="0">
                          <a:effectLst/>
                        </a:rPr>
                        <a:t>73.47 s</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b"/>
                </a:tc>
                <a:tc>
                  <a:txBody>
                    <a:bodyPr/>
                    <a:lstStyle/>
                    <a:p>
                      <a:pPr algn="ctr">
                        <a:lnSpc>
                          <a:spcPct val="115000"/>
                        </a:lnSpc>
                        <a:spcAft>
                          <a:spcPts val="1000"/>
                        </a:spcAft>
                      </a:pPr>
                      <a:r>
                        <a:rPr lang="it-IT" sz="1100" b="1" dirty="0">
                          <a:effectLst/>
                        </a:rPr>
                        <a:t>10.59 s</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b"/>
                </a:tc>
                <a:tc>
                  <a:txBody>
                    <a:bodyPr/>
                    <a:lstStyle/>
                    <a:p>
                      <a:pPr algn="ctr">
                        <a:lnSpc>
                          <a:spcPct val="115000"/>
                        </a:lnSpc>
                        <a:spcAft>
                          <a:spcPts val="1000"/>
                        </a:spcAft>
                      </a:pPr>
                      <a:r>
                        <a:rPr lang="it-IT" sz="1100" b="1" dirty="0">
                          <a:effectLst/>
                        </a:rPr>
                        <a:t>5.80 s</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b"/>
                </a:tc>
                <a:tc>
                  <a:txBody>
                    <a:bodyPr/>
                    <a:lstStyle/>
                    <a:p>
                      <a:pPr algn="ctr">
                        <a:lnSpc>
                          <a:spcPct val="115000"/>
                        </a:lnSpc>
                        <a:spcAft>
                          <a:spcPts val="1000"/>
                        </a:spcAft>
                      </a:pPr>
                      <a:r>
                        <a:rPr lang="it-IT" sz="1100" b="1" dirty="0">
                          <a:effectLst/>
                        </a:rPr>
                        <a:t>0.69 s</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b"/>
                </a:tc>
                <a:extLst>
                  <a:ext uri="{0D108BD9-81ED-4DB2-BD59-A6C34878D82A}">
                    <a16:rowId xmlns:a16="http://schemas.microsoft.com/office/drawing/2014/main" val="2792638270"/>
                  </a:ext>
                </a:extLst>
              </a:tr>
              <a:tr h="405653">
                <a:tc>
                  <a:txBody>
                    <a:bodyPr/>
                    <a:lstStyle/>
                    <a:p>
                      <a:pPr algn="ctr">
                        <a:lnSpc>
                          <a:spcPct val="115000"/>
                        </a:lnSpc>
                        <a:spcAft>
                          <a:spcPts val="1000"/>
                        </a:spcAft>
                      </a:pPr>
                      <a:r>
                        <a:rPr lang="it-IT" sz="1100" dirty="0">
                          <a:effectLst/>
                        </a:rPr>
                        <a:t>3072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b"/>
                </a:tc>
                <a:tc>
                  <a:txBody>
                    <a:bodyPr/>
                    <a:lstStyle/>
                    <a:p>
                      <a:pPr algn="ctr">
                        <a:lnSpc>
                          <a:spcPct val="115000"/>
                        </a:lnSpc>
                        <a:spcAft>
                          <a:spcPts val="1000"/>
                        </a:spcAft>
                      </a:pPr>
                      <a:r>
                        <a:rPr lang="it-IT" sz="1100" b="1" dirty="0">
                          <a:effectLst/>
                        </a:rPr>
                        <a:t>263.58 s</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b"/>
                </a:tc>
                <a:tc>
                  <a:txBody>
                    <a:bodyPr/>
                    <a:lstStyle/>
                    <a:p>
                      <a:pPr algn="ctr">
                        <a:lnSpc>
                          <a:spcPct val="115000"/>
                        </a:lnSpc>
                        <a:spcAft>
                          <a:spcPts val="1000"/>
                        </a:spcAft>
                      </a:pPr>
                      <a:r>
                        <a:rPr lang="it-IT" sz="1100" b="1" dirty="0">
                          <a:effectLst/>
                        </a:rPr>
                        <a:t>35.89 s</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b"/>
                </a:tc>
                <a:tc>
                  <a:txBody>
                    <a:bodyPr/>
                    <a:lstStyle/>
                    <a:p>
                      <a:pPr algn="ctr">
                        <a:lnSpc>
                          <a:spcPct val="115000"/>
                        </a:lnSpc>
                        <a:spcAft>
                          <a:spcPts val="1000"/>
                        </a:spcAft>
                      </a:pPr>
                      <a:r>
                        <a:rPr lang="it-IT" sz="1100" b="1" dirty="0">
                          <a:effectLst/>
                        </a:rPr>
                        <a:t>20.78 s</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b"/>
                </a:tc>
                <a:tc>
                  <a:txBody>
                    <a:bodyPr/>
                    <a:lstStyle/>
                    <a:p>
                      <a:pPr algn="ctr">
                        <a:lnSpc>
                          <a:spcPct val="115000"/>
                        </a:lnSpc>
                        <a:spcAft>
                          <a:spcPts val="1000"/>
                        </a:spcAft>
                      </a:pPr>
                      <a:r>
                        <a:rPr lang="it-IT" sz="1100" b="1" dirty="0">
                          <a:effectLst/>
                        </a:rPr>
                        <a:t>2.29 s</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b"/>
                </a:tc>
                <a:extLst>
                  <a:ext uri="{0D108BD9-81ED-4DB2-BD59-A6C34878D82A}">
                    <a16:rowId xmlns:a16="http://schemas.microsoft.com/office/drawing/2014/main" val="1278573081"/>
                  </a:ext>
                </a:extLst>
              </a:tr>
            </a:tbl>
          </a:graphicData>
        </a:graphic>
      </p:graphicFrame>
      <p:cxnSp>
        <p:nvCxnSpPr>
          <p:cNvPr id="6" name="Connettore a gomito 5">
            <a:extLst>
              <a:ext uri="{FF2B5EF4-FFF2-40B4-BE49-F238E27FC236}">
                <a16:creationId xmlns:a16="http://schemas.microsoft.com/office/drawing/2014/main" id="{26C1ECF8-B2A7-44EB-84BB-356344DF7E9D}"/>
              </a:ext>
            </a:extLst>
          </p:cNvPr>
          <p:cNvCxnSpPr>
            <a:cxnSpLocks/>
          </p:cNvCxnSpPr>
          <p:nvPr/>
        </p:nvCxnSpPr>
        <p:spPr>
          <a:xfrm>
            <a:off x="5979123" y="1381125"/>
            <a:ext cx="1707552" cy="647700"/>
          </a:xfrm>
          <a:prstGeom prst="bentConnector3">
            <a:avLst>
              <a:gd name="adj1" fmla="val 998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ttore a gomito 8">
            <a:extLst>
              <a:ext uri="{FF2B5EF4-FFF2-40B4-BE49-F238E27FC236}">
                <a16:creationId xmlns:a16="http://schemas.microsoft.com/office/drawing/2014/main" id="{A4F9288B-F94D-4456-84A5-8D79B710577F}"/>
              </a:ext>
            </a:extLst>
          </p:cNvPr>
          <p:cNvCxnSpPr>
            <a:cxnSpLocks/>
          </p:cNvCxnSpPr>
          <p:nvPr/>
        </p:nvCxnSpPr>
        <p:spPr>
          <a:xfrm flipV="1">
            <a:off x="5979123" y="3879968"/>
            <a:ext cx="1707552" cy="498778"/>
          </a:xfrm>
          <a:prstGeom prst="bentConnector3">
            <a:avLst>
              <a:gd name="adj1" fmla="val 99646"/>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CasellaDiTesto 30">
            <a:extLst>
              <a:ext uri="{FF2B5EF4-FFF2-40B4-BE49-F238E27FC236}">
                <a16:creationId xmlns:a16="http://schemas.microsoft.com/office/drawing/2014/main" id="{CADD23E0-A481-4D07-B443-064F4107C100}"/>
              </a:ext>
            </a:extLst>
          </p:cNvPr>
          <p:cNvSpPr txBox="1"/>
          <p:nvPr/>
        </p:nvSpPr>
        <p:spPr>
          <a:xfrm>
            <a:off x="6196681" y="2016839"/>
            <a:ext cx="2579937" cy="276999"/>
          </a:xfrm>
          <a:prstGeom prst="rect">
            <a:avLst/>
          </a:prstGeom>
          <a:noFill/>
        </p:spPr>
        <p:txBody>
          <a:bodyPr wrap="none" rtlCol="0">
            <a:spAutoFit/>
          </a:bodyPr>
          <a:lstStyle/>
          <a:p>
            <a:r>
              <a:rPr lang="en-US" sz="1200" i="1" dirty="0">
                <a:latin typeface="+mn-lt"/>
              </a:rPr>
              <a:t>Comparison between execution times</a:t>
            </a:r>
          </a:p>
        </p:txBody>
      </p:sp>
      <p:sp>
        <p:nvSpPr>
          <p:cNvPr id="3" name="CasellaDiTesto 2">
            <a:extLst>
              <a:ext uri="{FF2B5EF4-FFF2-40B4-BE49-F238E27FC236}">
                <a16:creationId xmlns:a16="http://schemas.microsoft.com/office/drawing/2014/main" id="{537D531B-C220-4F97-AEFE-222D7B5FA80A}"/>
              </a:ext>
            </a:extLst>
          </p:cNvPr>
          <p:cNvSpPr txBox="1"/>
          <p:nvPr/>
        </p:nvSpPr>
        <p:spPr>
          <a:xfrm>
            <a:off x="6272470" y="4815155"/>
            <a:ext cx="2721707" cy="1323439"/>
          </a:xfrm>
          <a:prstGeom prst="rect">
            <a:avLst/>
          </a:prstGeom>
          <a:noFill/>
          <a:scene3d>
            <a:camera prst="orthographicFront"/>
            <a:lightRig rig="threePt" dir="t"/>
          </a:scene3d>
          <a:sp3d>
            <a:bevelT/>
          </a:sp3d>
        </p:spPr>
        <p:txBody>
          <a:bodyPr wrap="none" rtlCol="0">
            <a:spAutoFit/>
          </a:bodyPr>
          <a:lstStyle/>
          <a:p>
            <a:r>
              <a:rPr lang="en-US" sz="1600" dirty="0">
                <a:latin typeface="+mn-lt"/>
              </a:rPr>
              <a:t>Virtual machine configuration</a:t>
            </a:r>
          </a:p>
          <a:p>
            <a:pPr marL="285750" indent="-285750">
              <a:buFont typeface="Arial" panose="020B0604020202020204" pitchFamily="34" charset="0"/>
              <a:buChar char="•"/>
            </a:pPr>
            <a:r>
              <a:rPr lang="en-US" sz="1600" b="0" dirty="0">
                <a:latin typeface="+mn-lt"/>
              </a:rPr>
              <a:t>Ubuntu 20.04</a:t>
            </a:r>
          </a:p>
          <a:p>
            <a:pPr marL="285750" indent="-285750">
              <a:buFont typeface="Arial" panose="020B0604020202020204" pitchFamily="34" charset="0"/>
              <a:buChar char="•"/>
            </a:pPr>
            <a:r>
              <a:rPr lang="en-US" sz="1600" b="0" dirty="0">
                <a:latin typeface="+mn-lt"/>
              </a:rPr>
              <a:t>N1 Platform</a:t>
            </a:r>
          </a:p>
          <a:p>
            <a:pPr marL="285750" indent="-285750">
              <a:buFont typeface="Arial" panose="020B0604020202020204" pitchFamily="34" charset="0"/>
              <a:buChar char="•"/>
            </a:pPr>
            <a:r>
              <a:rPr lang="en-US" sz="1600" b="0" dirty="0">
                <a:latin typeface="+mn-lt"/>
              </a:rPr>
              <a:t>24 vCPU</a:t>
            </a:r>
          </a:p>
          <a:p>
            <a:pPr marL="285750" indent="-285750">
              <a:buFont typeface="Arial" panose="020B0604020202020204" pitchFamily="34" charset="0"/>
              <a:buChar char="•"/>
            </a:pPr>
            <a:r>
              <a:rPr lang="en-US" sz="1600" b="0" dirty="0">
                <a:latin typeface="+mn-lt"/>
              </a:rPr>
              <a:t>22 GB RAM</a:t>
            </a:r>
          </a:p>
        </p:txBody>
      </p:sp>
    </p:spTree>
    <p:extLst>
      <p:ext uri="{BB962C8B-B14F-4D97-AF65-F5344CB8AC3E}">
        <p14:creationId xmlns:p14="http://schemas.microsoft.com/office/powerpoint/2010/main" val="262932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3" grpId="0" animBg="1"/>
      <p:bldGraphic spid="18" grpId="0">
        <p:bldAsOne/>
      </p:bldGraphic>
      <p:bldGraphic spid="19" grpId="0">
        <p:bldAsOne/>
      </p:bldGraphic>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ttangolo 48">
            <a:extLst>
              <a:ext uri="{FF2B5EF4-FFF2-40B4-BE49-F238E27FC236}">
                <a16:creationId xmlns:a16="http://schemas.microsoft.com/office/drawing/2014/main" id="{A9BD921B-C883-4550-A022-1752083CC44F}"/>
              </a:ext>
            </a:extLst>
          </p:cNvPr>
          <p:cNvSpPr/>
          <p:nvPr/>
        </p:nvSpPr>
        <p:spPr>
          <a:xfrm>
            <a:off x="8691009" y="4176240"/>
            <a:ext cx="467833" cy="19693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48" name="Rettangolo 47">
            <a:extLst>
              <a:ext uri="{FF2B5EF4-FFF2-40B4-BE49-F238E27FC236}">
                <a16:creationId xmlns:a16="http://schemas.microsoft.com/office/drawing/2014/main" id="{9AF383CF-F6FA-41D3-B34A-E357EC6B48AE}"/>
              </a:ext>
            </a:extLst>
          </p:cNvPr>
          <p:cNvSpPr/>
          <p:nvPr/>
        </p:nvSpPr>
        <p:spPr>
          <a:xfrm>
            <a:off x="4872063" y="4176241"/>
            <a:ext cx="467833" cy="19693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46" name="Rettangolo 45">
            <a:extLst>
              <a:ext uri="{FF2B5EF4-FFF2-40B4-BE49-F238E27FC236}">
                <a16:creationId xmlns:a16="http://schemas.microsoft.com/office/drawing/2014/main" id="{0F17FC18-2467-4950-B4B0-9D0FB99D2004}"/>
              </a:ext>
            </a:extLst>
          </p:cNvPr>
          <p:cNvSpPr/>
          <p:nvPr/>
        </p:nvSpPr>
        <p:spPr>
          <a:xfrm>
            <a:off x="5247" y="4176242"/>
            <a:ext cx="467833" cy="19693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45" name="Rettangolo 44">
            <a:extLst>
              <a:ext uri="{FF2B5EF4-FFF2-40B4-BE49-F238E27FC236}">
                <a16:creationId xmlns:a16="http://schemas.microsoft.com/office/drawing/2014/main" id="{8D4096DF-0B1C-40FA-9C7C-F7521AF27C13}"/>
              </a:ext>
            </a:extLst>
          </p:cNvPr>
          <p:cNvSpPr/>
          <p:nvPr/>
        </p:nvSpPr>
        <p:spPr>
          <a:xfrm>
            <a:off x="5124450" y="4263921"/>
            <a:ext cx="3906108" cy="1793979"/>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Rettangolo 43">
            <a:extLst>
              <a:ext uri="{FF2B5EF4-FFF2-40B4-BE49-F238E27FC236}">
                <a16:creationId xmlns:a16="http://schemas.microsoft.com/office/drawing/2014/main" id="{86BE3469-DE44-4A68-9977-2C9B789A31C8}"/>
              </a:ext>
            </a:extLst>
          </p:cNvPr>
          <p:cNvSpPr/>
          <p:nvPr/>
        </p:nvSpPr>
        <p:spPr>
          <a:xfrm>
            <a:off x="129073" y="4263921"/>
            <a:ext cx="4867094" cy="1793979"/>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Rettangolo 40">
            <a:extLst>
              <a:ext uri="{FF2B5EF4-FFF2-40B4-BE49-F238E27FC236}">
                <a16:creationId xmlns:a16="http://schemas.microsoft.com/office/drawing/2014/main" id="{1B6526D4-5DE3-4BC1-9936-AACBA68583BD}"/>
              </a:ext>
            </a:extLst>
          </p:cNvPr>
          <p:cNvSpPr/>
          <p:nvPr/>
        </p:nvSpPr>
        <p:spPr>
          <a:xfrm>
            <a:off x="5838150" y="911670"/>
            <a:ext cx="3192408" cy="2025536"/>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Slide Number Placeholder 3">
            <a:extLst>
              <a:ext uri="{FF2B5EF4-FFF2-40B4-BE49-F238E27FC236}">
                <a16:creationId xmlns:a16="http://schemas.microsoft.com/office/drawing/2014/main" id="{191C6D2B-917E-4084-BACB-F677537CCD15}"/>
              </a:ext>
            </a:extLst>
          </p:cNvPr>
          <p:cNvSpPr>
            <a:spLocks noGrp="1"/>
          </p:cNvSpPr>
          <p:nvPr>
            <p:ph type="sldNum" sz="quarter" idx="12"/>
          </p:nvPr>
        </p:nvSpPr>
        <p:spPr>
          <a:xfrm>
            <a:off x="6457950" y="6492240"/>
            <a:ext cx="2057400" cy="365125"/>
          </a:xfrm>
        </p:spPr>
        <p:txBody>
          <a:bodyPr vert="horz" lIns="91440" tIns="45720" rIns="91440" bIns="45720" rtlCol="0" anchor="ctr">
            <a:normAutofit/>
          </a:bodyPr>
          <a:lstStyle/>
          <a:p>
            <a:pPr eaLnBrk="1" hangingPunct="1">
              <a:spcAft>
                <a:spcPts val="600"/>
              </a:spcAft>
            </a:pPr>
            <a:fld id="{3354F95A-DA11-B041-B979-C4FB2EF97768}" type="slidenum">
              <a:rPr lang="en-US" dirty="0">
                <a:latin typeface="Arial"/>
                <a:cs typeface="Arial"/>
              </a:rPr>
              <a:pPr eaLnBrk="1" hangingPunct="1">
                <a:spcAft>
                  <a:spcPts val="600"/>
                </a:spcAft>
              </a:pPr>
              <a:t>6</a:t>
            </a:fld>
            <a:endParaRPr lang="en-US">
              <a:latin typeface="Arial"/>
              <a:cs typeface="Arial"/>
            </a:endParaRPr>
          </a:p>
        </p:txBody>
      </p:sp>
      <p:sp>
        <p:nvSpPr>
          <p:cNvPr id="11" name="CasellaDiTesto 10">
            <a:extLst>
              <a:ext uri="{FF2B5EF4-FFF2-40B4-BE49-F238E27FC236}">
                <a16:creationId xmlns:a16="http://schemas.microsoft.com/office/drawing/2014/main" id="{E9B6F65E-F9C9-4AD1-8C77-AD3A5CCA1599}"/>
              </a:ext>
            </a:extLst>
          </p:cNvPr>
          <p:cNvSpPr txBox="1"/>
          <p:nvPr/>
        </p:nvSpPr>
        <p:spPr>
          <a:xfrm>
            <a:off x="0" y="-95521"/>
            <a:ext cx="9144000" cy="707886"/>
          </a:xfrm>
          <a:prstGeom prst="rect">
            <a:avLst/>
          </a:prstGeom>
          <a:solidFill>
            <a:schemeClr val="accent4"/>
          </a:solidFill>
        </p:spPr>
        <p:txBody>
          <a:bodyPr wrap="square" rtlCol="0">
            <a:spAutoFit/>
          </a:bodyPr>
          <a:lstStyle/>
          <a:p>
            <a:pPr algn="ctr"/>
            <a:r>
              <a:rPr lang="it-IT" sz="4000" b="0" dirty="0">
                <a:solidFill>
                  <a:schemeClr val="bg1"/>
                </a:solidFill>
                <a:latin typeface="+mn-lt"/>
              </a:rPr>
              <a:t>Serial algorithm - Inversion</a:t>
            </a:r>
          </a:p>
        </p:txBody>
      </p: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2DF36418-0D40-409E-833B-17F18886ED2E}"/>
                  </a:ext>
                </a:extLst>
              </p:cNvPr>
              <p:cNvSpPr txBox="1"/>
              <p:nvPr/>
            </p:nvSpPr>
            <p:spPr>
              <a:xfrm>
                <a:off x="-414779" y="924338"/>
                <a:ext cx="5276653" cy="7770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rgbClr val="836967"/>
                              </a:solidFill>
                              <a:latin typeface="Cambria Math" panose="02040503050406030204" pitchFamily="18" charset="0"/>
                            </a:rPr>
                          </m:ctrlPr>
                        </m:dPr>
                        <m:e>
                          <m:m>
                            <m:mPr>
                              <m:plcHide m:val="on"/>
                              <m:mcs>
                                <m:mc>
                                  <m:mcPr>
                                    <m:count m:val="3"/>
                                    <m:mcJc m:val="center"/>
                                  </m:mcPr>
                                </m:mc>
                              </m:mcs>
                              <m:ctrlPr>
                                <a:rPr lang="en-US" sz="1400" i="1">
                                  <a:solidFill>
                                    <a:srgbClr val="836967"/>
                                  </a:solidFill>
                                  <a:latin typeface="Cambria Math" panose="02040503050406030204" pitchFamily="18" charset="0"/>
                                </a:rPr>
                              </m:ctrlPr>
                            </m:mPr>
                            <m:mr>
                              <m:e>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𝐴</m:t>
                                    </m:r>
                                  </m:e>
                                  <m:sub>
                                    <m:r>
                                      <a:rPr lang="en-US" sz="1400" i="0">
                                        <a:latin typeface="Cambria Math" panose="02040503050406030204" pitchFamily="18" charset="0"/>
                                      </a:rPr>
                                      <m:t>11</m:t>
                                    </m:r>
                                  </m:sub>
                                </m:sSub>
                              </m:e>
                              <m:e>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𝐴</m:t>
                                    </m:r>
                                  </m:e>
                                  <m:sub>
                                    <m:r>
                                      <a:rPr lang="en-US" sz="1400" i="0">
                                        <a:latin typeface="Cambria Math" panose="02040503050406030204" pitchFamily="18" charset="0"/>
                                      </a:rPr>
                                      <m:t>12</m:t>
                                    </m:r>
                                  </m:sub>
                                </m:sSub>
                              </m:e>
                              <m:e>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𝐴</m:t>
                                    </m:r>
                                  </m:e>
                                  <m:sub>
                                    <m:r>
                                      <a:rPr lang="en-US" sz="1400" i="0">
                                        <a:latin typeface="Cambria Math" panose="02040503050406030204" pitchFamily="18" charset="0"/>
                                      </a:rPr>
                                      <m:t>13</m:t>
                                    </m:r>
                                  </m:sub>
                                </m:sSub>
                              </m:e>
                            </m:mr>
                            <m:mr>
                              <m:e>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𝐴</m:t>
                                    </m:r>
                                  </m:e>
                                  <m:sub>
                                    <m:r>
                                      <a:rPr lang="en-US" sz="1400" i="0">
                                        <a:latin typeface="Cambria Math" panose="02040503050406030204" pitchFamily="18" charset="0"/>
                                      </a:rPr>
                                      <m:t>21</m:t>
                                    </m:r>
                                  </m:sub>
                                </m:sSub>
                              </m:e>
                              <m:e>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𝐴</m:t>
                                    </m:r>
                                  </m:e>
                                  <m:sub>
                                    <m:r>
                                      <a:rPr lang="en-US" sz="1400" i="0">
                                        <a:latin typeface="Cambria Math" panose="02040503050406030204" pitchFamily="18" charset="0"/>
                                      </a:rPr>
                                      <m:t>22</m:t>
                                    </m:r>
                                  </m:sub>
                                </m:sSub>
                              </m:e>
                              <m:e>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𝐴</m:t>
                                    </m:r>
                                  </m:e>
                                  <m:sub>
                                    <m:r>
                                      <a:rPr lang="en-US" sz="1400" i="0">
                                        <a:latin typeface="Cambria Math" panose="02040503050406030204" pitchFamily="18" charset="0"/>
                                      </a:rPr>
                                      <m:t>23</m:t>
                                    </m:r>
                                  </m:sub>
                                </m:sSub>
                              </m:e>
                            </m:mr>
                            <m:mr>
                              <m:e>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𝐴</m:t>
                                    </m:r>
                                  </m:e>
                                  <m:sub>
                                    <m:r>
                                      <a:rPr lang="en-US" sz="1400" i="0">
                                        <a:latin typeface="Cambria Math" panose="02040503050406030204" pitchFamily="18" charset="0"/>
                                      </a:rPr>
                                      <m:t>31</m:t>
                                    </m:r>
                                  </m:sub>
                                </m:sSub>
                              </m:e>
                              <m:e>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𝐴</m:t>
                                    </m:r>
                                  </m:e>
                                  <m:sub>
                                    <m:r>
                                      <a:rPr lang="en-US" sz="1400" i="0">
                                        <a:latin typeface="Cambria Math" panose="02040503050406030204" pitchFamily="18" charset="0"/>
                                      </a:rPr>
                                      <m:t>32</m:t>
                                    </m:r>
                                  </m:sub>
                                </m:sSub>
                              </m:e>
                              <m:e>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𝐴</m:t>
                                    </m:r>
                                  </m:e>
                                  <m:sub>
                                    <m:r>
                                      <a:rPr lang="en-US" sz="1400" i="0">
                                        <a:latin typeface="Cambria Math" panose="02040503050406030204" pitchFamily="18" charset="0"/>
                                      </a:rPr>
                                      <m:t>33</m:t>
                                    </m:r>
                                  </m:sub>
                                </m:sSub>
                              </m:e>
                            </m:mr>
                          </m:m>
                        </m:e>
                      </m:d>
                      <m:d>
                        <m:dPr>
                          <m:begChr m:val="["/>
                          <m:endChr m:val="]"/>
                          <m:ctrlPr>
                            <a:rPr lang="en-US" sz="1400" i="1">
                              <a:solidFill>
                                <a:srgbClr val="836967"/>
                              </a:solidFill>
                              <a:latin typeface="Cambria Math" panose="02040503050406030204" pitchFamily="18" charset="0"/>
                            </a:rPr>
                          </m:ctrlPr>
                        </m:dPr>
                        <m:e>
                          <m:m>
                            <m:mPr>
                              <m:plcHide m:val="on"/>
                              <m:mcs>
                                <m:mc>
                                  <m:mcPr>
                                    <m:count m:val="3"/>
                                    <m:mcJc m:val="center"/>
                                  </m:mcPr>
                                </m:mc>
                              </m:mcs>
                              <m:ctrlPr>
                                <a:rPr lang="en-US" sz="1400" i="1">
                                  <a:solidFill>
                                    <a:srgbClr val="836967"/>
                                  </a:solidFill>
                                  <a:latin typeface="Cambria Math" panose="02040503050406030204" pitchFamily="18" charset="0"/>
                                </a:rPr>
                              </m:ctrlPr>
                            </m:mPr>
                            <m:mr>
                              <m:e>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𝑎</m:t>
                                    </m:r>
                                  </m:e>
                                  <m:sub>
                                    <m:r>
                                      <a:rPr lang="en-US" sz="1400" i="0">
                                        <a:latin typeface="Cambria Math" panose="02040503050406030204" pitchFamily="18" charset="0"/>
                                      </a:rPr>
                                      <m:t>11</m:t>
                                    </m:r>
                                  </m:sub>
                                </m:sSub>
                                <m:r>
                                  <a:rPr lang="en-US" sz="1400" i="0">
                                    <a:latin typeface="Cambria Math" panose="02040503050406030204" pitchFamily="18" charset="0"/>
                                  </a:rPr>
                                  <m:t>′</m:t>
                                </m:r>
                              </m:e>
                              <m:e>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𝑎</m:t>
                                    </m:r>
                                  </m:e>
                                  <m:sub>
                                    <m:r>
                                      <a:rPr lang="en-US" sz="1400" i="0">
                                        <a:latin typeface="Cambria Math" panose="02040503050406030204" pitchFamily="18" charset="0"/>
                                      </a:rPr>
                                      <m:t>12</m:t>
                                    </m:r>
                                  </m:sub>
                                </m:sSub>
                                <m:r>
                                  <a:rPr lang="en-US" sz="1400" i="0">
                                    <a:latin typeface="Cambria Math" panose="02040503050406030204" pitchFamily="18" charset="0"/>
                                  </a:rPr>
                                  <m:t>′</m:t>
                                </m:r>
                              </m:e>
                              <m:e>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𝑎</m:t>
                                    </m:r>
                                  </m:e>
                                  <m:sub>
                                    <m:r>
                                      <a:rPr lang="en-US" sz="1400" i="0">
                                        <a:latin typeface="Cambria Math" panose="02040503050406030204" pitchFamily="18" charset="0"/>
                                      </a:rPr>
                                      <m:t>13</m:t>
                                    </m:r>
                                  </m:sub>
                                </m:sSub>
                                <m:r>
                                  <a:rPr lang="en-US" sz="1400" i="0">
                                    <a:latin typeface="Cambria Math" panose="02040503050406030204" pitchFamily="18" charset="0"/>
                                  </a:rPr>
                                  <m:t>′</m:t>
                                </m:r>
                              </m:e>
                            </m:mr>
                            <m:mr>
                              <m:e>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𝑎</m:t>
                                    </m:r>
                                  </m:e>
                                  <m:sub>
                                    <m:r>
                                      <a:rPr lang="en-US" sz="1400" i="0">
                                        <a:latin typeface="Cambria Math" panose="02040503050406030204" pitchFamily="18" charset="0"/>
                                      </a:rPr>
                                      <m:t>21</m:t>
                                    </m:r>
                                  </m:sub>
                                </m:sSub>
                                <m:r>
                                  <a:rPr lang="en-US" sz="1400" i="0">
                                    <a:latin typeface="Cambria Math" panose="02040503050406030204" pitchFamily="18" charset="0"/>
                                  </a:rPr>
                                  <m:t>′</m:t>
                                </m:r>
                              </m:e>
                              <m:e>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𝑎</m:t>
                                    </m:r>
                                  </m:e>
                                  <m:sub>
                                    <m:r>
                                      <a:rPr lang="en-US" sz="1400" i="0">
                                        <a:latin typeface="Cambria Math" panose="02040503050406030204" pitchFamily="18" charset="0"/>
                                      </a:rPr>
                                      <m:t>22</m:t>
                                    </m:r>
                                  </m:sub>
                                </m:sSub>
                                <m:r>
                                  <a:rPr lang="en-US" sz="1400" i="0">
                                    <a:latin typeface="Cambria Math" panose="02040503050406030204" pitchFamily="18" charset="0"/>
                                  </a:rPr>
                                  <m:t>′</m:t>
                                </m:r>
                              </m:e>
                              <m:e>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𝑎</m:t>
                                    </m:r>
                                  </m:e>
                                  <m:sub>
                                    <m:r>
                                      <a:rPr lang="en-US" sz="1400" i="0">
                                        <a:latin typeface="Cambria Math" panose="02040503050406030204" pitchFamily="18" charset="0"/>
                                      </a:rPr>
                                      <m:t>23</m:t>
                                    </m:r>
                                  </m:sub>
                                </m:sSub>
                                <m:r>
                                  <a:rPr lang="en-US" sz="1400" i="0">
                                    <a:latin typeface="Cambria Math" panose="02040503050406030204" pitchFamily="18" charset="0"/>
                                  </a:rPr>
                                  <m:t>′</m:t>
                                </m:r>
                              </m:e>
                            </m:mr>
                            <m:mr>
                              <m:e>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𝑎</m:t>
                                    </m:r>
                                  </m:e>
                                  <m:sub>
                                    <m:r>
                                      <a:rPr lang="en-US" sz="1400" i="0">
                                        <a:latin typeface="Cambria Math" panose="02040503050406030204" pitchFamily="18" charset="0"/>
                                      </a:rPr>
                                      <m:t>31</m:t>
                                    </m:r>
                                  </m:sub>
                                </m:sSub>
                                <m:r>
                                  <a:rPr lang="en-US" sz="1400" i="0">
                                    <a:latin typeface="Cambria Math" panose="02040503050406030204" pitchFamily="18" charset="0"/>
                                  </a:rPr>
                                  <m:t>′</m:t>
                                </m:r>
                              </m:e>
                              <m:e>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𝑎</m:t>
                                    </m:r>
                                  </m:e>
                                  <m:sub>
                                    <m:r>
                                      <a:rPr lang="en-US" sz="1400" i="0">
                                        <a:latin typeface="Cambria Math" panose="02040503050406030204" pitchFamily="18" charset="0"/>
                                      </a:rPr>
                                      <m:t>32</m:t>
                                    </m:r>
                                  </m:sub>
                                </m:sSub>
                                <m:r>
                                  <a:rPr lang="en-US" sz="1400" i="0">
                                    <a:latin typeface="Cambria Math" panose="02040503050406030204" pitchFamily="18" charset="0"/>
                                  </a:rPr>
                                  <m:t>′</m:t>
                                </m:r>
                              </m:e>
                              <m:e>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𝑎</m:t>
                                    </m:r>
                                  </m:e>
                                  <m:sub>
                                    <m:r>
                                      <a:rPr lang="en-US" sz="1400" i="0">
                                        <a:latin typeface="Cambria Math" panose="02040503050406030204" pitchFamily="18" charset="0"/>
                                      </a:rPr>
                                      <m:t>33</m:t>
                                    </m:r>
                                  </m:sub>
                                </m:sSub>
                                <m:r>
                                  <a:rPr lang="en-US" sz="1400" i="0">
                                    <a:latin typeface="Cambria Math" panose="02040503050406030204" pitchFamily="18" charset="0"/>
                                  </a:rPr>
                                  <m:t>′</m:t>
                                </m:r>
                              </m:e>
                            </m:mr>
                          </m:m>
                        </m:e>
                      </m:d>
                      <m:r>
                        <a:rPr lang="en-US" sz="1400" i="0">
                          <a:latin typeface="Cambria Math" panose="02040503050406030204" pitchFamily="18" charset="0"/>
                        </a:rPr>
                        <m:t>=</m:t>
                      </m:r>
                      <m:d>
                        <m:dPr>
                          <m:begChr m:val="["/>
                          <m:endChr m:val="]"/>
                          <m:ctrlPr>
                            <a:rPr lang="en-US" sz="1400" i="1">
                              <a:solidFill>
                                <a:srgbClr val="836967"/>
                              </a:solidFill>
                              <a:latin typeface="Cambria Math" panose="02040503050406030204" pitchFamily="18" charset="0"/>
                            </a:rPr>
                          </m:ctrlPr>
                        </m:dPr>
                        <m:e>
                          <m:m>
                            <m:mPr>
                              <m:plcHide m:val="on"/>
                              <m:mcs>
                                <m:mc>
                                  <m:mcPr>
                                    <m:count m:val="3"/>
                                    <m:mcJc m:val="center"/>
                                  </m:mcPr>
                                </m:mc>
                              </m:mcs>
                              <m:ctrlPr>
                                <a:rPr lang="en-US" sz="1400" i="1">
                                  <a:solidFill>
                                    <a:srgbClr val="836967"/>
                                  </a:solidFill>
                                  <a:latin typeface="Cambria Math" panose="02040503050406030204" pitchFamily="18" charset="0"/>
                                </a:rPr>
                              </m:ctrlPr>
                            </m:mPr>
                            <m:mr>
                              <m:e>
                                <m:r>
                                  <a:rPr lang="en-US" sz="1400" i="0">
                                    <a:latin typeface="Cambria Math" panose="02040503050406030204" pitchFamily="18" charset="0"/>
                                  </a:rPr>
                                  <m:t>1</m:t>
                                </m:r>
                              </m:e>
                              <m:e>
                                <m:r>
                                  <a:rPr lang="en-US" sz="1400" i="0">
                                    <a:latin typeface="Cambria Math" panose="02040503050406030204" pitchFamily="18" charset="0"/>
                                  </a:rPr>
                                  <m:t>0</m:t>
                                </m:r>
                              </m:e>
                              <m:e>
                                <m:r>
                                  <a:rPr lang="en-US" sz="1400" i="0">
                                    <a:latin typeface="Cambria Math" panose="02040503050406030204" pitchFamily="18" charset="0"/>
                                  </a:rPr>
                                  <m:t>0</m:t>
                                </m:r>
                              </m:e>
                            </m:mr>
                            <m:mr>
                              <m:e>
                                <m:r>
                                  <a:rPr lang="en-US" sz="1400" i="0">
                                    <a:latin typeface="Cambria Math" panose="02040503050406030204" pitchFamily="18" charset="0"/>
                                  </a:rPr>
                                  <m:t>0</m:t>
                                </m:r>
                              </m:e>
                              <m:e>
                                <m:r>
                                  <a:rPr lang="en-US" sz="1400" i="0">
                                    <a:latin typeface="Cambria Math" panose="02040503050406030204" pitchFamily="18" charset="0"/>
                                  </a:rPr>
                                  <m:t>1</m:t>
                                </m:r>
                              </m:e>
                              <m:e>
                                <m:r>
                                  <a:rPr lang="en-US" sz="1400" i="0">
                                    <a:latin typeface="Cambria Math" panose="02040503050406030204" pitchFamily="18" charset="0"/>
                                  </a:rPr>
                                  <m:t>0</m:t>
                                </m:r>
                              </m:e>
                            </m:mr>
                            <m:mr>
                              <m:e>
                                <m:r>
                                  <a:rPr lang="en-US" sz="1400" i="0">
                                    <a:latin typeface="Cambria Math" panose="02040503050406030204" pitchFamily="18" charset="0"/>
                                  </a:rPr>
                                  <m:t>0</m:t>
                                </m:r>
                              </m:e>
                              <m:e>
                                <m:r>
                                  <a:rPr lang="en-US" sz="1400" i="0">
                                    <a:latin typeface="Cambria Math" panose="02040503050406030204" pitchFamily="18" charset="0"/>
                                  </a:rPr>
                                  <m:t>0</m:t>
                                </m:r>
                              </m:e>
                              <m:e>
                                <m:r>
                                  <a:rPr lang="en-US" sz="1400" i="0">
                                    <a:latin typeface="Cambria Math" panose="02040503050406030204" pitchFamily="18" charset="0"/>
                                  </a:rPr>
                                  <m:t>1</m:t>
                                </m:r>
                              </m:e>
                            </m:mr>
                          </m:m>
                        </m:e>
                      </m:d>
                    </m:oMath>
                  </m:oMathPara>
                </a14:m>
                <a:endParaRPr lang="en-US" sz="1600" dirty="0"/>
              </a:p>
            </p:txBody>
          </p:sp>
        </mc:Choice>
        <mc:Fallback xmlns="">
          <p:sp>
            <p:nvSpPr>
              <p:cNvPr id="6" name="CasellaDiTesto 5">
                <a:extLst>
                  <a:ext uri="{FF2B5EF4-FFF2-40B4-BE49-F238E27FC236}">
                    <a16:creationId xmlns:a16="http://schemas.microsoft.com/office/drawing/2014/main" id="{2DF36418-0D40-409E-833B-17F18886ED2E}"/>
                  </a:ext>
                </a:extLst>
              </p:cNvPr>
              <p:cNvSpPr txBox="1">
                <a:spLocks noRot="1" noChangeAspect="1" noMove="1" noResize="1" noEditPoints="1" noAdjustHandles="1" noChangeArrowheads="1" noChangeShapeType="1" noTextEdit="1"/>
              </p:cNvSpPr>
              <p:nvPr/>
            </p:nvSpPr>
            <p:spPr>
              <a:xfrm>
                <a:off x="-414779" y="924338"/>
                <a:ext cx="5276653" cy="777072"/>
              </a:xfrm>
              <a:prstGeom prst="rect">
                <a:avLst/>
              </a:prstGeom>
              <a:blipFill>
                <a:blip r:embed="rId3"/>
                <a:stretch>
                  <a:fillRect/>
                </a:stretch>
              </a:blipFill>
            </p:spPr>
            <p:txBody>
              <a:bodyPr/>
              <a:lstStyle/>
              <a:p>
                <a:r>
                  <a:rPr lang="en-US">
                    <a:noFill/>
                  </a:rPr>
                  <a:t> </a:t>
                </a:r>
              </a:p>
            </p:txBody>
          </p:sp>
        </mc:Fallback>
      </mc:AlternateContent>
      <p:cxnSp>
        <p:nvCxnSpPr>
          <p:cNvPr id="12" name="Connettore 2 11">
            <a:extLst>
              <a:ext uri="{FF2B5EF4-FFF2-40B4-BE49-F238E27FC236}">
                <a16:creationId xmlns:a16="http://schemas.microsoft.com/office/drawing/2014/main" id="{69C36D82-2339-4B2A-B96B-B8B632DD79F1}"/>
              </a:ext>
            </a:extLst>
          </p:cNvPr>
          <p:cNvCxnSpPr>
            <a:cxnSpLocks/>
          </p:cNvCxnSpPr>
          <p:nvPr/>
        </p:nvCxnSpPr>
        <p:spPr>
          <a:xfrm>
            <a:off x="871781" y="1942017"/>
            <a:ext cx="0" cy="429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013D3C42-A2BF-4DBD-8345-AD32923B61E5}"/>
                  </a:ext>
                </a:extLst>
              </p:cNvPr>
              <p:cNvSpPr txBox="1"/>
              <p:nvPr/>
            </p:nvSpPr>
            <p:spPr>
              <a:xfrm>
                <a:off x="-414779" y="2371223"/>
                <a:ext cx="3512564" cy="7770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rgbClr val="836967"/>
                              </a:solidFill>
                              <a:latin typeface="Cambria Math" panose="02040503050406030204" pitchFamily="18" charset="0"/>
                            </a:rPr>
                          </m:ctrlPr>
                        </m:dPr>
                        <m:e>
                          <m:m>
                            <m:mPr>
                              <m:plcHide m:val="on"/>
                              <m:mcs>
                                <m:mc>
                                  <m:mcPr>
                                    <m:count m:val="3"/>
                                    <m:mcJc m:val="center"/>
                                  </m:mcPr>
                                </m:mc>
                              </m:mcs>
                              <m:ctrlPr>
                                <a:rPr lang="en-US" sz="1400" i="1">
                                  <a:solidFill>
                                    <a:srgbClr val="836967"/>
                                  </a:solidFill>
                                  <a:latin typeface="Cambria Math" panose="02040503050406030204" pitchFamily="18" charset="0"/>
                                </a:rPr>
                              </m:ctrlPr>
                            </m:mPr>
                            <m:mr>
                              <m:e>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𝑙</m:t>
                                    </m:r>
                                  </m:e>
                                  <m:sub>
                                    <m:r>
                                      <a:rPr lang="en-US" sz="1400" i="0">
                                        <a:latin typeface="Cambria Math" panose="02040503050406030204" pitchFamily="18" charset="0"/>
                                      </a:rPr>
                                      <m:t>11</m:t>
                                    </m:r>
                                  </m:sub>
                                </m:sSub>
                              </m:e>
                              <m:e>
                                <m:r>
                                  <a:rPr lang="en-US" sz="1400" i="0">
                                    <a:latin typeface="Cambria Math" panose="02040503050406030204" pitchFamily="18" charset="0"/>
                                  </a:rPr>
                                  <m:t>0</m:t>
                                </m:r>
                              </m:e>
                              <m:e>
                                <m:r>
                                  <a:rPr lang="en-US" sz="1400" i="0">
                                    <a:latin typeface="Cambria Math" panose="02040503050406030204" pitchFamily="18" charset="0"/>
                                  </a:rPr>
                                  <m:t>0</m:t>
                                </m:r>
                              </m:e>
                            </m:mr>
                            <m:mr>
                              <m:e>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𝑙</m:t>
                                    </m:r>
                                  </m:e>
                                  <m:sub>
                                    <m:r>
                                      <a:rPr lang="en-US" sz="1400" i="0">
                                        <a:latin typeface="Cambria Math" panose="02040503050406030204" pitchFamily="18" charset="0"/>
                                      </a:rPr>
                                      <m:t>21</m:t>
                                    </m:r>
                                  </m:sub>
                                </m:sSub>
                              </m:e>
                              <m:e>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𝑙</m:t>
                                    </m:r>
                                  </m:e>
                                  <m:sub>
                                    <m:r>
                                      <a:rPr lang="en-US" sz="1400" i="0">
                                        <a:latin typeface="Cambria Math" panose="02040503050406030204" pitchFamily="18" charset="0"/>
                                      </a:rPr>
                                      <m:t>22</m:t>
                                    </m:r>
                                  </m:sub>
                                </m:sSub>
                              </m:e>
                              <m:e>
                                <m:r>
                                  <a:rPr lang="en-US" sz="1400" i="0">
                                    <a:latin typeface="Cambria Math" panose="02040503050406030204" pitchFamily="18" charset="0"/>
                                  </a:rPr>
                                  <m:t>0</m:t>
                                </m:r>
                              </m:e>
                            </m:mr>
                            <m:mr>
                              <m:e>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𝑙</m:t>
                                    </m:r>
                                  </m:e>
                                  <m:sub>
                                    <m:r>
                                      <a:rPr lang="en-US" sz="1400" i="0">
                                        <a:latin typeface="Cambria Math" panose="02040503050406030204" pitchFamily="18" charset="0"/>
                                      </a:rPr>
                                      <m:t>31</m:t>
                                    </m:r>
                                  </m:sub>
                                </m:sSub>
                              </m:e>
                              <m:e>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𝑙</m:t>
                                    </m:r>
                                  </m:e>
                                  <m:sub>
                                    <m:r>
                                      <a:rPr lang="en-US" sz="1400" i="0">
                                        <a:latin typeface="Cambria Math" panose="02040503050406030204" pitchFamily="18" charset="0"/>
                                      </a:rPr>
                                      <m:t>32</m:t>
                                    </m:r>
                                  </m:sub>
                                </m:sSub>
                              </m:e>
                              <m:e>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𝑙</m:t>
                                    </m:r>
                                  </m:e>
                                  <m:sub>
                                    <m:r>
                                      <a:rPr lang="en-US" sz="1400" i="0">
                                        <a:latin typeface="Cambria Math" panose="02040503050406030204" pitchFamily="18" charset="0"/>
                                      </a:rPr>
                                      <m:t>33</m:t>
                                    </m:r>
                                  </m:sub>
                                </m:sSub>
                              </m:e>
                            </m:mr>
                          </m:m>
                        </m:e>
                      </m:d>
                      <m:d>
                        <m:dPr>
                          <m:begChr m:val="["/>
                          <m:endChr m:val="]"/>
                          <m:ctrlPr>
                            <a:rPr lang="en-US" sz="1400" i="1">
                              <a:solidFill>
                                <a:srgbClr val="836967"/>
                              </a:solidFill>
                              <a:latin typeface="Cambria Math" panose="02040503050406030204" pitchFamily="18" charset="0"/>
                            </a:rPr>
                          </m:ctrlPr>
                        </m:dPr>
                        <m:e>
                          <m:m>
                            <m:mPr>
                              <m:plcHide m:val="on"/>
                              <m:mcs>
                                <m:mc>
                                  <m:mcPr>
                                    <m:count m:val="1"/>
                                    <m:mcJc m:val="center"/>
                                  </m:mcPr>
                                </m:mc>
                              </m:mcs>
                              <m:ctrlPr>
                                <a:rPr lang="en-US" sz="1400" i="1">
                                  <a:solidFill>
                                    <a:srgbClr val="836967"/>
                                  </a:solidFill>
                                  <a:latin typeface="Cambria Math" panose="02040503050406030204" pitchFamily="18" charset="0"/>
                                </a:rPr>
                              </m:ctrlPr>
                            </m:mPr>
                            <m:mr>
                              <m:e>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𝑦</m:t>
                                    </m:r>
                                  </m:e>
                                  <m:sub>
                                    <m:r>
                                      <a:rPr lang="en-US" sz="1400" i="0">
                                        <a:latin typeface="Cambria Math" panose="02040503050406030204" pitchFamily="18" charset="0"/>
                                      </a:rPr>
                                      <m:t>1</m:t>
                                    </m:r>
                                  </m:sub>
                                </m:sSub>
                              </m:e>
                            </m:mr>
                            <m:mr>
                              <m:e>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𝑦</m:t>
                                    </m:r>
                                  </m:e>
                                  <m:sub>
                                    <m:r>
                                      <a:rPr lang="en-US" sz="1400" i="0">
                                        <a:latin typeface="Cambria Math" panose="02040503050406030204" pitchFamily="18" charset="0"/>
                                      </a:rPr>
                                      <m:t>2</m:t>
                                    </m:r>
                                  </m:sub>
                                </m:sSub>
                              </m:e>
                            </m:mr>
                            <m:mr>
                              <m:e>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𝑦</m:t>
                                    </m:r>
                                  </m:e>
                                  <m:sub>
                                    <m:r>
                                      <a:rPr lang="en-US" sz="1400" i="0">
                                        <a:latin typeface="Cambria Math" panose="02040503050406030204" pitchFamily="18" charset="0"/>
                                      </a:rPr>
                                      <m:t>3</m:t>
                                    </m:r>
                                  </m:sub>
                                </m:sSub>
                              </m:e>
                            </m:mr>
                          </m:m>
                        </m:e>
                      </m:d>
                      <m:r>
                        <a:rPr lang="en-US" sz="1400" i="0">
                          <a:latin typeface="Cambria Math" panose="02040503050406030204" pitchFamily="18" charset="0"/>
                        </a:rPr>
                        <m:t>=</m:t>
                      </m:r>
                      <m:d>
                        <m:dPr>
                          <m:begChr m:val="["/>
                          <m:endChr m:val="]"/>
                          <m:ctrlPr>
                            <a:rPr lang="en-US" sz="1400" i="1">
                              <a:solidFill>
                                <a:srgbClr val="836967"/>
                              </a:solidFill>
                              <a:latin typeface="Cambria Math" panose="02040503050406030204" pitchFamily="18" charset="0"/>
                            </a:rPr>
                          </m:ctrlPr>
                        </m:dPr>
                        <m:e>
                          <m:m>
                            <m:mPr>
                              <m:plcHide m:val="on"/>
                              <m:mcs>
                                <m:mc>
                                  <m:mcPr>
                                    <m:count m:val="1"/>
                                    <m:mcJc m:val="center"/>
                                  </m:mcPr>
                                </m:mc>
                              </m:mcs>
                              <m:ctrlPr>
                                <a:rPr lang="en-US" sz="1400" i="1">
                                  <a:solidFill>
                                    <a:srgbClr val="836967"/>
                                  </a:solidFill>
                                  <a:latin typeface="Cambria Math" panose="02040503050406030204" pitchFamily="18" charset="0"/>
                                </a:rPr>
                              </m:ctrlPr>
                            </m:mPr>
                            <m:mr>
                              <m:e>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𝑏</m:t>
                                    </m:r>
                                  </m:e>
                                  <m:sub>
                                    <m:r>
                                      <a:rPr lang="en-US" sz="1400" i="0">
                                        <a:latin typeface="Cambria Math" panose="02040503050406030204" pitchFamily="18" charset="0"/>
                                      </a:rPr>
                                      <m:t>1</m:t>
                                    </m:r>
                                  </m:sub>
                                </m:sSub>
                              </m:e>
                            </m:mr>
                            <m:mr>
                              <m:e>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𝑏</m:t>
                                    </m:r>
                                  </m:e>
                                  <m:sub>
                                    <m:r>
                                      <a:rPr lang="en-US" sz="1400" i="0">
                                        <a:latin typeface="Cambria Math" panose="02040503050406030204" pitchFamily="18" charset="0"/>
                                      </a:rPr>
                                      <m:t>2</m:t>
                                    </m:r>
                                  </m:sub>
                                </m:sSub>
                              </m:e>
                            </m:mr>
                            <m:mr>
                              <m:e>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𝑏</m:t>
                                    </m:r>
                                  </m:e>
                                  <m:sub>
                                    <m:r>
                                      <a:rPr lang="en-US" sz="1400" i="0">
                                        <a:latin typeface="Cambria Math" panose="02040503050406030204" pitchFamily="18" charset="0"/>
                                      </a:rPr>
                                      <m:t>3</m:t>
                                    </m:r>
                                  </m:sub>
                                </m:sSub>
                              </m:e>
                            </m:mr>
                          </m:m>
                        </m:e>
                      </m:d>
                    </m:oMath>
                  </m:oMathPara>
                </a14:m>
                <a:endParaRPr lang="en-US" dirty="0"/>
              </a:p>
            </p:txBody>
          </p:sp>
        </mc:Choice>
        <mc:Fallback xmlns="">
          <p:sp>
            <p:nvSpPr>
              <p:cNvPr id="14" name="CasellaDiTesto 13">
                <a:extLst>
                  <a:ext uri="{FF2B5EF4-FFF2-40B4-BE49-F238E27FC236}">
                    <a16:creationId xmlns:a16="http://schemas.microsoft.com/office/drawing/2014/main" id="{013D3C42-A2BF-4DBD-8345-AD32923B61E5}"/>
                  </a:ext>
                </a:extLst>
              </p:cNvPr>
              <p:cNvSpPr txBox="1">
                <a:spLocks noRot="1" noChangeAspect="1" noMove="1" noResize="1" noEditPoints="1" noAdjustHandles="1" noChangeArrowheads="1" noChangeShapeType="1" noTextEdit="1"/>
              </p:cNvSpPr>
              <p:nvPr/>
            </p:nvSpPr>
            <p:spPr>
              <a:xfrm>
                <a:off x="-414779" y="2371223"/>
                <a:ext cx="3512564" cy="77707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6366479F-9385-4B75-B508-D2E00FC8222C}"/>
                  </a:ext>
                </a:extLst>
              </p:cNvPr>
              <p:cNvSpPr txBox="1"/>
              <p:nvPr/>
            </p:nvSpPr>
            <p:spPr>
              <a:xfrm>
                <a:off x="3097785" y="2371925"/>
                <a:ext cx="2562810" cy="673646"/>
              </a:xfrm>
              <a:prstGeom prst="rect">
                <a:avLst/>
              </a:prstGeom>
              <a:noFill/>
            </p:spPr>
            <p:txBody>
              <a:bodyPr wrap="square">
                <a:spAutoFit/>
              </a:bodyPr>
              <a:lstStyle/>
              <a:p>
                <a:r>
                  <a:rPr lang="en-US" sz="1400" i="1" dirty="0">
                    <a:effectLst/>
                    <a:latin typeface="Calibri" panose="020F0502020204030204" pitchFamily="34" charset="0"/>
                    <a:ea typeface="MS Mincho" panose="02020609040205080304" pitchFamily="49" charset="-128"/>
                    <a:cs typeface="Arial" panose="020B0604020202020204" pitchFamily="34" charset="0"/>
                  </a:rPr>
                  <a:t> </a:t>
                </a:r>
                <a14:m>
                  <m:oMath xmlns:m="http://schemas.openxmlformats.org/officeDocument/2006/math">
                    <m:d>
                      <m:dPr>
                        <m:begChr m:val="["/>
                        <m:endChr m:val="]"/>
                        <m:ctrlPr>
                          <a:rPr lang="en-US" sz="1400" i="1">
                            <a:effectLst/>
                            <a:latin typeface="Cambria Math" panose="02040503050406030204" pitchFamily="18" charset="0"/>
                          </a:rPr>
                        </m:ctrlPr>
                      </m:dPr>
                      <m:e>
                        <m:m>
                          <m:mPr>
                            <m:mcs>
                              <m:mc>
                                <m:mcPr>
                                  <m:count m:val="3"/>
                                  <m:mcJc m:val="center"/>
                                </m:mcPr>
                              </m:mc>
                            </m:mcs>
                            <m:ctrlPr>
                              <a:rPr lang="en-US" sz="1400" i="1">
                                <a:effectLst/>
                                <a:latin typeface="Cambria Math" panose="02040503050406030204" pitchFamily="18" charset="0"/>
                              </a:rPr>
                            </m:ctrlPr>
                          </m:mPr>
                          <m:mr>
                            <m:e>
                              <m:sSub>
                                <m:sSubPr>
                                  <m:ctrlPr>
                                    <a:rPr lang="en-US" sz="1400" i="1">
                                      <a:effectLst/>
                                      <a:latin typeface="Cambria Math" panose="02040503050406030204" pitchFamily="18" charset="0"/>
                                    </a:rPr>
                                  </m:ctrlPr>
                                </m:sSubPr>
                                <m:e>
                                  <m:r>
                                    <a:rPr lang="en-US" sz="1400" i="1">
                                      <a:effectLst/>
                                      <a:latin typeface="Cambria Math" panose="02040503050406030204" pitchFamily="18" charset="0"/>
                                      <a:ea typeface="Calibri" panose="020F0502020204030204" pitchFamily="34" charset="0"/>
                                      <a:cs typeface="Arial" panose="020B0604020202020204" pitchFamily="34" charset="0"/>
                                    </a:rPr>
                                    <m:t>𝑢</m:t>
                                  </m:r>
                                </m:e>
                                <m:sub>
                                  <m:r>
                                    <a:rPr lang="en-US" sz="1400" i="1">
                                      <a:effectLst/>
                                      <a:latin typeface="Cambria Math" panose="02040503050406030204" pitchFamily="18" charset="0"/>
                                      <a:ea typeface="Calibri" panose="020F0502020204030204" pitchFamily="34" charset="0"/>
                                      <a:cs typeface="Arial" panose="020B0604020202020204" pitchFamily="34" charset="0"/>
                                    </a:rPr>
                                    <m:t>11</m:t>
                                  </m:r>
                                </m:sub>
                              </m:sSub>
                            </m:e>
                            <m:e>
                              <m:sSub>
                                <m:sSubPr>
                                  <m:ctrlPr>
                                    <a:rPr lang="en-US" sz="1400" i="1">
                                      <a:effectLst/>
                                      <a:latin typeface="Cambria Math" panose="02040503050406030204" pitchFamily="18" charset="0"/>
                                    </a:rPr>
                                  </m:ctrlPr>
                                </m:sSubPr>
                                <m:e>
                                  <m:r>
                                    <a:rPr lang="en-US" sz="1400" i="1">
                                      <a:effectLst/>
                                      <a:latin typeface="Cambria Math" panose="02040503050406030204" pitchFamily="18" charset="0"/>
                                      <a:ea typeface="Calibri" panose="020F0502020204030204" pitchFamily="34" charset="0"/>
                                      <a:cs typeface="Arial" panose="020B0604020202020204" pitchFamily="34" charset="0"/>
                                    </a:rPr>
                                    <m:t>𝑢</m:t>
                                  </m:r>
                                </m:e>
                                <m:sub>
                                  <m:r>
                                    <a:rPr lang="en-US" sz="1400" i="1">
                                      <a:effectLst/>
                                      <a:latin typeface="Cambria Math" panose="02040503050406030204" pitchFamily="18" charset="0"/>
                                      <a:ea typeface="Calibri" panose="020F0502020204030204" pitchFamily="34" charset="0"/>
                                      <a:cs typeface="Arial" panose="020B0604020202020204" pitchFamily="34" charset="0"/>
                                    </a:rPr>
                                    <m:t>12</m:t>
                                  </m:r>
                                </m:sub>
                              </m:sSub>
                            </m:e>
                            <m:e>
                              <m:sSub>
                                <m:sSubPr>
                                  <m:ctrlPr>
                                    <a:rPr lang="en-US" sz="1400" i="1">
                                      <a:effectLst/>
                                      <a:latin typeface="Cambria Math" panose="02040503050406030204" pitchFamily="18" charset="0"/>
                                    </a:rPr>
                                  </m:ctrlPr>
                                </m:sSubPr>
                                <m:e>
                                  <m:r>
                                    <a:rPr lang="en-US" sz="1400" i="1">
                                      <a:effectLst/>
                                      <a:latin typeface="Cambria Math" panose="02040503050406030204" pitchFamily="18" charset="0"/>
                                      <a:ea typeface="Calibri" panose="020F0502020204030204" pitchFamily="34" charset="0"/>
                                      <a:cs typeface="Arial" panose="020B0604020202020204" pitchFamily="34" charset="0"/>
                                    </a:rPr>
                                    <m:t>𝑢</m:t>
                                  </m:r>
                                </m:e>
                                <m:sub>
                                  <m:r>
                                    <a:rPr lang="en-US" sz="1400" i="1">
                                      <a:effectLst/>
                                      <a:latin typeface="Cambria Math" panose="02040503050406030204" pitchFamily="18" charset="0"/>
                                      <a:ea typeface="Calibri" panose="020F0502020204030204" pitchFamily="34" charset="0"/>
                                      <a:cs typeface="Arial" panose="020B0604020202020204" pitchFamily="34" charset="0"/>
                                    </a:rPr>
                                    <m:t>13</m:t>
                                  </m:r>
                                </m:sub>
                              </m:sSub>
                            </m:e>
                          </m:mr>
                          <m:mr>
                            <m:e>
                              <m:r>
                                <a:rPr lang="en-US" sz="1400" i="1">
                                  <a:effectLst/>
                                  <a:latin typeface="Cambria Math" panose="02040503050406030204" pitchFamily="18" charset="0"/>
                                  <a:ea typeface="Calibri" panose="020F0502020204030204" pitchFamily="34" charset="0"/>
                                  <a:cs typeface="Arial" panose="020B0604020202020204" pitchFamily="34" charset="0"/>
                                </a:rPr>
                                <m:t>0</m:t>
                              </m:r>
                            </m:e>
                            <m:e>
                              <m:sSub>
                                <m:sSubPr>
                                  <m:ctrlPr>
                                    <a:rPr lang="en-US" sz="1400" i="1">
                                      <a:effectLst/>
                                      <a:latin typeface="Cambria Math" panose="02040503050406030204" pitchFamily="18" charset="0"/>
                                    </a:rPr>
                                  </m:ctrlPr>
                                </m:sSubPr>
                                <m:e>
                                  <m:r>
                                    <a:rPr lang="en-US" sz="1400" i="1">
                                      <a:effectLst/>
                                      <a:latin typeface="Cambria Math" panose="02040503050406030204" pitchFamily="18" charset="0"/>
                                      <a:ea typeface="Calibri" panose="020F0502020204030204" pitchFamily="34" charset="0"/>
                                      <a:cs typeface="Arial" panose="020B0604020202020204" pitchFamily="34" charset="0"/>
                                    </a:rPr>
                                    <m:t>𝑢</m:t>
                                  </m:r>
                                </m:e>
                                <m:sub>
                                  <m:r>
                                    <a:rPr lang="en-US" sz="1400" i="1">
                                      <a:effectLst/>
                                      <a:latin typeface="Cambria Math" panose="02040503050406030204" pitchFamily="18" charset="0"/>
                                      <a:ea typeface="Calibri" panose="020F0502020204030204" pitchFamily="34" charset="0"/>
                                      <a:cs typeface="Arial" panose="020B0604020202020204" pitchFamily="34" charset="0"/>
                                    </a:rPr>
                                    <m:t>22</m:t>
                                  </m:r>
                                </m:sub>
                              </m:sSub>
                            </m:e>
                            <m:e>
                              <m:sSub>
                                <m:sSubPr>
                                  <m:ctrlPr>
                                    <a:rPr lang="en-US" sz="1400" i="1">
                                      <a:effectLst/>
                                      <a:latin typeface="Cambria Math" panose="02040503050406030204" pitchFamily="18" charset="0"/>
                                    </a:rPr>
                                  </m:ctrlPr>
                                </m:sSubPr>
                                <m:e>
                                  <m:r>
                                    <a:rPr lang="en-US" sz="1400" i="1">
                                      <a:effectLst/>
                                      <a:latin typeface="Cambria Math" panose="02040503050406030204" pitchFamily="18" charset="0"/>
                                      <a:ea typeface="Calibri" panose="020F0502020204030204" pitchFamily="34" charset="0"/>
                                      <a:cs typeface="Arial" panose="020B0604020202020204" pitchFamily="34" charset="0"/>
                                    </a:rPr>
                                    <m:t>𝑢</m:t>
                                  </m:r>
                                </m:e>
                                <m:sub>
                                  <m:r>
                                    <a:rPr lang="en-US" sz="1400" i="1">
                                      <a:effectLst/>
                                      <a:latin typeface="Cambria Math" panose="02040503050406030204" pitchFamily="18" charset="0"/>
                                      <a:ea typeface="Calibri" panose="020F0502020204030204" pitchFamily="34" charset="0"/>
                                      <a:cs typeface="Arial" panose="020B0604020202020204" pitchFamily="34" charset="0"/>
                                    </a:rPr>
                                    <m:t>23</m:t>
                                  </m:r>
                                </m:sub>
                              </m:sSub>
                            </m:e>
                          </m:mr>
                          <m:mr>
                            <m:e>
                              <m:r>
                                <a:rPr lang="en-US" sz="1400" i="1">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400" i="1">
                                  <a:effectLst/>
                                  <a:latin typeface="Cambria Math" panose="02040503050406030204" pitchFamily="18" charset="0"/>
                                  <a:ea typeface="Calibri" panose="020F0502020204030204" pitchFamily="34" charset="0"/>
                                  <a:cs typeface="Arial" panose="020B0604020202020204" pitchFamily="34" charset="0"/>
                                </a:rPr>
                                <m:t>0</m:t>
                              </m:r>
                            </m:e>
                            <m:e>
                              <m:sSub>
                                <m:sSubPr>
                                  <m:ctrlPr>
                                    <a:rPr lang="en-US" sz="1400" i="1">
                                      <a:effectLst/>
                                      <a:latin typeface="Cambria Math" panose="02040503050406030204" pitchFamily="18" charset="0"/>
                                    </a:rPr>
                                  </m:ctrlPr>
                                </m:sSubPr>
                                <m:e>
                                  <m:r>
                                    <a:rPr lang="en-US" sz="1400" i="1">
                                      <a:effectLst/>
                                      <a:latin typeface="Cambria Math" panose="02040503050406030204" pitchFamily="18" charset="0"/>
                                      <a:ea typeface="Calibri" panose="020F0502020204030204" pitchFamily="34" charset="0"/>
                                      <a:cs typeface="Arial" panose="020B0604020202020204" pitchFamily="34" charset="0"/>
                                    </a:rPr>
                                    <m:t>𝑢</m:t>
                                  </m:r>
                                </m:e>
                                <m:sub>
                                  <m:r>
                                    <a:rPr lang="en-US" sz="1400" i="1">
                                      <a:effectLst/>
                                      <a:latin typeface="Cambria Math" panose="02040503050406030204" pitchFamily="18" charset="0"/>
                                      <a:ea typeface="Calibri" panose="020F0502020204030204" pitchFamily="34" charset="0"/>
                                      <a:cs typeface="Arial" panose="020B0604020202020204" pitchFamily="34" charset="0"/>
                                    </a:rPr>
                                    <m:t>33</m:t>
                                  </m:r>
                                </m:sub>
                              </m:sSub>
                            </m:e>
                          </m:mr>
                        </m:m>
                      </m:e>
                    </m:d>
                    <m:d>
                      <m:dPr>
                        <m:begChr m:val="["/>
                        <m:endChr m:val="]"/>
                        <m:ctrlPr>
                          <a:rPr lang="en-US" sz="1400" i="1">
                            <a:effectLst/>
                            <a:latin typeface="Cambria Math" panose="02040503050406030204" pitchFamily="18" charset="0"/>
                          </a:rPr>
                        </m:ctrlPr>
                      </m:dPr>
                      <m:e>
                        <m:m>
                          <m:mPr>
                            <m:mcs>
                              <m:mc>
                                <m:mcPr>
                                  <m:count m:val="1"/>
                                  <m:mcJc m:val="center"/>
                                </m:mcPr>
                              </m:mc>
                            </m:mcs>
                            <m:ctrlPr>
                              <a:rPr lang="en-US" sz="1400" i="1">
                                <a:effectLst/>
                                <a:latin typeface="Cambria Math" panose="02040503050406030204" pitchFamily="18" charset="0"/>
                              </a:rPr>
                            </m:ctrlPr>
                          </m:mPr>
                          <m:mr>
                            <m:e>
                              <m:sSub>
                                <m:sSubPr>
                                  <m:ctrlPr>
                                    <a:rPr lang="en-US" sz="1400" i="1">
                                      <a:effectLst/>
                                      <a:latin typeface="Cambria Math" panose="02040503050406030204" pitchFamily="18" charset="0"/>
                                    </a:rPr>
                                  </m:ctrlPr>
                                </m:sSubPr>
                                <m:e>
                                  <m:r>
                                    <a:rPr lang="en-US" sz="1400" i="1">
                                      <a:effectLst/>
                                      <a:latin typeface="Cambria Math" panose="02040503050406030204" pitchFamily="18" charset="0"/>
                                      <a:ea typeface="Calibri" panose="020F0502020204030204" pitchFamily="34" charset="0"/>
                                      <a:cs typeface="Arial" panose="020B0604020202020204" pitchFamily="34" charset="0"/>
                                    </a:rPr>
                                    <m:t>𝑥</m:t>
                                  </m:r>
                                </m:e>
                                <m:sub>
                                  <m:r>
                                    <a:rPr lang="en-US" sz="1400" i="1">
                                      <a:effectLst/>
                                      <a:latin typeface="Cambria Math" panose="02040503050406030204" pitchFamily="18" charset="0"/>
                                      <a:ea typeface="Calibri" panose="020F0502020204030204" pitchFamily="34" charset="0"/>
                                      <a:cs typeface="Arial" panose="020B0604020202020204" pitchFamily="34" charset="0"/>
                                    </a:rPr>
                                    <m:t>1</m:t>
                                  </m:r>
                                </m:sub>
                              </m:sSub>
                            </m:e>
                          </m:mr>
                          <m:mr>
                            <m:e>
                              <m:sSub>
                                <m:sSubPr>
                                  <m:ctrlPr>
                                    <a:rPr lang="en-US" sz="1400" i="1">
                                      <a:effectLst/>
                                      <a:latin typeface="Cambria Math" panose="02040503050406030204" pitchFamily="18" charset="0"/>
                                    </a:rPr>
                                  </m:ctrlPr>
                                </m:sSubPr>
                                <m:e>
                                  <m:r>
                                    <a:rPr lang="en-US" sz="1400" i="1">
                                      <a:effectLst/>
                                      <a:latin typeface="Cambria Math" panose="02040503050406030204" pitchFamily="18" charset="0"/>
                                      <a:ea typeface="Calibri" panose="020F0502020204030204" pitchFamily="34" charset="0"/>
                                      <a:cs typeface="Arial" panose="020B0604020202020204" pitchFamily="34" charset="0"/>
                                    </a:rPr>
                                    <m:t>𝑥</m:t>
                                  </m:r>
                                </m:e>
                                <m:sub>
                                  <m:r>
                                    <a:rPr lang="en-US" sz="1400" i="1">
                                      <a:effectLst/>
                                      <a:latin typeface="Cambria Math" panose="02040503050406030204" pitchFamily="18" charset="0"/>
                                      <a:ea typeface="Calibri" panose="020F0502020204030204" pitchFamily="34" charset="0"/>
                                      <a:cs typeface="Arial" panose="020B0604020202020204" pitchFamily="34" charset="0"/>
                                    </a:rPr>
                                    <m:t>2</m:t>
                                  </m:r>
                                </m:sub>
                              </m:sSub>
                            </m:e>
                          </m:mr>
                          <m:mr>
                            <m:e>
                              <m:sSub>
                                <m:sSubPr>
                                  <m:ctrlPr>
                                    <a:rPr lang="en-US" sz="1400" i="1">
                                      <a:effectLst/>
                                      <a:latin typeface="Cambria Math" panose="02040503050406030204" pitchFamily="18" charset="0"/>
                                    </a:rPr>
                                  </m:ctrlPr>
                                </m:sSubPr>
                                <m:e>
                                  <m:r>
                                    <a:rPr lang="en-US" sz="1400" i="1">
                                      <a:effectLst/>
                                      <a:latin typeface="Cambria Math" panose="02040503050406030204" pitchFamily="18" charset="0"/>
                                      <a:ea typeface="Calibri" panose="020F0502020204030204" pitchFamily="34" charset="0"/>
                                      <a:cs typeface="Arial" panose="020B0604020202020204" pitchFamily="34" charset="0"/>
                                    </a:rPr>
                                    <m:t>𝑥</m:t>
                                  </m:r>
                                </m:e>
                                <m:sub>
                                  <m:r>
                                    <a:rPr lang="en-US" sz="1400" i="1">
                                      <a:effectLst/>
                                      <a:latin typeface="Cambria Math" panose="02040503050406030204" pitchFamily="18" charset="0"/>
                                      <a:ea typeface="Calibri" panose="020F0502020204030204" pitchFamily="34" charset="0"/>
                                      <a:cs typeface="Arial" panose="020B0604020202020204" pitchFamily="34" charset="0"/>
                                    </a:rPr>
                                    <m:t>3</m:t>
                                  </m:r>
                                </m:sub>
                              </m:sSub>
                            </m:e>
                          </m:mr>
                        </m:m>
                      </m:e>
                    </m:d>
                    <m:r>
                      <a:rPr lang="en-US" sz="1400" i="1">
                        <a:effectLst/>
                        <a:latin typeface="Cambria Math" panose="02040503050406030204" pitchFamily="18" charset="0"/>
                        <a:ea typeface="Calibri" panose="020F0502020204030204" pitchFamily="34" charset="0"/>
                        <a:cs typeface="Arial" panose="020B0604020202020204" pitchFamily="34" charset="0"/>
                      </a:rPr>
                      <m:t>=</m:t>
                    </m:r>
                    <m:d>
                      <m:dPr>
                        <m:begChr m:val="["/>
                        <m:endChr m:val="]"/>
                        <m:ctrlPr>
                          <a:rPr lang="en-US" sz="1400" i="1">
                            <a:effectLst/>
                            <a:latin typeface="Cambria Math" panose="02040503050406030204" pitchFamily="18" charset="0"/>
                          </a:rPr>
                        </m:ctrlPr>
                      </m:dPr>
                      <m:e>
                        <m:m>
                          <m:mPr>
                            <m:mcs>
                              <m:mc>
                                <m:mcPr>
                                  <m:count m:val="1"/>
                                  <m:mcJc m:val="center"/>
                                </m:mcPr>
                              </m:mc>
                            </m:mcs>
                            <m:ctrlPr>
                              <a:rPr lang="en-US" sz="1400" i="1">
                                <a:effectLst/>
                                <a:latin typeface="Cambria Math" panose="02040503050406030204" pitchFamily="18" charset="0"/>
                              </a:rPr>
                            </m:ctrlPr>
                          </m:mPr>
                          <m:mr>
                            <m:e>
                              <m:sSub>
                                <m:sSubPr>
                                  <m:ctrlPr>
                                    <a:rPr lang="en-US" sz="1400" i="1">
                                      <a:effectLst/>
                                      <a:latin typeface="Cambria Math" panose="02040503050406030204" pitchFamily="18" charset="0"/>
                                    </a:rPr>
                                  </m:ctrlPr>
                                </m:sSubPr>
                                <m:e>
                                  <m:r>
                                    <a:rPr lang="en-US" sz="1400" i="1">
                                      <a:effectLst/>
                                      <a:latin typeface="Cambria Math" panose="02040503050406030204" pitchFamily="18" charset="0"/>
                                      <a:ea typeface="Calibri" panose="020F0502020204030204" pitchFamily="34" charset="0"/>
                                      <a:cs typeface="Arial" panose="020B0604020202020204" pitchFamily="34" charset="0"/>
                                    </a:rPr>
                                    <m:t>𝑦</m:t>
                                  </m:r>
                                </m:e>
                                <m:sub>
                                  <m:r>
                                    <a:rPr lang="en-US" sz="1400" i="1">
                                      <a:effectLst/>
                                      <a:latin typeface="Cambria Math" panose="02040503050406030204" pitchFamily="18" charset="0"/>
                                      <a:ea typeface="Calibri" panose="020F0502020204030204" pitchFamily="34" charset="0"/>
                                      <a:cs typeface="Arial" panose="020B0604020202020204" pitchFamily="34" charset="0"/>
                                    </a:rPr>
                                    <m:t>1</m:t>
                                  </m:r>
                                </m:sub>
                              </m:sSub>
                            </m:e>
                          </m:mr>
                          <m:mr>
                            <m:e>
                              <m:sSub>
                                <m:sSubPr>
                                  <m:ctrlPr>
                                    <a:rPr lang="en-US" sz="1400" i="1">
                                      <a:effectLst/>
                                      <a:latin typeface="Cambria Math" panose="02040503050406030204" pitchFamily="18" charset="0"/>
                                    </a:rPr>
                                  </m:ctrlPr>
                                </m:sSubPr>
                                <m:e>
                                  <m:r>
                                    <a:rPr lang="en-US" sz="1400" i="1">
                                      <a:effectLst/>
                                      <a:latin typeface="Cambria Math" panose="02040503050406030204" pitchFamily="18" charset="0"/>
                                      <a:ea typeface="Calibri" panose="020F0502020204030204" pitchFamily="34" charset="0"/>
                                      <a:cs typeface="Arial" panose="020B0604020202020204" pitchFamily="34" charset="0"/>
                                    </a:rPr>
                                    <m:t>𝑦</m:t>
                                  </m:r>
                                </m:e>
                                <m:sub>
                                  <m:r>
                                    <a:rPr lang="en-US" sz="1400" i="1">
                                      <a:effectLst/>
                                      <a:latin typeface="Cambria Math" panose="02040503050406030204" pitchFamily="18" charset="0"/>
                                      <a:ea typeface="Calibri" panose="020F0502020204030204" pitchFamily="34" charset="0"/>
                                      <a:cs typeface="Arial" panose="020B0604020202020204" pitchFamily="34" charset="0"/>
                                    </a:rPr>
                                    <m:t>2</m:t>
                                  </m:r>
                                </m:sub>
                              </m:sSub>
                            </m:e>
                          </m:mr>
                          <m:mr>
                            <m:e>
                              <m:sSub>
                                <m:sSubPr>
                                  <m:ctrlPr>
                                    <a:rPr lang="en-US" sz="1400" i="1">
                                      <a:effectLst/>
                                      <a:latin typeface="Cambria Math" panose="02040503050406030204" pitchFamily="18" charset="0"/>
                                    </a:rPr>
                                  </m:ctrlPr>
                                </m:sSubPr>
                                <m:e>
                                  <m:r>
                                    <a:rPr lang="en-US" sz="1400" i="1">
                                      <a:effectLst/>
                                      <a:latin typeface="Cambria Math" panose="02040503050406030204" pitchFamily="18" charset="0"/>
                                      <a:ea typeface="Calibri" panose="020F0502020204030204" pitchFamily="34" charset="0"/>
                                      <a:cs typeface="Arial" panose="020B0604020202020204" pitchFamily="34" charset="0"/>
                                    </a:rPr>
                                    <m:t>𝑦</m:t>
                                  </m:r>
                                </m:e>
                                <m:sub>
                                  <m:r>
                                    <a:rPr lang="en-US" sz="1400" i="1">
                                      <a:effectLst/>
                                      <a:latin typeface="Cambria Math" panose="02040503050406030204" pitchFamily="18" charset="0"/>
                                      <a:ea typeface="Calibri" panose="020F0502020204030204" pitchFamily="34" charset="0"/>
                                      <a:cs typeface="Arial" panose="020B0604020202020204" pitchFamily="34" charset="0"/>
                                    </a:rPr>
                                    <m:t>3</m:t>
                                  </m:r>
                                </m:sub>
                              </m:sSub>
                            </m:e>
                          </m:mr>
                        </m:m>
                      </m:e>
                    </m:d>
                  </m:oMath>
                </a14:m>
                <a:endParaRPr lang="en-US" sz="1400" dirty="0"/>
              </a:p>
            </p:txBody>
          </p:sp>
        </mc:Choice>
        <mc:Fallback xmlns="">
          <p:sp>
            <p:nvSpPr>
              <p:cNvPr id="16" name="CasellaDiTesto 15">
                <a:extLst>
                  <a:ext uri="{FF2B5EF4-FFF2-40B4-BE49-F238E27FC236}">
                    <a16:creationId xmlns:a16="http://schemas.microsoft.com/office/drawing/2014/main" id="{6366479F-9385-4B75-B508-D2E00FC8222C}"/>
                  </a:ext>
                </a:extLst>
              </p:cNvPr>
              <p:cNvSpPr txBox="1">
                <a:spLocks noRot="1" noChangeAspect="1" noMove="1" noResize="1" noEditPoints="1" noAdjustHandles="1" noChangeArrowheads="1" noChangeShapeType="1" noTextEdit="1"/>
              </p:cNvSpPr>
              <p:nvPr/>
            </p:nvSpPr>
            <p:spPr>
              <a:xfrm>
                <a:off x="3097785" y="2371925"/>
                <a:ext cx="2562810" cy="673646"/>
              </a:xfrm>
              <a:prstGeom prst="rect">
                <a:avLst/>
              </a:prstGeom>
              <a:blipFill>
                <a:blip r:embed="rId5"/>
                <a:stretch>
                  <a:fillRect/>
                </a:stretch>
              </a:blipFill>
            </p:spPr>
            <p:txBody>
              <a:bodyPr/>
              <a:lstStyle/>
              <a:p>
                <a:r>
                  <a:rPr lang="en-US">
                    <a:noFill/>
                  </a:rPr>
                  <a:t> </a:t>
                </a:r>
              </a:p>
            </p:txBody>
          </p:sp>
        </mc:Fallback>
      </mc:AlternateContent>
      <p:cxnSp>
        <p:nvCxnSpPr>
          <p:cNvPr id="20" name="Connettore a gomito 19">
            <a:extLst>
              <a:ext uri="{FF2B5EF4-FFF2-40B4-BE49-F238E27FC236}">
                <a16:creationId xmlns:a16="http://schemas.microsoft.com/office/drawing/2014/main" id="{962FA8F9-9F96-4844-91DE-FD93012E77EC}"/>
              </a:ext>
            </a:extLst>
          </p:cNvPr>
          <p:cNvCxnSpPr/>
          <p:nvPr/>
        </p:nvCxnSpPr>
        <p:spPr>
          <a:xfrm>
            <a:off x="871781" y="1942017"/>
            <a:ext cx="2922309" cy="317670"/>
          </a:xfrm>
          <a:prstGeom prst="bentConnector3">
            <a:avLst>
              <a:gd name="adj1" fmla="val 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CasellaDiTesto 21">
            <a:extLst>
              <a:ext uri="{FF2B5EF4-FFF2-40B4-BE49-F238E27FC236}">
                <a16:creationId xmlns:a16="http://schemas.microsoft.com/office/drawing/2014/main" id="{E9ADE8DE-B854-4D38-A152-CEE45FB255B9}"/>
              </a:ext>
            </a:extLst>
          </p:cNvPr>
          <p:cNvSpPr txBox="1"/>
          <p:nvPr/>
        </p:nvSpPr>
        <p:spPr>
          <a:xfrm>
            <a:off x="1251966" y="1924438"/>
            <a:ext cx="2202847" cy="338554"/>
          </a:xfrm>
          <a:prstGeom prst="rect">
            <a:avLst/>
          </a:prstGeom>
          <a:noFill/>
        </p:spPr>
        <p:txBody>
          <a:bodyPr wrap="none" rtlCol="0">
            <a:spAutoFit/>
          </a:bodyPr>
          <a:lstStyle/>
          <a:p>
            <a:r>
              <a:rPr lang="en-US" sz="1600" dirty="0"/>
              <a:t>2. LU decomposition</a:t>
            </a:r>
          </a:p>
        </p:txBody>
      </p:sp>
      <p:sp>
        <p:nvSpPr>
          <p:cNvPr id="23" name="CasellaDiTesto 22">
            <a:extLst>
              <a:ext uri="{FF2B5EF4-FFF2-40B4-BE49-F238E27FC236}">
                <a16:creationId xmlns:a16="http://schemas.microsoft.com/office/drawing/2014/main" id="{5C7168AD-71B9-43CB-AE22-8804E469057C}"/>
              </a:ext>
            </a:extLst>
          </p:cNvPr>
          <p:cNvSpPr txBox="1"/>
          <p:nvPr/>
        </p:nvSpPr>
        <p:spPr>
          <a:xfrm>
            <a:off x="113442" y="3148295"/>
            <a:ext cx="2456122" cy="338554"/>
          </a:xfrm>
          <a:prstGeom prst="rect">
            <a:avLst/>
          </a:prstGeom>
          <a:noFill/>
        </p:spPr>
        <p:txBody>
          <a:bodyPr wrap="none" rtlCol="0">
            <a:spAutoFit/>
          </a:bodyPr>
          <a:lstStyle/>
          <a:p>
            <a:r>
              <a:rPr lang="en-US" sz="1600" dirty="0"/>
              <a:t>3. Forward substitution</a:t>
            </a:r>
          </a:p>
        </p:txBody>
      </p:sp>
      <p:sp>
        <p:nvSpPr>
          <p:cNvPr id="24" name="CasellaDiTesto 23">
            <a:extLst>
              <a:ext uri="{FF2B5EF4-FFF2-40B4-BE49-F238E27FC236}">
                <a16:creationId xmlns:a16="http://schemas.microsoft.com/office/drawing/2014/main" id="{139E5CA2-9CF3-48D3-8209-4767EF72D4D5}"/>
              </a:ext>
            </a:extLst>
          </p:cNvPr>
          <p:cNvSpPr txBox="1"/>
          <p:nvPr/>
        </p:nvSpPr>
        <p:spPr>
          <a:xfrm>
            <a:off x="3071781" y="3131278"/>
            <a:ext cx="2614818" cy="338554"/>
          </a:xfrm>
          <a:prstGeom prst="rect">
            <a:avLst/>
          </a:prstGeom>
          <a:noFill/>
        </p:spPr>
        <p:txBody>
          <a:bodyPr wrap="none" rtlCol="0">
            <a:spAutoFit/>
          </a:bodyPr>
          <a:lstStyle/>
          <a:p>
            <a:r>
              <a:rPr lang="en-US" sz="1600" dirty="0"/>
              <a:t>4. Backward substitution</a:t>
            </a:r>
          </a:p>
        </p:txBody>
      </p:sp>
      <p:cxnSp>
        <p:nvCxnSpPr>
          <p:cNvPr id="26" name="Connettore diritto 25">
            <a:extLst>
              <a:ext uri="{FF2B5EF4-FFF2-40B4-BE49-F238E27FC236}">
                <a16:creationId xmlns:a16="http://schemas.microsoft.com/office/drawing/2014/main" id="{ABE0B9A7-BB06-4511-A261-DF386C49DE8F}"/>
              </a:ext>
            </a:extLst>
          </p:cNvPr>
          <p:cNvCxnSpPr/>
          <p:nvPr/>
        </p:nvCxnSpPr>
        <p:spPr>
          <a:xfrm flipV="1">
            <a:off x="871781" y="1767662"/>
            <a:ext cx="0" cy="17435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CasellaDiTesto 26">
                <a:extLst>
                  <a:ext uri="{FF2B5EF4-FFF2-40B4-BE49-F238E27FC236}">
                    <a16:creationId xmlns:a16="http://schemas.microsoft.com/office/drawing/2014/main" id="{14A1E55F-39CB-44BD-ABF1-1F5EB3F0F630}"/>
                  </a:ext>
                </a:extLst>
              </p:cNvPr>
              <p:cNvSpPr txBox="1"/>
              <p:nvPr/>
            </p:nvSpPr>
            <p:spPr>
              <a:xfrm>
                <a:off x="1729750" y="580904"/>
                <a:ext cx="1380443" cy="375552"/>
              </a:xfrm>
              <a:prstGeom prst="rect">
                <a:avLst/>
              </a:prstGeom>
              <a:noFill/>
            </p:spPr>
            <p:txBody>
              <a:bodyPr wrap="none" rtlCol="0">
                <a:spAutoFit/>
              </a:bodyPr>
              <a:lstStyle/>
              <a:p>
                <a:r>
                  <a:rPr lang="en-US" b="1" dirty="0"/>
                  <a:t>1. </a:t>
                </a:r>
                <a14:m>
                  <m:oMath xmlns:m="http://schemas.openxmlformats.org/officeDocument/2006/math">
                    <m:r>
                      <a:rPr lang="en-US" b="1" i="1" smtClean="0">
                        <a:latin typeface="Cambria Math" panose="02040503050406030204" pitchFamily="18" charset="0"/>
                      </a:rPr>
                      <m:t>𝑨</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𝑨</m:t>
                        </m:r>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smtClean="0">
                        <a:latin typeface="Cambria Math" panose="02040503050406030204" pitchFamily="18" charset="0"/>
                      </a:rPr>
                      <m:t>=</m:t>
                    </m:r>
                    <m:r>
                      <a:rPr lang="en-US" b="1" i="1" smtClean="0">
                        <a:latin typeface="Cambria Math" panose="02040503050406030204" pitchFamily="18" charset="0"/>
                      </a:rPr>
                      <m:t>𝑰</m:t>
                    </m:r>
                  </m:oMath>
                </a14:m>
                <a:endParaRPr lang="en-US" dirty="0"/>
              </a:p>
            </p:txBody>
          </p:sp>
        </mc:Choice>
        <mc:Fallback xmlns="">
          <p:sp>
            <p:nvSpPr>
              <p:cNvPr id="27" name="CasellaDiTesto 26">
                <a:extLst>
                  <a:ext uri="{FF2B5EF4-FFF2-40B4-BE49-F238E27FC236}">
                    <a16:creationId xmlns:a16="http://schemas.microsoft.com/office/drawing/2014/main" id="{14A1E55F-39CB-44BD-ABF1-1F5EB3F0F630}"/>
                  </a:ext>
                </a:extLst>
              </p:cNvPr>
              <p:cNvSpPr txBox="1">
                <a:spLocks noRot="1" noChangeAspect="1" noMove="1" noResize="1" noEditPoints="1" noAdjustHandles="1" noChangeArrowheads="1" noChangeShapeType="1" noTextEdit="1"/>
              </p:cNvSpPr>
              <p:nvPr/>
            </p:nvSpPr>
            <p:spPr>
              <a:xfrm>
                <a:off x="1729750" y="580904"/>
                <a:ext cx="1380443" cy="375552"/>
              </a:xfrm>
              <a:prstGeom prst="rect">
                <a:avLst/>
              </a:prstGeom>
              <a:blipFill>
                <a:blip r:embed="rId6"/>
                <a:stretch>
                  <a:fillRect l="-3982" t="-4839" b="-25806"/>
                </a:stretch>
              </a:blipFill>
            </p:spPr>
            <p:txBody>
              <a:bodyPr/>
              <a:lstStyle/>
              <a:p>
                <a:r>
                  <a:rPr lang="en-US">
                    <a:noFill/>
                  </a:rPr>
                  <a:t> </a:t>
                </a:r>
              </a:p>
            </p:txBody>
          </p:sp>
        </mc:Fallback>
      </mc:AlternateContent>
      <p:sp>
        <p:nvSpPr>
          <p:cNvPr id="29" name="Rettangolo 28">
            <a:extLst>
              <a:ext uri="{FF2B5EF4-FFF2-40B4-BE49-F238E27FC236}">
                <a16:creationId xmlns:a16="http://schemas.microsoft.com/office/drawing/2014/main" id="{60A2C4F4-3B80-45E3-8593-E23E1619ECD2}"/>
              </a:ext>
            </a:extLst>
          </p:cNvPr>
          <p:cNvSpPr/>
          <p:nvPr/>
        </p:nvSpPr>
        <p:spPr>
          <a:xfrm>
            <a:off x="1735015" y="932763"/>
            <a:ext cx="330851" cy="777072"/>
          </a:xfrm>
          <a:prstGeom prst="rect">
            <a:avLst/>
          </a:prstGeom>
          <a:solidFill>
            <a:srgbClr val="4472C4">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ttangolo 29">
            <a:extLst>
              <a:ext uri="{FF2B5EF4-FFF2-40B4-BE49-F238E27FC236}">
                <a16:creationId xmlns:a16="http://schemas.microsoft.com/office/drawing/2014/main" id="{B20AD1AB-25C9-4AE6-A973-2216ED61C2D6}"/>
              </a:ext>
            </a:extLst>
          </p:cNvPr>
          <p:cNvSpPr/>
          <p:nvPr/>
        </p:nvSpPr>
        <p:spPr>
          <a:xfrm>
            <a:off x="2213659" y="937247"/>
            <a:ext cx="330851" cy="777072"/>
          </a:xfrm>
          <a:prstGeom prst="rect">
            <a:avLst/>
          </a:prstGeom>
          <a:solidFill>
            <a:srgbClr val="92D050">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ttangolo 30">
            <a:extLst>
              <a:ext uri="{FF2B5EF4-FFF2-40B4-BE49-F238E27FC236}">
                <a16:creationId xmlns:a16="http://schemas.microsoft.com/office/drawing/2014/main" id="{78053113-E644-4BF3-A8EA-BFA806E42317}"/>
              </a:ext>
            </a:extLst>
          </p:cNvPr>
          <p:cNvSpPr/>
          <p:nvPr/>
        </p:nvSpPr>
        <p:spPr>
          <a:xfrm>
            <a:off x="2694909" y="932763"/>
            <a:ext cx="330851" cy="777072"/>
          </a:xfrm>
          <a:prstGeom prst="rect">
            <a:avLst/>
          </a:prstGeom>
          <a:solidFill>
            <a:srgbClr val="FFFF00">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ttangolo 31">
            <a:extLst>
              <a:ext uri="{FF2B5EF4-FFF2-40B4-BE49-F238E27FC236}">
                <a16:creationId xmlns:a16="http://schemas.microsoft.com/office/drawing/2014/main" id="{57A4156C-ED6D-48E5-B807-F483E45AAAD7}"/>
              </a:ext>
            </a:extLst>
          </p:cNvPr>
          <p:cNvSpPr/>
          <p:nvPr/>
        </p:nvSpPr>
        <p:spPr>
          <a:xfrm>
            <a:off x="3379971" y="924338"/>
            <a:ext cx="146648" cy="777072"/>
          </a:xfrm>
          <a:prstGeom prst="rect">
            <a:avLst/>
          </a:prstGeom>
          <a:solidFill>
            <a:srgbClr val="4472C4">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ttangolo 32">
            <a:extLst>
              <a:ext uri="{FF2B5EF4-FFF2-40B4-BE49-F238E27FC236}">
                <a16:creationId xmlns:a16="http://schemas.microsoft.com/office/drawing/2014/main" id="{201D2764-3A26-4BDE-ACD4-29189C7F63FD}"/>
              </a:ext>
            </a:extLst>
          </p:cNvPr>
          <p:cNvSpPr/>
          <p:nvPr/>
        </p:nvSpPr>
        <p:spPr>
          <a:xfrm>
            <a:off x="3644853" y="930793"/>
            <a:ext cx="146648" cy="777072"/>
          </a:xfrm>
          <a:prstGeom prst="rect">
            <a:avLst/>
          </a:prstGeom>
          <a:solidFill>
            <a:srgbClr val="92D050">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ttangolo 33">
            <a:extLst>
              <a:ext uri="{FF2B5EF4-FFF2-40B4-BE49-F238E27FC236}">
                <a16:creationId xmlns:a16="http://schemas.microsoft.com/office/drawing/2014/main" id="{A73F3F94-6D2E-4847-B78B-24EC33D70182}"/>
              </a:ext>
            </a:extLst>
          </p:cNvPr>
          <p:cNvSpPr/>
          <p:nvPr/>
        </p:nvSpPr>
        <p:spPr>
          <a:xfrm>
            <a:off x="3905166" y="918630"/>
            <a:ext cx="146648" cy="777072"/>
          </a:xfrm>
          <a:prstGeom prst="rect">
            <a:avLst/>
          </a:prstGeom>
          <a:solidFill>
            <a:srgbClr val="FFFF00">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onnettore 1 17">
            <a:extLst>
              <a:ext uri="{FF2B5EF4-FFF2-40B4-BE49-F238E27FC236}">
                <a16:creationId xmlns:a16="http://schemas.microsoft.com/office/drawing/2014/main" id="{2ECDA65E-09C4-4ADF-A3DE-9041C37A3334}"/>
              </a:ext>
            </a:extLst>
          </p:cNvPr>
          <p:cNvCxnSpPr>
            <a:cxnSpLocks/>
          </p:cNvCxnSpPr>
          <p:nvPr/>
        </p:nvCxnSpPr>
        <p:spPr>
          <a:xfrm>
            <a:off x="816054" y="3650932"/>
            <a:ext cx="3743833" cy="0"/>
          </a:xfrm>
          <a:prstGeom prst="line">
            <a:avLst/>
          </a:prstGeom>
          <a:ln>
            <a:solidFill>
              <a:schemeClr val="accent4">
                <a:lumMod val="75000"/>
              </a:schemeClr>
            </a:solidFill>
          </a:ln>
        </p:spPr>
        <p:style>
          <a:lnRef idx="3">
            <a:schemeClr val="accent3"/>
          </a:lnRef>
          <a:fillRef idx="0">
            <a:schemeClr val="accent3"/>
          </a:fillRef>
          <a:effectRef idx="2">
            <a:schemeClr val="accent3"/>
          </a:effectRef>
          <a:fontRef idx="minor">
            <a:schemeClr val="tx1"/>
          </a:fontRef>
        </p:style>
      </p:cxnSp>
      <p:cxnSp>
        <p:nvCxnSpPr>
          <p:cNvPr id="37" name="Connettore 1 16">
            <a:extLst>
              <a:ext uri="{FF2B5EF4-FFF2-40B4-BE49-F238E27FC236}">
                <a16:creationId xmlns:a16="http://schemas.microsoft.com/office/drawing/2014/main" id="{0D414489-F46B-453E-BC65-A553737AD55B}"/>
              </a:ext>
            </a:extLst>
          </p:cNvPr>
          <p:cNvCxnSpPr>
            <a:cxnSpLocks/>
          </p:cNvCxnSpPr>
          <p:nvPr/>
        </p:nvCxnSpPr>
        <p:spPr>
          <a:xfrm>
            <a:off x="5729944" y="911670"/>
            <a:ext cx="0" cy="2025536"/>
          </a:xfrm>
          <a:prstGeom prst="line">
            <a:avLst/>
          </a:prstGeom>
          <a:ln>
            <a:solidFill>
              <a:schemeClr val="accent4">
                <a:lumMod val="75000"/>
              </a:schemeClr>
            </a:solidFill>
          </a:ln>
        </p:spPr>
        <p:style>
          <a:lnRef idx="3">
            <a:schemeClr val="accent3"/>
          </a:lnRef>
          <a:fillRef idx="0">
            <a:schemeClr val="accent3"/>
          </a:fillRef>
          <a:effectRef idx="2">
            <a:schemeClr val="accent3"/>
          </a:effectRef>
          <a:fontRef idx="minor">
            <a:schemeClr val="tx1"/>
          </a:fontRef>
        </p:style>
      </p:cxnSp>
      <p:sp>
        <p:nvSpPr>
          <p:cNvPr id="40" name="CasellaDiTesto 39">
            <a:extLst>
              <a:ext uri="{FF2B5EF4-FFF2-40B4-BE49-F238E27FC236}">
                <a16:creationId xmlns:a16="http://schemas.microsoft.com/office/drawing/2014/main" id="{03DCE346-A54A-4470-A4BE-B8932939A473}"/>
              </a:ext>
            </a:extLst>
          </p:cNvPr>
          <p:cNvSpPr txBox="1"/>
          <p:nvPr/>
        </p:nvSpPr>
        <p:spPr>
          <a:xfrm>
            <a:off x="5867310" y="913399"/>
            <a:ext cx="3305849" cy="1991186"/>
          </a:xfrm>
          <a:prstGeom prst="rect">
            <a:avLst/>
          </a:prstGeom>
          <a:noFill/>
        </p:spPr>
        <p:txBody>
          <a:bodyPr wrap="square">
            <a:spAutoFit/>
          </a:bodyPr>
          <a:lstStyle/>
          <a:p>
            <a:pPr lvl="0" algn="ctr">
              <a:lnSpc>
                <a:spcPct val="115000"/>
              </a:lnSpc>
            </a:pPr>
            <a:r>
              <a:rPr lang="en-US" sz="1200" dirty="0">
                <a:effectLst/>
                <a:latin typeface="Calibri" panose="020F0502020204030204" pitchFamily="34" charset="0"/>
                <a:ea typeface="Arial" panose="020B0604020202020204" pitchFamily="34" charset="0"/>
                <a:cs typeface="Calibri" panose="020F0502020204030204" pitchFamily="34" charset="0"/>
              </a:rPr>
              <a:t>Program structure</a:t>
            </a:r>
          </a:p>
          <a:p>
            <a:pPr marL="342900" lvl="0" indent="-342900" algn="just">
              <a:lnSpc>
                <a:spcPct val="115000"/>
              </a:lnSpc>
              <a:buFont typeface="+mj-lt"/>
              <a:buAutoNum type="arabicPeriod"/>
            </a:pPr>
            <a:r>
              <a:rPr lang="en-US" sz="1200" b="0" dirty="0">
                <a:effectLst/>
                <a:latin typeface="Calibri" panose="020F0502020204030204" pitchFamily="34" charset="0"/>
                <a:ea typeface="Arial" panose="020B0604020202020204" pitchFamily="34" charset="0"/>
                <a:cs typeface="Calibri" panose="020F0502020204030204" pitchFamily="34" charset="0"/>
              </a:rPr>
              <a:t>Memory allocations with malloc</a:t>
            </a:r>
            <a:endParaRPr lang="en-US" sz="1100" b="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15000"/>
              </a:lnSpc>
              <a:buFont typeface="+mj-lt"/>
              <a:buAutoNum type="arabicPeriod"/>
            </a:pPr>
            <a:r>
              <a:rPr lang="en-US" sz="1200" b="0" dirty="0">
                <a:effectLst/>
                <a:latin typeface="Calibri" panose="020F0502020204030204" pitchFamily="34" charset="0"/>
                <a:ea typeface="Arial" panose="020B0604020202020204" pitchFamily="34" charset="0"/>
                <a:cs typeface="Calibri" panose="020F0502020204030204" pitchFamily="34" charset="0"/>
              </a:rPr>
              <a:t>Reading matrix</a:t>
            </a:r>
            <a:endParaRPr lang="en-US" sz="1100" b="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15000"/>
              </a:lnSpc>
              <a:buFont typeface="+mj-lt"/>
              <a:buAutoNum type="arabicPeriod"/>
            </a:pPr>
            <a:r>
              <a:rPr lang="en-US" sz="1200" b="0" dirty="0">
                <a:effectLst/>
                <a:latin typeface="Calibri" panose="020F0502020204030204" pitchFamily="34" charset="0"/>
                <a:ea typeface="Arial" panose="020B0604020202020204" pitchFamily="34" charset="0"/>
                <a:cs typeface="Calibri" panose="020F0502020204030204" pitchFamily="34" charset="0"/>
              </a:rPr>
              <a:t>Computing inversion</a:t>
            </a:r>
            <a:endParaRPr lang="en-US" sz="1100" b="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gn="just">
              <a:lnSpc>
                <a:spcPct val="115000"/>
              </a:lnSpc>
              <a:buFont typeface="+mj-lt"/>
              <a:buAutoNum type="arabicPeriod"/>
            </a:pPr>
            <a:r>
              <a:rPr lang="en-US" sz="1200" b="0" dirty="0">
                <a:effectLst/>
                <a:latin typeface="Calibri" panose="020F0502020204030204" pitchFamily="34" charset="0"/>
                <a:ea typeface="Arial" panose="020B0604020202020204" pitchFamily="34" charset="0"/>
                <a:cs typeface="Calibri" panose="020F0502020204030204" pitchFamily="34" charset="0"/>
              </a:rPr>
              <a:t>Pivoting</a:t>
            </a:r>
            <a:endParaRPr lang="en-US" sz="1100" b="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gn="just">
              <a:lnSpc>
                <a:spcPct val="115000"/>
              </a:lnSpc>
              <a:buFont typeface="+mj-lt"/>
              <a:buAutoNum type="arabicPeriod"/>
            </a:pPr>
            <a:r>
              <a:rPr lang="en-US" sz="1200" b="0" dirty="0">
                <a:effectLst/>
                <a:latin typeface="Calibri" panose="020F0502020204030204" pitchFamily="34" charset="0"/>
                <a:ea typeface="Arial" panose="020B0604020202020204" pitchFamily="34" charset="0"/>
                <a:cs typeface="Calibri" panose="020F0502020204030204" pitchFamily="34" charset="0"/>
              </a:rPr>
              <a:t>LU decomposition</a:t>
            </a:r>
            <a:endParaRPr lang="en-US" sz="1100" b="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gn="just">
              <a:lnSpc>
                <a:spcPct val="115000"/>
              </a:lnSpc>
              <a:buFont typeface="+mj-lt"/>
              <a:buAutoNum type="arabicPeriod"/>
            </a:pPr>
            <a:r>
              <a:rPr lang="en-US" sz="1200" b="0" dirty="0">
                <a:effectLst/>
                <a:latin typeface="Calibri" panose="020F0502020204030204" pitchFamily="34" charset="0"/>
                <a:ea typeface="Arial" panose="020B0604020202020204" pitchFamily="34" charset="0"/>
                <a:cs typeface="Calibri" panose="020F0502020204030204" pitchFamily="34" charset="0"/>
              </a:rPr>
              <a:t>Computing determinant and checks</a:t>
            </a:r>
            <a:endParaRPr lang="en-US" sz="1100" b="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gn="just">
              <a:lnSpc>
                <a:spcPct val="115000"/>
              </a:lnSpc>
              <a:buFont typeface="+mj-lt"/>
              <a:buAutoNum type="arabicPeriod"/>
            </a:pPr>
            <a:r>
              <a:rPr lang="en-US" sz="1200" b="0" dirty="0">
                <a:effectLst/>
                <a:latin typeface="Calibri" panose="020F0502020204030204" pitchFamily="34" charset="0"/>
                <a:ea typeface="Arial" panose="020B0604020202020204" pitchFamily="34" charset="0"/>
                <a:cs typeface="Calibri" panose="020F0502020204030204" pitchFamily="34" charset="0"/>
              </a:rPr>
              <a:t>Forward and Backward substitutions</a:t>
            </a:r>
            <a:endParaRPr lang="en-US" sz="1100" b="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15000"/>
              </a:lnSpc>
              <a:spcAft>
                <a:spcPts val="1000"/>
              </a:spcAft>
              <a:buFont typeface="+mj-lt"/>
              <a:buAutoNum type="arabicPeriod"/>
            </a:pPr>
            <a:r>
              <a:rPr lang="en-US" sz="1200" b="0" dirty="0">
                <a:effectLst/>
                <a:latin typeface="Calibri" panose="020F0502020204030204" pitchFamily="34" charset="0"/>
                <a:ea typeface="Arial" panose="020B0604020202020204" pitchFamily="34" charset="0"/>
                <a:cs typeface="Calibri" panose="020F0502020204030204" pitchFamily="34" charset="0"/>
              </a:rPr>
              <a:t>Writing the resulting matrix</a:t>
            </a:r>
            <a:endParaRPr lang="en-US" sz="1100" b="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2" name="Immagine 41" descr="Immagine che contiene testo&#10;&#10;Descrizione generata automaticamente">
            <a:extLst>
              <a:ext uri="{FF2B5EF4-FFF2-40B4-BE49-F238E27FC236}">
                <a16:creationId xmlns:a16="http://schemas.microsoft.com/office/drawing/2014/main" id="{D6217303-EE01-4F1D-AC19-7041CB6812CF}"/>
              </a:ext>
            </a:extLst>
          </p:cNvPr>
          <p:cNvPicPr/>
          <p:nvPr/>
        </p:nvPicPr>
        <p:blipFill rotWithShape="1">
          <a:blip r:embed="rId7">
            <a:extLst>
              <a:ext uri="{28A0092B-C50C-407E-A947-70E740481C1C}">
                <a14:useLocalDpi xmlns:a14="http://schemas.microsoft.com/office/drawing/2010/main" val="0"/>
              </a:ext>
            </a:extLst>
          </a:blip>
          <a:srcRect l="556" r="4067"/>
          <a:stretch/>
        </p:blipFill>
        <p:spPr bwMode="auto">
          <a:xfrm>
            <a:off x="510799" y="4413754"/>
            <a:ext cx="4351075" cy="1574991"/>
          </a:xfrm>
          <a:prstGeom prst="rect">
            <a:avLst/>
          </a:prstGeom>
          <a:ln>
            <a:noFill/>
          </a:ln>
          <a:extLst>
            <a:ext uri="{53640926-AAD7-44D8-BBD7-CCE9431645EC}">
              <a14:shadowObscured xmlns:a14="http://schemas.microsoft.com/office/drawing/2010/main"/>
            </a:ext>
          </a:extLst>
        </p:spPr>
      </p:pic>
      <p:pic>
        <p:nvPicPr>
          <p:cNvPr id="43" name="Picture 15">
            <a:extLst>
              <a:ext uri="{FF2B5EF4-FFF2-40B4-BE49-F238E27FC236}">
                <a16:creationId xmlns:a16="http://schemas.microsoft.com/office/drawing/2014/main" id="{BC1EE394-9163-4609-8838-DD8CFBE446F2}"/>
              </a:ext>
            </a:extLst>
          </p:cNvPr>
          <p:cNvPicPr/>
          <p:nvPr/>
        </p:nvPicPr>
        <p:blipFill rotWithShape="1">
          <a:blip r:embed="rId8">
            <a:extLst>
              <a:ext uri="{28A0092B-C50C-407E-A947-70E740481C1C}">
                <a14:useLocalDpi xmlns:a14="http://schemas.microsoft.com/office/drawing/2010/main" val="0"/>
              </a:ext>
            </a:extLst>
          </a:blip>
          <a:srcRect l="5593" t="81892" r="47451" b="7981"/>
          <a:stretch/>
        </p:blipFill>
        <p:spPr bwMode="auto">
          <a:xfrm>
            <a:off x="5243601" y="4783917"/>
            <a:ext cx="3456940" cy="6096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69453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fade">
                                      <p:cBhvr>
                                        <p:cTn id="18" dur="500"/>
                                        <p:tgtEl>
                                          <p:spTgt spid="4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500"/>
                                        <p:tgtEl>
                                          <p:spTgt spid="4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par>
                                <p:cTn id="28" presetID="10" presetClass="entr" presetSubtype="0" fill="hold" nodeType="with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fade">
                                      <p:cBhvr>
                                        <p:cTn id="30" dur="500"/>
                                        <p:tgtEl>
                                          <p:spTgt spid="42"/>
                                        </p:tgtEl>
                                      </p:cBhvr>
                                    </p:animEffect>
                                  </p:childTnLst>
                                </p:cTn>
                              </p:par>
                              <p:par>
                                <p:cTn id="31" presetID="10" presetClass="entr" presetSubtype="0" fill="hold" nodeType="with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8" grpId="0" animBg="1"/>
      <p:bldP spid="46" grpId="0" animBg="1"/>
      <p:bldP spid="45" grpId="0" animBg="1"/>
      <p:bldP spid="44" grpId="0" animBg="1"/>
      <p:bldP spid="41" grpId="0" animBg="1"/>
      <p:bldP spid="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ttangolo 21">
            <a:extLst>
              <a:ext uri="{FF2B5EF4-FFF2-40B4-BE49-F238E27FC236}">
                <a16:creationId xmlns:a16="http://schemas.microsoft.com/office/drawing/2014/main" id="{E8AA5439-19ED-4EB2-A6DC-48953E5B0D36}"/>
              </a:ext>
            </a:extLst>
          </p:cNvPr>
          <p:cNvSpPr/>
          <p:nvPr/>
        </p:nvSpPr>
        <p:spPr>
          <a:xfrm>
            <a:off x="921431" y="5419115"/>
            <a:ext cx="7270069" cy="1219803"/>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Title 1">
            <a:extLst>
              <a:ext uri="{FF2B5EF4-FFF2-40B4-BE49-F238E27FC236}">
                <a16:creationId xmlns:a16="http://schemas.microsoft.com/office/drawing/2014/main" id="{14E545D0-3BD9-4684-8AC8-1074A3EDC354}"/>
              </a:ext>
            </a:extLst>
          </p:cNvPr>
          <p:cNvSpPr>
            <a:spLocks noGrp="1"/>
          </p:cNvSpPr>
          <p:nvPr>
            <p:ph type="title"/>
          </p:nvPr>
        </p:nvSpPr>
        <p:spPr>
          <a:xfrm>
            <a:off x="1126093" y="5501640"/>
            <a:ext cx="6891813" cy="990600"/>
          </a:xfrm>
          <a:ln>
            <a:solidFill>
              <a:schemeClr val="bg1"/>
            </a:solidFill>
          </a:ln>
        </p:spPr>
        <p:style>
          <a:lnRef idx="3">
            <a:schemeClr val="lt1"/>
          </a:lnRef>
          <a:fillRef idx="1">
            <a:schemeClr val="accent4"/>
          </a:fillRef>
          <a:effectRef idx="1">
            <a:schemeClr val="accent4"/>
          </a:effectRef>
          <a:fontRef idx="minor">
            <a:schemeClr val="lt1"/>
          </a:fontRef>
        </p:style>
        <p:txBody>
          <a:bodyPr vert="horz" lIns="91440" tIns="45720" rIns="91440" bIns="45720" rtlCol="0" anchor="t">
            <a:noAutofit/>
          </a:bodyPr>
          <a:lstStyle/>
          <a:p>
            <a:pPr defTabSz="914400"/>
            <a:br>
              <a:rPr lang="en-US" kern="1200" dirty="0">
                <a:latin typeface="+mj-lt"/>
                <a:ea typeface="+mj-ea"/>
                <a:cs typeface="+mj-cs"/>
              </a:rPr>
            </a:br>
            <a:br>
              <a:rPr lang="en-US" kern="1200" dirty="0">
                <a:latin typeface="+mj-lt"/>
                <a:ea typeface="+mj-ea"/>
                <a:cs typeface="+mj-cs"/>
              </a:rPr>
            </a:br>
            <a:endParaRPr lang="en-US" kern="1200" dirty="0">
              <a:solidFill>
                <a:schemeClr val="tx1"/>
              </a:solidFill>
              <a:latin typeface="+mj-lt"/>
              <a:ea typeface="+mj-ea"/>
              <a:cs typeface="Calibri Light" panose="020F0302020204030204"/>
            </a:endParaRPr>
          </a:p>
        </p:txBody>
      </p:sp>
      <p:sp>
        <p:nvSpPr>
          <p:cNvPr id="4" name="Slide Number Placeholder 3">
            <a:extLst>
              <a:ext uri="{FF2B5EF4-FFF2-40B4-BE49-F238E27FC236}">
                <a16:creationId xmlns:a16="http://schemas.microsoft.com/office/drawing/2014/main" id="{191C6D2B-917E-4084-BACB-F677537CCD15}"/>
              </a:ext>
            </a:extLst>
          </p:cNvPr>
          <p:cNvSpPr>
            <a:spLocks noGrp="1"/>
          </p:cNvSpPr>
          <p:nvPr>
            <p:ph type="sldNum" sz="quarter" idx="12"/>
          </p:nvPr>
        </p:nvSpPr>
        <p:spPr>
          <a:xfrm>
            <a:off x="6457950" y="6492240"/>
            <a:ext cx="2057400" cy="365125"/>
          </a:xfrm>
        </p:spPr>
        <p:txBody>
          <a:bodyPr vert="horz" lIns="91440" tIns="45720" rIns="91440" bIns="45720" rtlCol="0" anchor="ctr">
            <a:normAutofit/>
          </a:bodyPr>
          <a:lstStyle/>
          <a:p>
            <a:pPr eaLnBrk="1" hangingPunct="1">
              <a:spcAft>
                <a:spcPts val="600"/>
              </a:spcAft>
            </a:pPr>
            <a:fld id="{3354F95A-DA11-B041-B979-C4FB2EF97768}" type="slidenum">
              <a:rPr lang="en-US" dirty="0">
                <a:latin typeface="Arial"/>
                <a:cs typeface="Arial"/>
              </a:rPr>
              <a:pPr eaLnBrk="1" hangingPunct="1">
                <a:spcAft>
                  <a:spcPts val="600"/>
                </a:spcAft>
              </a:pPr>
              <a:t>7</a:t>
            </a:fld>
            <a:endParaRPr lang="en-US">
              <a:latin typeface="Arial"/>
              <a:cs typeface="Arial"/>
            </a:endParaRPr>
          </a:p>
        </p:txBody>
      </p:sp>
      <p:sp>
        <p:nvSpPr>
          <p:cNvPr id="11" name="CasellaDiTesto 10">
            <a:extLst>
              <a:ext uri="{FF2B5EF4-FFF2-40B4-BE49-F238E27FC236}">
                <a16:creationId xmlns:a16="http://schemas.microsoft.com/office/drawing/2014/main" id="{E9B6F65E-F9C9-4AD1-8C77-AD3A5CCA1599}"/>
              </a:ext>
            </a:extLst>
          </p:cNvPr>
          <p:cNvSpPr txBox="1"/>
          <p:nvPr/>
        </p:nvSpPr>
        <p:spPr>
          <a:xfrm>
            <a:off x="0" y="-95521"/>
            <a:ext cx="9144000" cy="707886"/>
          </a:xfrm>
          <a:prstGeom prst="rect">
            <a:avLst/>
          </a:prstGeom>
          <a:solidFill>
            <a:schemeClr val="accent4"/>
          </a:solidFill>
        </p:spPr>
        <p:txBody>
          <a:bodyPr wrap="square" rtlCol="0">
            <a:spAutoFit/>
          </a:bodyPr>
          <a:lstStyle/>
          <a:p>
            <a:pPr algn="ctr"/>
            <a:r>
              <a:rPr lang="it-IT" sz="4000" b="0" dirty="0">
                <a:solidFill>
                  <a:schemeClr val="bg1"/>
                </a:solidFill>
                <a:latin typeface="+mn-lt"/>
              </a:rPr>
              <a:t>A-priori </a:t>
            </a:r>
            <a:r>
              <a:rPr lang="it-IT" sz="4000" b="0" dirty="0" err="1">
                <a:solidFill>
                  <a:schemeClr val="bg1"/>
                </a:solidFill>
                <a:latin typeface="+mn-lt"/>
              </a:rPr>
              <a:t>parallelism</a:t>
            </a:r>
            <a:r>
              <a:rPr lang="it-IT" sz="4000" b="0" dirty="0">
                <a:solidFill>
                  <a:schemeClr val="bg1"/>
                </a:solidFill>
                <a:latin typeface="+mn-lt"/>
              </a:rPr>
              <a:t> study - </a:t>
            </a:r>
            <a:r>
              <a:rPr lang="it-IT" sz="4000" b="0" dirty="0" err="1">
                <a:solidFill>
                  <a:schemeClr val="bg1"/>
                </a:solidFill>
                <a:latin typeface="+mn-lt"/>
              </a:rPr>
              <a:t>Inversion</a:t>
            </a:r>
            <a:endParaRPr lang="it-IT" sz="4000" b="0" dirty="0">
              <a:solidFill>
                <a:schemeClr val="bg1"/>
              </a:solidFill>
              <a:latin typeface="+mn-lt"/>
            </a:endParaRPr>
          </a:p>
        </p:txBody>
      </p:sp>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E6E59003-8F97-4B3A-96CC-DE5DAA61857A}"/>
                  </a:ext>
                </a:extLst>
              </p:cNvPr>
              <p:cNvSpPr txBox="1"/>
              <p:nvPr/>
            </p:nvSpPr>
            <p:spPr>
              <a:xfrm>
                <a:off x="921431" y="2929530"/>
                <a:ext cx="7130957" cy="894476"/>
              </a:xfrm>
              <a:prstGeom prst="rect">
                <a:avLst/>
              </a:prstGeom>
              <a:noFill/>
              <a:ln>
                <a:solidFill>
                  <a:schemeClr val="accent4"/>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𝑆𝑝𝑒𝑒𝑑𝑢𝑝</m:t>
                          </m:r>
                        </m:e>
                        <m:sub>
                          <m:r>
                            <a:rPr lang="en-US" i="1">
                              <a:latin typeface="Cambria Math" panose="02040503050406030204" pitchFamily="18" charset="0"/>
                            </a:rPr>
                            <m:t>𝑜𝑣𝑒𝑟𝑎𝑙𝑙</m:t>
                          </m:r>
                        </m:sub>
                      </m:sSub>
                      <m:r>
                        <a:rPr lang="en-US" i="0">
                          <a:latin typeface="Cambria Math" panose="02040503050406030204" pitchFamily="18" charset="0"/>
                        </a:rPr>
                        <m:t>= </m:t>
                      </m:r>
                      <m:f>
                        <m:fPr>
                          <m:ctrlPr>
                            <a:rPr lang="en-US" i="1">
                              <a:solidFill>
                                <a:srgbClr val="836967"/>
                              </a:solidFill>
                              <a:latin typeface="Cambria Math" panose="02040503050406030204" pitchFamily="18" charset="0"/>
                            </a:rPr>
                          </m:ctrlPr>
                        </m:fPr>
                        <m:num>
                          <m:r>
                            <a:rPr lang="en-US" i="0">
                              <a:latin typeface="Cambria Math" panose="02040503050406030204" pitchFamily="18" charset="0"/>
                            </a:rPr>
                            <m:t>1</m:t>
                          </m:r>
                        </m:num>
                        <m:den>
                          <m:d>
                            <m:dPr>
                              <m:ctrlPr>
                                <a:rPr lang="en-US" i="1">
                                  <a:latin typeface="Cambria Math" panose="02040503050406030204" pitchFamily="18" charset="0"/>
                                </a:rPr>
                              </m:ctrlPr>
                            </m:dPr>
                            <m:e>
                              <m:r>
                                <a:rPr lang="en-US" i="0">
                                  <a:latin typeface="Cambria Math" panose="02040503050406030204" pitchFamily="18" charset="0"/>
                                </a:rPr>
                                <m:t>1−</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𝑓𝑟𝑎𝑐𝑡𝑖𝑜𝑛</m:t>
                                  </m:r>
                                </m:e>
                                <m:sub>
                                  <m:r>
                                    <a:rPr lang="en-US" i="1">
                                      <a:latin typeface="Cambria Math" panose="02040503050406030204" pitchFamily="18" charset="0"/>
                                    </a:rPr>
                                    <m:t>𝑒𝑛h𝑎𝑛𝑐𝑒𝑑</m:t>
                                  </m:r>
                                </m:sub>
                              </m:sSub>
                            </m:e>
                          </m:d>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𝑓𝑟𝑎𝑐𝑡𝑖𝑜𝑛</m:t>
                                  </m:r>
                                </m:e>
                                <m:sub>
                                  <m:r>
                                    <a:rPr lang="en-US" i="1">
                                      <a:latin typeface="Cambria Math" panose="02040503050406030204" pitchFamily="18" charset="0"/>
                                    </a:rPr>
                                    <m:t>𝑒𝑛h𝑎𝑛𝑐𝑒𝑑</m:t>
                                  </m:r>
                                </m:sub>
                              </m:sSub>
                            </m:num>
                            <m:den>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𝑠𝑝𝑒𝑒𝑑𝑢𝑝</m:t>
                                  </m:r>
                                </m:e>
                                <m:sub>
                                  <m:r>
                                    <a:rPr lang="en-US" i="1">
                                      <a:latin typeface="Cambria Math" panose="02040503050406030204" pitchFamily="18" charset="0"/>
                                    </a:rPr>
                                    <m:t>𝑒𝑛h𝑎𝑛𝑐𝑒𝑑</m:t>
                                  </m:r>
                                </m:sub>
                              </m:sSub>
                            </m:den>
                          </m:f>
                        </m:den>
                      </m:f>
                    </m:oMath>
                  </m:oMathPara>
                </a14:m>
                <a:endParaRPr lang="en-US" dirty="0"/>
              </a:p>
            </p:txBody>
          </p:sp>
        </mc:Choice>
        <mc:Fallback xmlns="">
          <p:sp>
            <p:nvSpPr>
              <p:cNvPr id="8" name="CasellaDiTesto 7">
                <a:extLst>
                  <a:ext uri="{FF2B5EF4-FFF2-40B4-BE49-F238E27FC236}">
                    <a16:creationId xmlns:a16="http://schemas.microsoft.com/office/drawing/2014/main" id="{E6E59003-8F97-4B3A-96CC-DE5DAA61857A}"/>
                  </a:ext>
                </a:extLst>
              </p:cNvPr>
              <p:cNvSpPr txBox="1">
                <a:spLocks noRot="1" noChangeAspect="1" noMove="1" noResize="1" noEditPoints="1" noAdjustHandles="1" noChangeArrowheads="1" noChangeShapeType="1" noTextEdit="1"/>
              </p:cNvSpPr>
              <p:nvPr/>
            </p:nvSpPr>
            <p:spPr>
              <a:xfrm>
                <a:off x="921431" y="2929530"/>
                <a:ext cx="7130957" cy="894476"/>
              </a:xfrm>
              <a:prstGeom prst="rect">
                <a:avLst/>
              </a:prstGeom>
              <a:blipFill>
                <a:blip r:embed="rId3"/>
                <a:stretch>
                  <a:fillRect/>
                </a:stretch>
              </a:blipFill>
              <a:ln>
                <a:solidFill>
                  <a:schemeClr val="accent4"/>
                </a:solidFill>
              </a:ln>
            </p:spPr>
            <p:txBody>
              <a:bodyPr/>
              <a:lstStyle/>
              <a:p>
                <a:r>
                  <a:rPr lang="it-IT">
                    <a:noFill/>
                  </a:rPr>
                  <a:t> </a:t>
                </a:r>
              </a:p>
            </p:txBody>
          </p:sp>
        </mc:Fallback>
      </mc:AlternateContent>
      <p:sp>
        <p:nvSpPr>
          <p:cNvPr id="9" name="CasellaDiTesto 8">
            <a:extLst>
              <a:ext uri="{FF2B5EF4-FFF2-40B4-BE49-F238E27FC236}">
                <a16:creationId xmlns:a16="http://schemas.microsoft.com/office/drawing/2014/main" id="{4E8371CB-ABC8-405E-AB74-6E412A5539D7}"/>
              </a:ext>
            </a:extLst>
          </p:cNvPr>
          <p:cNvSpPr txBox="1"/>
          <p:nvPr/>
        </p:nvSpPr>
        <p:spPr>
          <a:xfrm>
            <a:off x="1723337" y="5651111"/>
            <a:ext cx="5552546" cy="646331"/>
          </a:xfrm>
          <a:prstGeom prst="rect">
            <a:avLst/>
          </a:prstGeom>
          <a:noFill/>
        </p:spPr>
        <p:txBody>
          <a:bodyPr wrap="none" rtlCol="0">
            <a:spAutoFit/>
          </a:bodyPr>
          <a:lstStyle/>
          <a:p>
            <a:r>
              <a:rPr lang="en-US" dirty="0">
                <a:solidFill>
                  <a:schemeClr val="bg1"/>
                </a:solidFill>
                <a:latin typeface="+mn-lt"/>
              </a:rPr>
              <a:t>OpenMP (max 24 thread) -&gt; theoretical speedup = </a:t>
            </a:r>
            <a:r>
              <a:rPr lang="en-US" i="1" dirty="0">
                <a:solidFill>
                  <a:srgbClr val="FFFF00"/>
                </a:solidFill>
                <a:latin typeface="+mn-lt"/>
              </a:rPr>
              <a:t>19.51</a:t>
            </a:r>
          </a:p>
          <a:p>
            <a:r>
              <a:rPr lang="en-US" dirty="0">
                <a:solidFill>
                  <a:schemeClr val="bg1"/>
                </a:solidFill>
                <a:latin typeface="+mn-lt"/>
              </a:rPr>
              <a:t>CUDA (640 CUDA cores) -&gt; theoretical speedup = </a:t>
            </a:r>
            <a:r>
              <a:rPr lang="en-US" i="1" dirty="0">
                <a:solidFill>
                  <a:srgbClr val="FFFF00"/>
                </a:solidFill>
                <a:latin typeface="+mn-lt"/>
              </a:rPr>
              <a:t>86.60</a:t>
            </a:r>
          </a:p>
        </p:txBody>
      </p:sp>
      <p:cxnSp>
        <p:nvCxnSpPr>
          <p:cNvPr id="13" name="Connettore 1 17">
            <a:extLst>
              <a:ext uri="{FF2B5EF4-FFF2-40B4-BE49-F238E27FC236}">
                <a16:creationId xmlns:a16="http://schemas.microsoft.com/office/drawing/2014/main" id="{675A8EB5-9BD0-4360-B37A-0AB08E7B33A9}"/>
              </a:ext>
            </a:extLst>
          </p:cNvPr>
          <p:cNvCxnSpPr>
            <a:cxnSpLocks/>
          </p:cNvCxnSpPr>
          <p:nvPr/>
        </p:nvCxnSpPr>
        <p:spPr>
          <a:xfrm>
            <a:off x="2680335" y="2474924"/>
            <a:ext cx="3128430" cy="0"/>
          </a:xfrm>
          <a:prstGeom prst="line">
            <a:avLst/>
          </a:prstGeom>
          <a:ln>
            <a:solidFill>
              <a:schemeClr val="accent4">
                <a:lumMod val="75000"/>
              </a:schemeClr>
            </a:solidFill>
          </a:ln>
        </p:spPr>
        <p:style>
          <a:lnRef idx="3">
            <a:schemeClr val="accent3"/>
          </a:lnRef>
          <a:fillRef idx="0">
            <a:schemeClr val="accent3"/>
          </a:fillRef>
          <a:effectRef idx="2">
            <a:schemeClr val="accent3"/>
          </a:effectRef>
          <a:fontRef idx="minor">
            <a:schemeClr val="tx1"/>
          </a:fontRef>
        </p:style>
      </p:cxnSp>
      <p:cxnSp>
        <p:nvCxnSpPr>
          <p:cNvPr id="14" name="Connettore 1 17">
            <a:extLst>
              <a:ext uri="{FF2B5EF4-FFF2-40B4-BE49-F238E27FC236}">
                <a16:creationId xmlns:a16="http://schemas.microsoft.com/office/drawing/2014/main" id="{A0A0A72D-E227-444C-BC8C-C81128D5C52A}"/>
              </a:ext>
            </a:extLst>
          </p:cNvPr>
          <p:cNvCxnSpPr>
            <a:cxnSpLocks/>
          </p:cNvCxnSpPr>
          <p:nvPr/>
        </p:nvCxnSpPr>
        <p:spPr>
          <a:xfrm>
            <a:off x="2841237" y="5127307"/>
            <a:ext cx="3128430" cy="0"/>
          </a:xfrm>
          <a:prstGeom prst="line">
            <a:avLst/>
          </a:prstGeom>
          <a:ln>
            <a:solidFill>
              <a:schemeClr val="accent4">
                <a:lumMod val="75000"/>
              </a:schemeClr>
            </a:solidFill>
          </a:ln>
        </p:spPr>
        <p:style>
          <a:lnRef idx="3">
            <a:schemeClr val="accent3"/>
          </a:lnRef>
          <a:fillRef idx="0">
            <a:schemeClr val="accent3"/>
          </a:fillRef>
          <a:effectRef idx="2">
            <a:schemeClr val="accent3"/>
          </a:effectRef>
          <a:fontRef idx="minor">
            <a:schemeClr val="tx1"/>
          </a:fontRef>
        </p:style>
      </p:cxnSp>
      <p:sp>
        <p:nvSpPr>
          <p:cNvPr id="17" name="CasellaDiTesto 16">
            <a:extLst>
              <a:ext uri="{FF2B5EF4-FFF2-40B4-BE49-F238E27FC236}">
                <a16:creationId xmlns:a16="http://schemas.microsoft.com/office/drawing/2014/main" id="{83E152C5-50B0-4779-93F2-64F1C1D40AB0}"/>
              </a:ext>
            </a:extLst>
          </p:cNvPr>
          <p:cNvSpPr txBox="1"/>
          <p:nvPr/>
        </p:nvSpPr>
        <p:spPr>
          <a:xfrm>
            <a:off x="283741" y="2494927"/>
            <a:ext cx="2069993" cy="400110"/>
          </a:xfrm>
          <a:prstGeom prst="rect">
            <a:avLst/>
          </a:prstGeom>
          <a:noFill/>
        </p:spPr>
        <p:txBody>
          <a:bodyPr wrap="square" rtlCol="0">
            <a:spAutoFit/>
          </a:bodyPr>
          <a:lstStyle/>
          <a:p>
            <a:r>
              <a:rPr lang="en-US" sz="2000" i="1" dirty="0">
                <a:latin typeface="+mn-lt"/>
              </a:rPr>
              <a:t>Amdahl’s law</a:t>
            </a:r>
          </a:p>
        </p:txBody>
      </p:sp>
      <p:sp>
        <p:nvSpPr>
          <p:cNvPr id="18" name="CasellaDiTesto 17">
            <a:extLst>
              <a:ext uri="{FF2B5EF4-FFF2-40B4-BE49-F238E27FC236}">
                <a16:creationId xmlns:a16="http://schemas.microsoft.com/office/drawing/2014/main" id="{E44CB972-0160-4ECD-AFEB-9A8F8DB83FC0}"/>
              </a:ext>
            </a:extLst>
          </p:cNvPr>
          <p:cNvSpPr txBox="1"/>
          <p:nvPr/>
        </p:nvSpPr>
        <p:spPr>
          <a:xfrm>
            <a:off x="173785" y="5087732"/>
            <a:ext cx="2959940" cy="400110"/>
          </a:xfrm>
          <a:prstGeom prst="rect">
            <a:avLst/>
          </a:prstGeom>
          <a:noFill/>
        </p:spPr>
        <p:txBody>
          <a:bodyPr wrap="square" rtlCol="0">
            <a:spAutoFit/>
          </a:bodyPr>
          <a:lstStyle/>
          <a:p>
            <a:r>
              <a:rPr lang="en-US" sz="2000" i="1" dirty="0">
                <a:latin typeface="+mn-lt"/>
              </a:rPr>
              <a:t>Theoretical speedups</a:t>
            </a:r>
          </a:p>
        </p:txBody>
      </p:sp>
      <p:sp>
        <p:nvSpPr>
          <p:cNvPr id="19" name="CasellaDiTesto 18">
            <a:extLst>
              <a:ext uri="{FF2B5EF4-FFF2-40B4-BE49-F238E27FC236}">
                <a16:creationId xmlns:a16="http://schemas.microsoft.com/office/drawing/2014/main" id="{AFEB3AB6-3DD5-475D-898C-B06F1B46CAD3}"/>
              </a:ext>
            </a:extLst>
          </p:cNvPr>
          <p:cNvSpPr txBox="1"/>
          <p:nvPr/>
        </p:nvSpPr>
        <p:spPr>
          <a:xfrm>
            <a:off x="247705" y="606480"/>
            <a:ext cx="2781192" cy="400110"/>
          </a:xfrm>
          <a:prstGeom prst="rect">
            <a:avLst/>
          </a:prstGeom>
          <a:noFill/>
        </p:spPr>
        <p:txBody>
          <a:bodyPr wrap="square" rtlCol="0">
            <a:spAutoFit/>
          </a:bodyPr>
          <a:lstStyle/>
          <a:p>
            <a:r>
              <a:rPr lang="en-US" sz="2000" i="1" dirty="0" err="1">
                <a:latin typeface="+mn-lt"/>
              </a:rPr>
              <a:t>Gprof</a:t>
            </a:r>
            <a:r>
              <a:rPr lang="en-US" sz="2000" i="1" dirty="0">
                <a:latin typeface="+mn-lt"/>
              </a:rPr>
              <a:t> profiling</a:t>
            </a:r>
          </a:p>
        </p:txBody>
      </p:sp>
      <p:pic>
        <p:nvPicPr>
          <p:cNvPr id="15" name="Picture 21">
            <a:extLst>
              <a:ext uri="{FF2B5EF4-FFF2-40B4-BE49-F238E27FC236}">
                <a16:creationId xmlns:a16="http://schemas.microsoft.com/office/drawing/2014/main" id="{E262CEBE-DB7F-4A39-99AF-C920F459671D}"/>
              </a:ext>
            </a:extLst>
          </p:cNvPr>
          <p:cNvPicPr/>
          <p:nvPr/>
        </p:nvPicPr>
        <p:blipFill rotWithShape="1">
          <a:blip r:embed="rId4">
            <a:extLst>
              <a:ext uri="{28A0092B-C50C-407E-A947-70E740481C1C}">
                <a14:useLocalDpi xmlns:a14="http://schemas.microsoft.com/office/drawing/2010/main" val="0"/>
              </a:ext>
            </a:extLst>
          </a:blip>
          <a:srcRect t="16832"/>
          <a:stretch/>
        </p:blipFill>
        <p:spPr bwMode="auto">
          <a:xfrm>
            <a:off x="1638301" y="982500"/>
            <a:ext cx="5722620" cy="1413842"/>
          </a:xfrm>
          <a:prstGeom prst="rect">
            <a:avLst/>
          </a:prstGeom>
          <a:noFill/>
          <a:ln>
            <a:noFill/>
          </a:ln>
          <a:extLst>
            <a:ext uri="{53640926-AAD7-44D8-BBD7-CCE9431645EC}">
              <a14:shadowObscured xmlns:a14="http://schemas.microsoft.com/office/drawing/2010/main"/>
            </a:ext>
          </a:extLst>
        </p:spPr>
      </p:pic>
      <p:sp>
        <p:nvSpPr>
          <p:cNvPr id="16" name="Rettangolo con angoli arrotondati 15">
            <a:extLst>
              <a:ext uri="{FF2B5EF4-FFF2-40B4-BE49-F238E27FC236}">
                <a16:creationId xmlns:a16="http://schemas.microsoft.com/office/drawing/2014/main" id="{D9A42132-5889-4156-BC7B-BF5B0350C2F2}"/>
              </a:ext>
            </a:extLst>
          </p:cNvPr>
          <p:cNvSpPr/>
          <p:nvPr/>
        </p:nvSpPr>
        <p:spPr>
          <a:xfrm>
            <a:off x="1638301" y="1376725"/>
            <a:ext cx="5614554" cy="400110"/>
          </a:xfrm>
          <a:prstGeom prst="roundRect">
            <a:avLst/>
          </a:prstGeom>
          <a:solidFill>
            <a:srgbClr val="FFFF00">
              <a:alpha val="38039"/>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ttangolo con angoli arrotondati 19">
            <a:extLst>
              <a:ext uri="{FF2B5EF4-FFF2-40B4-BE49-F238E27FC236}">
                <a16:creationId xmlns:a16="http://schemas.microsoft.com/office/drawing/2014/main" id="{AA6F72A8-E6BB-4DBF-8464-D57C1A20E427}"/>
              </a:ext>
            </a:extLst>
          </p:cNvPr>
          <p:cNvSpPr/>
          <p:nvPr/>
        </p:nvSpPr>
        <p:spPr>
          <a:xfrm>
            <a:off x="1674375" y="1921376"/>
            <a:ext cx="5578480" cy="125901"/>
          </a:xfrm>
          <a:prstGeom prst="roundRect">
            <a:avLst/>
          </a:prstGeom>
          <a:solidFill>
            <a:srgbClr val="FFFF00">
              <a:alpha val="38039"/>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CasellaDiTesto 20">
                <a:extLst>
                  <a:ext uri="{FF2B5EF4-FFF2-40B4-BE49-F238E27FC236}">
                    <a16:creationId xmlns:a16="http://schemas.microsoft.com/office/drawing/2014/main" id="{4FA83D39-FF19-4253-85A1-BC9CAC95A407}"/>
                  </a:ext>
                </a:extLst>
              </p:cNvPr>
              <p:cNvSpPr txBox="1"/>
              <p:nvPr/>
            </p:nvSpPr>
            <p:spPr>
              <a:xfrm>
                <a:off x="27181" y="4085830"/>
                <a:ext cx="8944859" cy="7789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𝑓𝑟𝑎𝑐𝑡𝑖𝑜𝑛</m:t>
                          </m:r>
                        </m:e>
                        <m:sub>
                          <m:r>
                            <a:rPr lang="en-US" sz="1400" i="1">
                              <a:latin typeface="Cambria Math" panose="02040503050406030204" pitchFamily="18" charset="0"/>
                            </a:rPr>
                            <m:t>𝑒𝑛h𝑎𝑛𝑐𝑒𝑑</m:t>
                          </m:r>
                        </m:sub>
                      </m:sSub>
                      <m:r>
                        <a:rPr lang="en-US" sz="1400" i="1">
                          <a:latin typeface="Cambria Math" panose="02040503050406030204" pitchFamily="18" charset="0"/>
                        </a:rPr>
                        <m:t>= </m:t>
                      </m:r>
                      <m:f>
                        <m:fPr>
                          <m:ctrlPr>
                            <a:rPr lang="en-US" sz="1400" i="1">
                              <a:latin typeface="Cambria Math" panose="02040503050406030204" pitchFamily="18" charset="0"/>
                            </a:rPr>
                          </m:ctrlPr>
                        </m:fPr>
                        <m:num>
                          <m:r>
                            <a:rPr lang="en-US" sz="1400" i="1">
                              <a:latin typeface="Cambria Math" panose="02040503050406030204" pitchFamily="18" charset="0"/>
                            </a:rPr>
                            <m:t>𝑏𝑎𝑐𝑘𝑤𝑎𝑟𝑑</m:t>
                          </m:r>
                          <m:r>
                            <a:rPr lang="en-US" sz="1400" i="1">
                              <a:latin typeface="Cambria Math" panose="02040503050406030204" pitchFamily="18" charset="0"/>
                            </a:rPr>
                            <m:t> </m:t>
                          </m:r>
                          <m:r>
                            <a:rPr lang="en-US" sz="1400" i="1">
                              <a:latin typeface="Cambria Math" panose="02040503050406030204" pitchFamily="18" charset="0"/>
                            </a:rPr>
                            <m:t>𝑡𝑖𝑚𝑒</m:t>
                          </m:r>
                          <m:r>
                            <a:rPr lang="en-US" sz="1400" i="1">
                              <a:latin typeface="Cambria Math" panose="02040503050406030204" pitchFamily="18" charset="0"/>
                            </a:rPr>
                            <m:t> + </m:t>
                          </m:r>
                          <m:r>
                            <a:rPr lang="en-US" sz="1400" i="1">
                              <a:latin typeface="Cambria Math" panose="02040503050406030204" pitchFamily="18" charset="0"/>
                            </a:rPr>
                            <m:t>𝑓𝑜𝑟𝑤𝑎𝑟𝑑</m:t>
                          </m:r>
                          <m:r>
                            <a:rPr lang="en-US" sz="1400" i="1">
                              <a:latin typeface="Cambria Math" panose="02040503050406030204" pitchFamily="18" charset="0"/>
                            </a:rPr>
                            <m:t> </m:t>
                          </m:r>
                          <m:r>
                            <a:rPr lang="en-US" sz="1400" i="1">
                              <a:latin typeface="Cambria Math" panose="02040503050406030204" pitchFamily="18" charset="0"/>
                            </a:rPr>
                            <m:t>𝑡𝑖𝑚𝑒</m:t>
                          </m:r>
                          <m:r>
                            <a:rPr lang="en-US" sz="1400" i="1">
                              <a:latin typeface="Cambria Math" panose="02040503050406030204" pitchFamily="18" charset="0"/>
                            </a:rPr>
                            <m:t> +</m:t>
                          </m:r>
                          <m:r>
                            <a:rPr lang="en-US" sz="1400" i="1">
                              <a:latin typeface="Cambria Math" panose="02040503050406030204" pitchFamily="18" charset="0"/>
                            </a:rPr>
                            <m:t>𝑑𝑒𝑐𝑜𝑚𝑝𝑜𝑠𝑖𝑡𝑖𝑜𝑛</m:t>
                          </m:r>
                          <m:r>
                            <a:rPr lang="en-US" sz="1400" i="1">
                              <a:latin typeface="Cambria Math" panose="02040503050406030204" pitchFamily="18" charset="0"/>
                            </a:rPr>
                            <m:t> </m:t>
                          </m:r>
                          <m:r>
                            <a:rPr lang="en-US" sz="1400" i="1">
                              <a:latin typeface="Cambria Math" panose="02040503050406030204" pitchFamily="18" charset="0"/>
                            </a:rPr>
                            <m:t>𝑡𝑖𝑚𝑒</m:t>
                          </m:r>
                          <m:r>
                            <a:rPr lang="en-US" sz="1400" i="1">
                              <a:latin typeface="Cambria Math" panose="02040503050406030204" pitchFamily="18" charset="0"/>
                            </a:rPr>
                            <m:t> + </m:t>
                          </m:r>
                          <m:r>
                            <a:rPr lang="en-US" sz="1400" i="1">
                              <a:latin typeface="Cambria Math" panose="02040503050406030204" pitchFamily="18" charset="0"/>
                            </a:rPr>
                            <m:t>𝑑𝑒𝑡𝑒𝑟𝑚𝑖𝑛𝑎𝑛𝑡</m:t>
                          </m:r>
                          <m:r>
                            <a:rPr lang="en-US" sz="1400" i="1">
                              <a:latin typeface="Cambria Math" panose="02040503050406030204" pitchFamily="18" charset="0"/>
                            </a:rPr>
                            <m:t> </m:t>
                          </m:r>
                          <m:r>
                            <a:rPr lang="en-US" sz="1400" i="1">
                              <a:latin typeface="Cambria Math" panose="02040503050406030204" pitchFamily="18" charset="0"/>
                            </a:rPr>
                            <m:t>𝑡𝑖𝑚𝑒</m:t>
                          </m:r>
                        </m:num>
                        <m:den>
                          <m:r>
                            <a:rPr lang="en-US" sz="1400" i="1">
                              <a:latin typeface="Cambria Math" panose="02040503050406030204" pitchFamily="18" charset="0"/>
                            </a:rPr>
                            <m:t>𝑡𝑜𝑡𝑎𝑙</m:t>
                          </m:r>
                          <m:r>
                            <a:rPr lang="en-US" sz="1400" i="1">
                              <a:latin typeface="Cambria Math" panose="02040503050406030204" pitchFamily="18" charset="0"/>
                            </a:rPr>
                            <m:t> </m:t>
                          </m:r>
                          <m:r>
                            <a:rPr lang="en-US" sz="1400" i="1">
                              <a:latin typeface="Cambria Math" panose="02040503050406030204" pitchFamily="18" charset="0"/>
                            </a:rPr>
                            <m:t>𝑡𝑖𝑚𝑒</m:t>
                          </m:r>
                        </m:den>
                      </m:f>
                    </m:oMath>
                  </m:oMathPara>
                </a14:m>
                <a:endParaRPr lang="en-US" sz="1400" dirty="0"/>
              </a:p>
              <a:p>
                <a:endParaRPr lang="en-US" dirty="0"/>
              </a:p>
            </p:txBody>
          </p:sp>
        </mc:Choice>
        <mc:Fallback xmlns="">
          <p:sp>
            <p:nvSpPr>
              <p:cNvPr id="21" name="CasellaDiTesto 20">
                <a:extLst>
                  <a:ext uri="{FF2B5EF4-FFF2-40B4-BE49-F238E27FC236}">
                    <a16:creationId xmlns:a16="http://schemas.microsoft.com/office/drawing/2014/main" id="{4FA83D39-FF19-4253-85A1-BC9CAC95A407}"/>
                  </a:ext>
                </a:extLst>
              </p:cNvPr>
              <p:cNvSpPr txBox="1">
                <a:spLocks noRot="1" noChangeAspect="1" noMove="1" noResize="1" noEditPoints="1" noAdjustHandles="1" noChangeArrowheads="1" noChangeShapeType="1" noTextEdit="1"/>
              </p:cNvSpPr>
              <p:nvPr/>
            </p:nvSpPr>
            <p:spPr>
              <a:xfrm>
                <a:off x="27181" y="4085830"/>
                <a:ext cx="8944859" cy="778931"/>
              </a:xfrm>
              <a:prstGeom prst="rect">
                <a:avLst/>
              </a:prstGeom>
              <a:blipFill>
                <a:blip r:embed="rId5"/>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809585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nodeType="withEffect">
                                  <p:stCondLst>
                                    <p:cond delay="0"/>
                                  </p:stCondLst>
                                  <p:childTnLst>
                                    <p:set>
                                      <p:cBhvr>
                                        <p:cTn id="29" dur="1" fill="hold">
                                          <p:stCondLst>
                                            <p:cond delay="0"/>
                                          </p:stCondLst>
                                        </p:cTn>
                                        <p:tgtEl>
                                          <p:spTgt spid="9">
                                            <p:txEl>
                                              <p:pRg st="1" end="1"/>
                                            </p:txEl>
                                          </p:spTgt>
                                        </p:tgtEl>
                                        <p:attrNameLst>
                                          <p:attrName>style.visibility</p:attrName>
                                        </p:attrNameLst>
                                      </p:cBhvr>
                                      <p:to>
                                        <p:strVal val="visible"/>
                                      </p:to>
                                    </p:set>
                                    <p:animEffect transition="in" filter="fade">
                                      <p:cBhvr>
                                        <p:cTn id="30" dur="500"/>
                                        <p:tgtEl>
                                          <p:spTgt spid="9">
                                            <p:txEl>
                                              <p:pRg st="1" end="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animEffect transition="in" filter="fade">
                                      <p:cBhvr>
                                        <p:cTn id="33"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2" grpId="0" animBg="1"/>
      <p:bldP spid="8" grpId="0" animBg="1"/>
      <p:bldP spid="17" grpId="0"/>
      <p:bldP spid="18"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ttangolo 27">
            <a:extLst>
              <a:ext uri="{FF2B5EF4-FFF2-40B4-BE49-F238E27FC236}">
                <a16:creationId xmlns:a16="http://schemas.microsoft.com/office/drawing/2014/main" id="{2E208FC6-D482-4187-B27A-1B2277BF3962}"/>
              </a:ext>
            </a:extLst>
          </p:cNvPr>
          <p:cNvSpPr/>
          <p:nvPr/>
        </p:nvSpPr>
        <p:spPr>
          <a:xfrm>
            <a:off x="96686" y="810577"/>
            <a:ext cx="3680460" cy="212407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5" name="Rettangolo 24">
            <a:extLst>
              <a:ext uri="{FF2B5EF4-FFF2-40B4-BE49-F238E27FC236}">
                <a16:creationId xmlns:a16="http://schemas.microsoft.com/office/drawing/2014/main" id="{8A771227-6AF8-4A42-9B7F-E24E1D1B90E4}"/>
              </a:ext>
            </a:extLst>
          </p:cNvPr>
          <p:cNvSpPr/>
          <p:nvPr/>
        </p:nvSpPr>
        <p:spPr>
          <a:xfrm>
            <a:off x="4219709" y="4262489"/>
            <a:ext cx="4743449" cy="2124076"/>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Rettangolo 20">
            <a:extLst>
              <a:ext uri="{FF2B5EF4-FFF2-40B4-BE49-F238E27FC236}">
                <a16:creationId xmlns:a16="http://schemas.microsoft.com/office/drawing/2014/main" id="{0FF9FA63-BE72-4386-9AE2-72A555754394}"/>
              </a:ext>
            </a:extLst>
          </p:cNvPr>
          <p:cNvSpPr/>
          <p:nvPr/>
        </p:nvSpPr>
        <p:spPr>
          <a:xfrm>
            <a:off x="4171950" y="810577"/>
            <a:ext cx="4743449" cy="2124076"/>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Slide Number Placeholder 3">
            <a:extLst>
              <a:ext uri="{FF2B5EF4-FFF2-40B4-BE49-F238E27FC236}">
                <a16:creationId xmlns:a16="http://schemas.microsoft.com/office/drawing/2014/main" id="{191C6D2B-917E-4084-BACB-F677537CCD15}"/>
              </a:ext>
            </a:extLst>
          </p:cNvPr>
          <p:cNvSpPr>
            <a:spLocks noGrp="1"/>
          </p:cNvSpPr>
          <p:nvPr>
            <p:ph type="sldNum" sz="quarter" idx="12"/>
          </p:nvPr>
        </p:nvSpPr>
        <p:spPr>
          <a:xfrm>
            <a:off x="6457950" y="6492240"/>
            <a:ext cx="2057400" cy="365125"/>
          </a:xfrm>
        </p:spPr>
        <p:txBody>
          <a:bodyPr vert="horz" lIns="91440" tIns="45720" rIns="91440" bIns="45720" rtlCol="0" anchor="ctr">
            <a:normAutofit/>
          </a:bodyPr>
          <a:lstStyle/>
          <a:p>
            <a:pPr eaLnBrk="1" hangingPunct="1">
              <a:spcAft>
                <a:spcPts val="600"/>
              </a:spcAft>
            </a:pPr>
            <a:fld id="{3354F95A-DA11-B041-B979-C4FB2EF97768}" type="slidenum">
              <a:rPr lang="en-US" dirty="0">
                <a:latin typeface="Arial"/>
                <a:cs typeface="Arial"/>
              </a:rPr>
              <a:pPr eaLnBrk="1" hangingPunct="1">
                <a:spcAft>
                  <a:spcPts val="600"/>
                </a:spcAft>
              </a:pPr>
              <a:t>8</a:t>
            </a:fld>
            <a:endParaRPr lang="en-US">
              <a:latin typeface="Arial"/>
              <a:cs typeface="Arial"/>
            </a:endParaRPr>
          </a:p>
        </p:txBody>
      </p:sp>
      <p:sp>
        <p:nvSpPr>
          <p:cNvPr id="11" name="CasellaDiTesto 10">
            <a:extLst>
              <a:ext uri="{FF2B5EF4-FFF2-40B4-BE49-F238E27FC236}">
                <a16:creationId xmlns:a16="http://schemas.microsoft.com/office/drawing/2014/main" id="{E9B6F65E-F9C9-4AD1-8C77-AD3A5CCA1599}"/>
              </a:ext>
            </a:extLst>
          </p:cNvPr>
          <p:cNvSpPr txBox="1"/>
          <p:nvPr/>
        </p:nvSpPr>
        <p:spPr>
          <a:xfrm>
            <a:off x="0" y="-95521"/>
            <a:ext cx="9144000" cy="707886"/>
          </a:xfrm>
          <a:prstGeom prst="rect">
            <a:avLst/>
          </a:prstGeom>
          <a:solidFill>
            <a:schemeClr val="accent4"/>
          </a:solidFill>
        </p:spPr>
        <p:txBody>
          <a:bodyPr wrap="square" rtlCol="0">
            <a:spAutoFit/>
          </a:bodyPr>
          <a:lstStyle/>
          <a:p>
            <a:pPr algn="ctr"/>
            <a:r>
              <a:rPr lang="it-IT" sz="4000" b="0" dirty="0" err="1">
                <a:solidFill>
                  <a:schemeClr val="bg1"/>
                </a:solidFill>
                <a:latin typeface="+mn-lt"/>
              </a:rPr>
              <a:t>Parallelization</a:t>
            </a:r>
            <a:r>
              <a:rPr lang="it-IT" sz="4000" b="0" dirty="0">
                <a:solidFill>
                  <a:schemeClr val="bg1"/>
                </a:solidFill>
                <a:latin typeface="+mn-lt"/>
              </a:rPr>
              <a:t> - </a:t>
            </a:r>
            <a:r>
              <a:rPr lang="it-IT" sz="4000" b="0" dirty="0" err="1">
                <a:solidFill>
                  <a:schemeClr val="bg1"/>
                </a:solidFill>
                <a:latin typeface="+mn-lt"/>
              </a:rPr>
              <a:t>Inversion</a:t>
            </a:r>
            <a:endParaRPr lang="it-IT" sz="4000" b="0" dirty="0">
              <a:solidFill>
                <a:schemeClr val="bg1"/>
              </a:solidFill>
              <a:latin typeface="+mn-lt"/>
            </a:endParaRPr>
          </a:p>
        </p:txBody>
      </p:sp>
      <p:pic>
        <p:nvPicPr>
          <p:cNvPr id="10" name="Immagine 9">
            <a:extLst>
              <a:ext uri="{FF2B5EF4-FFF2-40B4-BE49-F238E27FC236}">
                <a16:creationId xmlns:a16="http://schemas.microsoft.com/office/drawing/2014/main" id="{D00567F3-9C6B-45A5-BA6E-0C52A7C300A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350635" y="853936"/>
            <a:ext cx="4307590" cy="2080717"/>
          </a:xfrm>
          <a:prstGeom prst="rect">
            <a:avLst/>
          </a:prstGeom>
          <a:noFill/>
          <a:ln>
            <a:noFill/>
          </a:ln>
        </p:spPr>
      </p:pic>
      <p:pic>
        <p:nvPicPr>
          <p:cNvPr id="18" name="Immagine 17" descr="Immagine che contiene testo&#10;&#10;Descrizione generata automaticamente">
            <a:extLst>
              <a:ext uri="{FF2B5EF4-FFF2-40B4-BE49-F238E27FC236}">
                <a16:creationId xmlns:a16="http://schemas.microsoft.com/office/drawing/2014/main" id="{4D3F3298-3F26-4871-9A2E-2CD427A43856}"/>
              </a:ext>
            </a:extLst>
          </p:cNvPr>
          <p:cNvPicPr/>
          <p:nvPr/>
        </p:nvPicPr>
        <p:blipFill rotWithShape="1">
          <a:blip r:embed="rId4">
            <a:extLst>
              <a:ext uri="{28A0092B-C50C-407E-A947-70E740481C1C}">
                <a14:useLocalDpi xmlns:a14="http://schemas.microsoft.com/office/drawing/2010/main" val="0"/>
              </a:ext>
            </a:extLst>
          </a:blip>
          <a:srcRect l="4122" t="13773" r="31664" b="2395"/>
          <a:stretch/>
        </p:blipFill>
        <p:spPr bwMode="auto">
          <a:xfrm>
            <a:off x="96686" y="1305162"/>
            <a:ext cx="3680460" cy="1066800"/>
          </a:xfrm>
          <a:prstGeom prst="rect">
            <a:avLst/>
          </a:prstGeom>
          <a:ln>
            <a:noFill/>
          </a:ln>
          <a:extLst>
            <a:ext uri="{53640926-AAD7-44D8-BBD7-CCE9431645EC}">
              <a14:shadowObscured xmlns:a14="http://schemas.microsoft.com/office/drawing/2010/main"/>
            </a:ext>
          </a:extLst>
        </p:spPr>
      </p:pic>
      <p:pic>
        <p:nvPicPr>
          <p:cNvPr id="19" name="Immagine 18" descr="Immagine che contiene testo&#10;&#10;Descrizione generata automaticamente">
            <a:extLst>
              <a:ext uri="{FF2B5EF4-FFF2-40B4-BE49-F238E27FC236}">
                <a16:creationId xmlns:a16="http://schemas.microsoft.com/office/drawing/2014/main" id="{8A58B7DD-88AB-421D-BF66-A5D8273BBA7C}"/>
              </a:ext>
            </a:extLst>
          </p:cNvPr>
          <p:cNvPicPr/>
          <p:nvPr/>
        </p:nvPicPr>
        <p:blipFill rotWithShape="1">
          <a:blip r:embed="rId5">
            <a:extLst>
              <a:ext uri="{28A0092B-C50C-407E-A947-70E740481C1C}">
                <a14:useLocalDpi xmlns:a14="http://schemas.microsoft.com/office/drawing/2010/main" val="0"/>
              </a:ext>
            </a:extLst>
          </a:blip>
          <a:srcRect r="3929"/>
          <a:stretch/>
        </p:blipFill>
        <p:spPr bwMode="auto">
          <a:xfrm>
            <a:off x="4548136" y="4420548"/>
            <a:ext cx="3967213" cy="1754626"/>
          </a:xfrm>
          <a:prstGeom prst="rect">
            <a:avLst/>
          </a:prstGeom>
          <a:ln>
            <a:noFill/>
          </a:ln>
          <a:extLst>
            <a:ext uri="{53640926-AAD7-44D8-BBD7-CCE9431645EC}">
              <a14:shadowObscured xmlns:a14="http://schemas.microsoft.com/office/drawing/2010/main"/>
            </a:ext>
          </a:extLst>
        </p:spPr>
      </p:pic>
      <p:cxnSp>
        <p:nvCxnSpPr>
          <p:cNvPr id="40" name="Connettore 1 16">
            <a:extLst>
              <a:ext uri="{FF2B5EF4-FFF2-40B4-BE49-F238E27FC236}">
                <a16:creationId xmlns:a16="http://schemas.microsoft.com/office/drawing/2014/main" id="{43FE2B50-4D6D-47B9-804F-0AE3204AA4E9}"/>
              </a:ext>
            </a:extLst>
          </p:cNvPr>
          <p:cNvCxnSpPr>
            <a:cxnSpLocks/>
          </p:cNvCxnSpPr>
          <p:nvPr/>
        </p:nvCxnSpPr>
        <p:spPr>
          <a:xfrm>
            <a:off x="4015270" y="2424164"/>
            <a:ext cx="0" cy="2551248"/>
          </a:xfrm>
          <a:prstGeom prst="line">
            <a:avLst/>
          </a:prstGeom>
          <a:ln>
            <a:solidFill>
              <a:schemeClr val="accent4">
                <a:lumMod val="75000"/>
              </a:schemeClr>
            </a:solidFill>
          </a:ln>
        </p:spPr>
        <p:style>
          <a:lnRef idx="3">
            <a:schemeClr val="accent3"/>
          </a:lnRef>
          <a:fillRef idx="0">
            <a:schemeClr val="accent3"/>
          </a:fillRef>
          <a:effectRef idx="2">
            <a:schemeClr val="accent3"/>
          </a:effectRef>
          <a:fontRef idx="minor">
            <a:schemeClr val="tx1"/>
          </a:fontRef>
        </p:style>
      </p:cxnSp>
      <p:cxnSp>
        <p:nvCxnSpPr>
          <p:cNvPr id="41" name="Connettore 1 17">
            <a:extLst>
              <a:ext uri="{FF2B5EF4-FFF2-40B4-BE49-F238E27FC236}">
                <a16:creationId xmlns:a16="http://schemas.microsoft.com/office/drawing/2014/main" id="{97248BCD-3F17-460A-9681-A2478F5474B1}"/>
              </a:ext>
            </a:extLst>
          </p:cNvPr>
          <p:cNvCxnSpPr>
            <a:cxnSpLocks/>
          </p:cNvCxnSpPr>
          <p:nvPr/>
        </p:nvCxnSpPr>
        <p:spPr>
          <a:xfrm>
            <a:off x="4219709" y="3627449"/>
            <a:ext cx="4609966" cy="0"/>
          </a:xfrm>
          <a:prstGeom prst="line">
            <a:avLst/>
          </a:prstGeom>
          <a:ln>
            <a:solidFill>
              <a:schemeClr val="accent4">
                <a:lumMod val="75000"/>
              </a:schemeClr>
            </a:solidFill>
          </a:ln>
        </p:spPr>
        <p:style>
          <a:lnRef idx="3">
            <a:schemeClr val="accent3"/>
          </a:lnRef>
          <a:fillRef idx="0">
            <a:schemeClr val="accent3"/>
          </a:fillRef>
          <a:effectRef idx="2">
            <a:schemeClr val="accent3"/>
          </a:effectRef>
          <a:fontRef idx="minor">
            <a:schemeClr val="tx1"/>
          </a:fontRef>
        </p:style>
      </p:cxnSp>
      <p:cxnSp>
        <p:nvCxnSpPr>
          <p:cNvPr id="12" name="Connettore 1 17">
            <a:extLst>
              <a:ext uri="{FF2B5EF4-FFF2-40B4-BE49-F238E27FC236}">
                <a16:creationId xmlns:a16="http://schemas.microsoft.com/office/drawing/2014/main" id="{DEB7E960-1EC4-4545-ADA5-3C3683FB9E1B}"/>
              </a:ext>
            </a:extLst>
          </p:cNvPr>
          <p:cNvCxnSpPr>
            <a:cxnSpLocks/>
          </p:cNvCxnSpPr>
          <p:nvPr/>
        </p:nvCxnSpPr>
        <p:spPr>
          <a:xfrm>
            <a:off x="96686" y="3627449"/>
            <a:ext cx="3680460" cy="0"/>
          </a:xfrm>
          <a:prstGeom prst="line">
            <a:avLst/>
          </a:prstGeom>
          <a:ln>
            <a:solidFill>
              <a:schemeClr val="accent4">
                <a:lumMod val="75000"/>
              </a:schemeClr>
            </a:solidFill>
          </a:ln>
        </p:spPr>
        <p:style>
          <a:lnRef idx="3">
            <a:schemeClr val="accent3"/>
          </a:lnRef>
          <a:fillRef idx="0">
            <a:schemeClr val="accent3"/>
          </a:fillRef>
          <a:effectRef idx="2">
            <a:schemeClr val="accent3"/>
          </a:effectRef>
          <a:fontRef idx="minor">
            <a:schemeClr val="tx1"/>
          </a:fontRef>
        </p:style>
      </p:cxnSp>
      <p:sp>
        <p:nvSpPr>
          <p:cNvPr id="7" name="CasellaDiTesto 6">
            <a:extLst>
              <a:ext uri="{FF2B5EF4-FFF2-40B4-BE49-F238E27FC236}">
                <a16:creationId xmlns:a16="http://schemas.microsoft.com/office/drawing/2014/main" id="{A67A05E5-AABB-4AFB-A893-5C00C804401A}"/>
              </a:ext>
            </a:extLst>
          </p:cNvPr>
          <p:cNvSpPr txBox="1"/>
          <p:nvPr/>
        </p:nvSpPr>
        <p:spPr>
          <a:xfrm>
            <a:off x="219076" y="4262489"/>
            <a:ext cx="3591756" cy="923330"/>
          </a:xfrm>
          <a:prstGeom prst="rect">
            <a:avLst/>
          </a:prstGeom>
          <a:noFill/>
        </p:spPr>
        <p:txBody>
          <a:bodyPr wrap="square" rtlCol="0">
            <a:spAutoFit/>
          </a:bodyPr>
          <a:lstStyle/>
          <a:p>
            <a:r>
              <a:rPr lang="en-US" dirty="0"/>
              <a:t>Same parallelization reasoning was applied exploiting a GPU through the CUDA framework</a:t>
            </a:r>
          </a:p>
        </p:txBody>
      </p:sp>
    </p:spTree>
    <p:extLst>
      <p:ext uri="{BB962C8B-B14F-4D97-AF65-F5344CB8AC3E}">
        <p14:creationId xmlns:p14="http://schemas.microsoft.com/office/powerpoint/2010/main" val="3016677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fade">
                                      <p:cBhvr>
                                        <p:cTn id="18" dur="500"/>
                                        <p:tgtEl>
                                          <p:spTgt spid="40"/>
                                        </p:tgtEl>
                                      </p:cBhvr>
                                    </p:animEffect>
                                  </p:childTnLst>
                                </p:cTn>
                              </p:par>
                              <p:par>
                                <p:cTn id="19" presetID="10"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5" grpId="0" animBg="1"/>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ttangolo 15">
            <a:extLst>
              <a:ext uri="{FF2B5EF4-FFF2-40B4-BE49-F238E27FC236}">
                <a16:creationId xmlns:a16="http://schemas.microsoft.com/office/drawing/2014/main" id="{8C80CA3C-2962-48B0-847E-CB3605D5B5AB}"/>
              </a:ext>
            </a:extLst>
          </p:cNvPr>
          <p:cNvSpPr/>
          <p:nvPr/>
        </p:nvSpPr>
        <p:spPr>
          <a:xfrm>
            <a:off x="8676166" y="3618586"/>
            <a:ext cx="467833" cy="2898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15" name="Rettangolo 14">
            <a:extLst>
              <a:ext uri="{FF2B5EF4-FFF2-40B4-BE49-F238E27FC236}">
                <a16:creationId xmlns:a16="http://schemas.microsoft.com/office/drawing/2014/main" id="{C0AC299D-B50E-444F-9C88-B6362BE4B188}"/>
              </a:ext>
            </a:extLst>
          </p:cNvPr>
          <p:cNvSpPr/>
          <p:nvPr/>
        </p:nvSpPr>
        <p:spPr>
          <a:xfrm>
            <a:off x="0" y="766215"/>
            <a:ext cx="467833" cy="2898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i="1"/>
          </a:p>
        </p:txBody>
      </p:sp>
      <p:sp>
        <p:nvSpPr>
          <p:cNvPr id="13" name="Rettangolo 12">
            <a:extLst>
              <a:ext uri="{FF2B5EF4-FFF2-40B4-BE49-F238E27FC236}">
                <a16:creationId xmlns:a16="http://schemas.microsoft.com/office/drawing/2014/main" id="{0140305F-B85F-491A-B8CB-568218B4858D}"/>
              </a:ext>
            </a:extLst>
          </p:cNvPr>
          <p:cNvSpPr/>
          <p:nvPr/>
        </p:nvSpPr>
        <p:spPr>
          <a:xfrm>
            <a:off x="2796170" y="3738383"/>
            <a:ext cx="6242952" cy="265938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C8455927-7B90-406F-AD8D-050C9F7EBAEE}"/>
              </a:ext>
            </a:extLst>
          </p:cNvPr>
          <p:cNvSpPr/>
          <p:nvPr/>
        </p:nvSpPr>
        <p:spPr>
          <a:xfrm>
            <a:off x="109269" y="864871"/>
            <a:ext cx="6053406" cy="265938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Slide Number Placeholder 3">
            <a:extLst>
              <a:ext uri="{FF2B5EF4-FFF2-40B4-BE49-F238E27FC236}">
                <a16:creationId xmlns:a16="http://schemas.microsoft.com/office/drawing/2014/main" id="{191C6D2B-917E-4084-BACB-F677537CCD15}"/>
              </a:ext>
            </a:extLst>
          </p:cNvPr>
          <p:cNvSpPr>
            <a:spLocks noGrp="1"/>
          </p:cNvSpPr>
          <p:nvPr>
            <p:ph type="sldNum" sz="quarter" idx="12"/>
          </p:nvPr>
        </p:nvSpPr>
        <p:spPr>
          <a:xfrm>
            <a:off x="6457950" y="6492240"/>
            <a:ext cx="2057400" cy="365125"/>
          </a:xfrm>
        </p:spPr>
        <p:txBody>
          <a:bodyPr vert="horz" lIns="91440" tIns="45720" rIns="91440" bIns="45720" rtlCol="0" anchor="ctr">
            <a:normAutofit/>
          </a:bodyPr>
          <a:lstStyle/>
          <a:p>
            <a:pPr eaLnBrk="1" hangingPunct="1">
              <a:spcAft>
                <a:spcPts val="600"/>
              </a:spcAft>
            </a:pPr>
            <a:fld id="{3354F95A-DA11-B041-B979-C4FB2EF97768}" type="slidenum">
              <a:rPr lang="en-US" dirty="0">
                <a:latin typeface="Arial"/>
                <a:cs typeface="Arial"/>
              </a:rPr>
              <a:pPr eaLnBrk="1" hangingPunct="1">
                <a:spcAft>
                  <a:spcPts val="600"/>
                </a:spcAft>
              </a:pPr>
              <a:t>9</a:t>
            </a:fld>
            <a:endParaRPr lang="en-US">
              <a:latin typeface="Arial"/>
              <a:cs typeface="Arial"/>
            </a:endParaRPr>
          </a:p>
        </p:txBody>
      </p:sp>
      <p:sp>
        <p:nvSpPr>
          <p:cNvPr id="11" name="CasellaDiTesto 10">
            <a:extLst>
              <a:ext uri="{FF2B5EF4-FFF2-40B4-BE49-F238E27FC236}">
                <a16:creationId xmlns:a16="http://schemas.microsoft.com/office/drawing/2014/main" id="{E9B6F65E-F9C9-4AD1-8C77-AD3A5CCA1599}"/>
              </a:ext>
            </a:extLst>
          </p:cNvPr>
          <p:cNvSpPr txBox="1"/>
          <p:nvPr/>
        </p:nvSpPr>
        <p:spPr>
          <a:xfrm>
            <a:off x="0" y="-95521"/>
            <a:ext cx="9144000" cy="707886"/>
          </a:xfrm>
          <a:prstGeom prst="rect">
            <a:avLst/>
          </a:prstGeom>
          <a:solidFill>
            <a:schemeClr val="accent4"/>
          </a:solidFill>
        </p:spPr>
        <p:txBody>
          <a:bodyPr wrap="square" rtlCol="0">
            <a:spAutoFit/>
          </a:bodyPr>
          <a:lstStyle/>
          <a:p>
            <a:pPr algn="ctr"/>
            <a:r>
              <a:rPr lang="it-IT" sz="4000" b="0" dirty="0">
                <a:solidFill>
                  <a:schemeClr val="bg1"/>
                </a:solidFill>
                <a:latin typeface="+mn-lt"/>
              </a:rPr>
              <a:t>Performance </a:t>
            </a:r>
            <a:r>
              <a:rPr lang="it-IT" sz="4000" b="0" dirty="0" err="1">
                <a:solidFill>
                  <a:schemeClr val="bg1"/>
                </a:solidFill>
                <a:latin typeface="+mn-lt"/>
              </a:rPr>
              <a:t>analysis</a:t>
            </a:r>
            <a:r>
              <a:rPr lang="it-IT" sz="4000" b="0" dirty="0">
                <a:solidFill>
                  <a:schemeClr val="bg1"/>
                </a:solidFill>
                <a:latin typeface="+mn-lt"/>
              </a:rPr>
              <a:t> - </a:t>
            </a:r>
            <a:r>
              <a:rPr lang="it-IT" sz="4000" b="0" dirty="0" err="1">
                <a:solidFill>
                  <a:schemeClr val="bg1"/>
                </a:solidFill>
                <a:latin typeface="+mn-lt"/>
              </a:rPr>
              <a:t>Inversion</a:t>
            </a:r>
            <a:endParaRPr lang="it-IT" sz="4000" b="0" dirty="0">
              <a:solidFill>
                <a:schemeClr val="bg1"/>
              </a:solidFill>
              <a:latin typeface="+mn-lt"/>
            </a:endParaRPr>
          </a:p>
        </p:txBody>
      </p:sp>
      <p:graphicFrame>
        <p:nvGraphicFramePr>
          <p:cNvPr id="8" name="Chart 13">
            <a:extLst>
              <a:ext uri="{FF2B5EF4-FFF2-40B4-BE49-F238E27FC236}">
                <a16:creationId xmlns:a16="http://schemas.microsoft.com/office/drawing/2014/main" id="{986CE6E6-EA7B-44C8-AF4C-9B9375C7DCF6}"/>
              </a:ext>
            </a:extLst>
          </p:cNvPr>
          <p:cNvGraphicFramePr/>
          <p:nvPr>
            <p:extLst>
              <p:ext uri="{D42A27DB-BD31-4B8C-83A1-F6EECF244321}">
                <p14:modId xmlns:p14="http://schemas.microsoft.com/office/powerpoint/2010/main" val="1045169027"/>
              </p:ext>
            </p:extLst>
          </p:nvPr>
        </p:nvGraphicFramePr>
        <p:xfrm>
          <a:off x="240029" y="864870"/>
          <a:ext cx="5751195" cy="248793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14">
            <a:extLst>
              <a:ext uri="{FF2B5EF4-FFF2-40B4-BE49-F238E27FC236}">
                <a16:creationId xmlns:a16="http://schemas.microsoft.com/office/drawing/2014/main" id="{5B18240B-A7BC-42A5-8793-95849AB88717}"/>
              </a:ext>
            </a:extLst>
          </p:cNvPr>
          <p:cNvGraphicFramePr/>
          <p:nvPr>
            <p:extLst>
              <p:ext uri="{D42A27DB-BD31-4B8C-83A1-F6EECF244321}">
                <p14:modId xmlns:p14="http://schemas.microsoft.com/office/powerpoint/2010/main" val="1510719257"/>
              </p:ext>
            </p:extLst>
          </p:nvPr>
        </p:nvGraphicFramePr>
        <p:xfrm>
          <a:off x="2964419" y="3894593"/>
          <a:ext cx="5906453" cy="2346960"/>
        </p:xfrm>
        <a:graphic>
          <a:graphicData uri="http://schemas.openxmlformats.org/drawingml/2006/chart">
            <c:chart xmlns:c="http://schemas.openxmlformats.org/drawingml/2006/chart" xmlns:r="http://schemas.openxmlformats.org/officeDocument/2006/relationships" r:id="rId4"/>
          </a:graphicData>
        </a:graphic>
      </p:graphicFrame>
      <p:cxnSp>
        <p:nvCxnSpPr>
          <p:cNvPr id="14" name="Connettore 1 17">
            <a:extLst>
              <a:ext uri="{FF2B5EF4-FFF2-40B4-BE49-F238E27FC236}">
                <a16:creationId xmlns:a16="http://schemas.microsoft.com/office/drawing/2014/main" id="{5623DB61-0E77-405A-94C7-57F71F373BD3}"/>
              </a:ext>
            </a:extLst>
          </p:cNvPr>
          <p:cNvCxnSpPr>
            <a:cxnSpLocks/>
          </p:cNvCxnSpPr>
          <p:nvPr/>
        </p:nvCxnSpPr>
        <p:spPr>
          <a:xfrm>
            <a:off x="2502217" y="3665192"/>
            <a:ext cx="4139565" cy="0"/>
          </a:xfrm>
          <a:prstGeom prst="line">
            <a:avLst/>
          </a:prstGeom>
          <a:ln>
            <a:solidFill>
              <a:schemeClr val="accent4">
                <a:lumMod val="75000"/>
              </a:schemeClr>
            </a:solidFill>
          </a:ln>
        </p:spPr>
        <p:style>
          <a:lnRef idx="3">
            <a:schemeClr val="accent3"/>
          </a:lnRef>
          <a:fillRef idx="0">
            <a:schemeClr val="accent3"/>
          </a:fillRef>
          <a:effectRef idx="2">
            <a:schemeClr val="accent3"/>
          </a:effectRef>
          <a:fontRef idx="minor">
            <a:schemeClr val="tx1"/>
          </a:fontRef>
        </p:style>
      </p:cxnSp>
      <p:sp>
        <p:nvSpPr>
          <p:cNvPr id="17" name="Rettangolo 16">
            <a:extLst>
              <a:ext uri="{FF2B5EF4-FFF2-40B4-BE49-F238E27FC236}">
                <a16:creationId xmlns:a16="http://schemas.microsoft.com/office/drawing/2014/main" id="{28EE5029-B66F-41FE-B702-6A3A119A6CF8}"/>
              </a:ext>
            </a:extLst>
          </p:cNvPr>
          <p:cNvSpPr/>
          <p:nvPr/>
        </p:nvSpPr>
        <p:spPr>
          <a:xfrm>
            <a:off x="6271944" y="1179632"/>
            <a:ext cx="2821463" cy="1425911"/>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CasellaDiTesto 17">
            <a:extLst>
              <a:ext uri="{FF2B5EF4-FFF2-40B4-BE49-F238E27FC236}">
                <a16:creationId xmlns:a16="http://schemas.microsoft.com/office/drawing/2014/main" id="{B4375208-26D9-4130-9B58-608E8AE4E0D7}"/>
              </a:ext>
            </a:extLst>
          </p:cNvPr>
          <p:cNvSpPr txBox="1"/>
          <p:nvPr/>
        </p:nvSpPr>
        <p:spPr>
          <a:xfrm>
            <a:off x="6347734" y="1179632"/>
            <a:ext cx="2721707" cy="1323439"/>
          </a:xfrm>
          <a:prstGeom prst="rect">
            <a:avLst/>
          </a:prstGeom>
          <a:noFill/>
          <a:scene3d>
            <a:camera prst="orthographicFront"/>
            <a:lightRig rig="threePt" dir="t"/>
          </a:scene3d>
          <a:sp3d>
            <a:bevelT/>
          </a:sp3d>
        </p:spPr>
        <p:txBody>
          <a:bodyPr wrap="none" rtlCol="0">
            <a:spAutoFit/>
          </a:bodyPr>
          <a:lstStyle/>
          <a:p>
            <a:r>
              <a:rPr lang="en-US" sz="1600" dirty="0">
                <a:latin typeface="+mn-lt"/>
              </a:rPr>
              <a:t>Virtual machine configuration</a:t>
            </a:r>
          </a:p>
          <a:p>
            <a:pPr marL="285750" indent="-285750">
              <a:buFont typeface="Arial" panose="020B0604020202020204" pitchFamily="34" charset="0"/>
              <a:buChar char="•"/>
            </a:pPr>
            <a:r>
              <a:rPr lang="en-US" sz="1600" b="0" dirty="0">
                <a:latin typeface="+mn-lt"/>
              </a:rPr>
              <a:t>Ubuntu 20.04</a:t>
            </a:r>
          </a:p>
          <a:p>
            <a:pPr marL="285750" indent="-285750">
              <a:buFont typeface="Arial" panose="020B0604020202020204" pitchFamily="34" charset="0"/>
              <a:buChar char="•"/>
            </a:pPr>
            <a:r>
              <a:rPr lang="en-US" sz="1600" b="0" dirty="0">
                <a:latin typeface="+mn-lt"/>
              </a:rPr>
              <a:t>N1 Platform</a:t>
            </a:r>
          </a:p>
          <a:p>
            <a:pPr marL="285750" indent="-285750">
              <a:buFont typeface="Arial" panose="020B0604020202020204" pitchFamily="34" charset="0"/>
              <a:buChar char="•"/>
            </a:pPr>
            <a:r>
              <a:rPr lang="en-US" sz="1600" b="0" dirty="0">
                <a:latin typeface="+mn-lt"/>
              </a:rPr>
              <a:t>24 vCPU</a:t>
            </a:r>
          </a:p>
          <a:p>
            <a:pPr marL="285750" indent="-285750">
              <a:buFont typeface="Arial" panose="020B0604020202020204" pitchFamily="34" charset="0"/>
              <a:buChar char="•"/>
            </a:pPr>
            <a:r>
              <a:rPr lang="en-US" sz="1600" b="0" dirty="0">
                <a:latin typeface="+mn-lt"/>
              </a:rPr>
              <a:t>22 GB RAM</a:t>
            </a:r>
          </a:p>
        </p:txBody>
      </p:sp>
    </p:spTree>
    <p:extLst>
      <p:ext uri="{BB962C8B-B14F-4D97-AF65-F5344CB8AC3E}">
        <p14:creationId xmlns:p14="http://schemas.microsoft.com/office/powerpoint/2010/main" val="122220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3" grpId="0" animBg="1"/>
      <p:bldGraphic spid="9" grpId="0">
        <p:bldAsOne/>
      </p:bldGraphic>
    </p:bldLst>
  </p:timing>
</p:sld>
</file>

<file path=ppt/theme/theme1.xml><?xml version="1.0" encoding="utf-8"?>
<a:theme xmlns:a="http://schemas.openxmlformats.org/drawingml/2006/main" name="1_Tema di Office">
  <a:themeElements>
    <a:clrScheme name="Personalizzato 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5B9BD5"/>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2453</Words>
  <Application>Microsoft Office PowerPoint</Application>
  <PresentationFormat>Presentazione su schermo (4:3)</PresentationFormat>
  <Paragraphs>223</Paragraphs>
  <Slides>10</Slides>
  <Notes>10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10</vt:i4>
      </vt:variant>
    </vt:vector>
  </HeadingPairs>
  <TitlesOfParts>
    <vt:vector size="15" baseType="lpstr">
      <vt:lpstr>Arial</vt:lpstr>
      <vt:lpstr>Calibri</vt:lpstr>
      <vt:lpstr>Calibri Light</vt:lpstr>
      <vt:lpstr>Cambria Math</vt:lpstr>
      <vt:lpstr>1_Tema di Office</vt:lpstr>
      <vt:lpstr>Optimized matrix multiplication and inversion</vt:lpstr>
      <vt:lpstr>Presentazione standard di PowerPoint</vt:lpstr>
      <vt:lpstr>  </vt:lpstr>
      <vt:lpstr>Presentazione standard di PowerPoint</vt:lpstr>
      <vt:lpstr>Presentazione standard di PowerPoint</vt:lpstr>
      <vt:lpstr>Presentazione standard di PowerPoint</vt:lpstr>
      <vt:lpstr>  </vt:lpstr>
      <vt:lpstr>Presentazione standard di PowerPoint</vt:lpstr>
      <vt:lpstr>Presentazione standard di PowerPoint</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2021-05-30T11:34:48Z</dcterms:created>
  <dcterms:modified xsi:type="dcterms:W3CDTF">2021-07-14T12:11:51Z</dcterms:modified>
</cp:coreProperties>
</file>