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37ACD-8B08-4830-BC63-2263FABADBB6}" v="9" dt="2021-01-25T17:13:03.447"/>
  </p1510:revLst>
</p1510:revInfo>
</file>

<file path=ppt/tableStyles.xml><?xml version="1.0" encoding="utf-8"?>
<a:tblStyleLst xmlns:a="http://schemas.openxmlformats.org/drawingml/2006/main" def="{90651C3A-4460-11DB-9652-00E08161165F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ergine" userId="890246548b1a9e12" providerId="LiveId" clId="{52B8FA68-3268-4C0B-BAC6-372F73B2379C}"/>
    <pc:docChg chg="modSld">
      <pc:chgData name="Andrea Vergine" userId="890246548b1a9e12" providerId="LiveId" clId="{52B8FA68-3268-4C0B-BAC6-372F73B2379C}" dt="2021-01-25T17:36:29.583" v="0" actId="1076"/>
      <pc:docMkLst>
        <pc:docMk/>
      </pc:docMkLst>
      <pc:sldChg chg="modSp mod">
        <pc:chgData name="Andrea Vergine" userId="890246548b1a9e12" providerId="LiveId" clId="{52B8FA68-3268-4C0B-BAC6-372F73B2379C}" dt="2021-01-25T17:36:29.583" v="0" actId="1076"/>
        <pc:sldMkLst>
          <pc:docMk/>
          <pc:sldMk cId="0" sldId="279"/>
        </pc:sldMkLst>
        <pc:grpChg chg="mod">
          <ac:chgData name="Andrea Vergine" userId="890246548b1a9e12" providerId="LiveId" clId="{52B8FA68-3268-4C0B-BAC6-372F73B2379C}" dt="2021-01-25T17:36:29.583" v="0" actId="1076"/>
          <ac:grpSpMkLst>
            <pc:docMk/>
            <pc:sldMk cId="0" sldId="279"/>
            <ac:grpSpMk id="9" creationId="{A1C9EA8E-FF56-4B3A-BC4B-C7D28C36D45B}"/>
          </ac:grpSpMkLst>
        </pc:grpChg>
      </pc:sldChg>
    </pc:docChg>
  </pc:docChgLst>
  <pc:docChgLst>
    <pc:chgData name="Andrea Vergine" userId="890246548b1a9e12" providerId="LiveId" clId="{BE537ACD-8B08-4830-BC63-2263FABADBB6}"/>
    <pc:docChg chg="modSld sldOrd">
      <pc:chgData name="Andrea Vergine" userId="890246548b1a9e12" providerId="LiveId" clId="{BE537ACD-8B08-4830-BC63-2263FABADBB6}" dt="2021-01-25T17:15:09.288" v="72"/>
      <pc:docMkLst>
        <pc:docMk/>
      </pc:docMkLst>
      <pc:sldChg chg="ord">
        <pc:chgData name="Andrea Vergine" userId="890246548b1a9e12" providerId="LiveId" clId="{BE537ACD-8B08-4830-BC63-2263FABADBB6}" dt="2021-01-25T17:15:09.288" v="72"/>
        <pc:sldMkLst>
          <pc:docMk/>
          <pc:sldMk cId="0" sldId="258"/>
        </pc:sldMkLst>
      </pc:sldChg>
      <pc:sldChg chg="modSp">
        <pc:chgData name="Andrea Vergine" userId="890246548b1a9e12" providerId="LiveId" clId="{BE537ACD-8B08-4830-BC63-2263FABADBB6}" dt="2021-01-25T17:12:27.546" v="6" actId="20577"/>
        <pc:sldMkLst>
          <pc:docMk/>
          <pc:sldMk cId="4264121965" sldId="269"/>
        </pc:sldMkLst>
        <pc:spChg chg="mod">
          <ac:chgData name="Andrea Vergine" userId="890246548b1a9e12" providerId="LiveId" clId="{BE537ACD-8B08-4830-BC63-2263FABADBB6}" dt="2021-01-25T17:12:27.546" v="6" actId="20577"/>
          <ac:spMkLst>
            <pc:docMk/>
            <pc:sldMk cId="4264121965" sldId="269"/>
            <ac:spMk id="7" creationId="{825E9533-DD58-4FF2-ACEE-0294528C3F20}"/>
          </ac:spMkLst>
        </pc:spChg>
      </pc:sldChg>
      <pc:sldChg chg="modSp mod">
        <pc:chgData name="Andrea Vergine" userId="890246548b1a9e12" providerId="LiveId" clId="{BE537ACD-8B08-4830-BC63-2263FABADBB6}" dt="2021-01-25T17:12:55.941" v="70" actId="20577"/>
        <pc:sldMkLst>
          <pc:docMk/>
          <pc:sldMk cId="0" sldId="279"/>
        </pc:sldMkLst>
        <pc:spChg chg="mod">
          <ac:chgData name="Andrea Vergine" userId="890246548b1a9e12" providerId="LiveId" clId="{BE537ACD-8B08-4830-BC63-2263FABADBB6}" dt="2021-01-25T17:12:55.941" v="70" actId="20577"/>
          <ac:spMkLst>
            <pc:docMk/>
            <pc:sldMk cId="0" sldId="279"/>
            <ac:spMk id="6" creationId="{87A7F6EC-1B35-45B4-812D-31A846988C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61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21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21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4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0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30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393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63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550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49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4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72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it.mathworks.com/help/stats/stepwiselm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UNIPV</a:t>
            </a:r>
          </a:p>
          <a:p>
            <a:r>
              <a:rPr lang="it-IT" sz="2000" b="1"/>
              <a:t>A.Y. </a:t>
            </a:r>
            <a:r>
              <a:rPr lang="it-IT" sz="2000"/>
              <a:t>2020/2021</a:t>
            </a:r>
          </a:p>
          <a:p>
            <a:r>
              <a:rPr lang="it-IT" sz="2000" b="1"/>
              <a:t>Professor</a:t>
            </a:r>
            <a:r>
              <a:rPr lang="it-IT" sz="200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 dirty="0"/>
              <a:t>Team </a:t>
            </a:r>
            <a:r>
              <a:rPr lang="it-IT" sz="2000" b="1" dirty="0" err="1"/>
              <a:t>members</a:t>
            </a:r>
            <a:r>
              <a:rPr lang="it-IT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9B91">
            <a:alpha val="40000"/>
          </a:srgbClr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5CB4693-265B-4A43-9CAB-316FC514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69954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D6F0D8-233A-4F84-B771-9BF281A42641}"/>
              </a:ext>
            </a:extLst>
          </p:cNvPr>
          <p:cNvSpPr txBox="1"/>
          <p:nvPr/>
        </p:nvSpPr>
        <p:spPr>
          <a:xfrm>
            <a:off x="4571999" y="0"/>
            <a:ext cx="4420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32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Function: stepwiselm</a:t>
            </a:r>
            <a:endParaRPr kumimoji="0" lang="it-IT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963226-016F-4DCA-AD3F-DCEBDA0FFEE5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86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6D0DCE-4190-4FC4-8F50-CCDED8736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30" y="1314450"/>
            <a:ext cx="4579815" cy="3829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F9DF634-1281-4033-9021-55CAE1F3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603" y="1314450"/>
            <a:ext cx="4858397" cy="3829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D614B19-71EE-41D7-8BBD-A821343EBFE1}"/>
                  </a:ext>
                </a:extLst>
              </p:cNvPr>
              <p:cNvSpPr txBox="1"/>
              <p:nvPr/>
            </p:nvSpPr>
            <p:spPr>
              <a:xfrm>
                <a:off x="2477477" y="1046416"/>
                <a:ext cx="61632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=567.3801−243.6787∗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−0.5059∗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+0.2808∗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D614B19-71EE-41D7-8BBD-A821343EB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77" y="1046416"/>
                <a:ext cx="6163226" cy="215444"/>
              </a:xfrm>
              <a:prstGeom prst="rect">
                <a:avLst/>
              </a:prstGeom>
              <a:blipFill>
                <a:blip r:embed="rId5"/>
                <a:stretch>
                  <a:fillRect l="-99" b="-2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6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384143" y="226272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4758DB-051A-4BC2-BD38-E63898CB1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4811"/>
            <a:ext cx="9144000" cy="344868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AE717AD-DA6F-42CF-91F2-03A9D7E79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581" y="-10763"/>
            <a:ext cx="1446276" cy="9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92173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517.2787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586.4103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-0.5720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-252.7355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-190.6660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6" y="2926792"/>
            <a:ext cx="363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intervals</a:t>
            </a:r>
            <a:endParaRPr kumimoji="0" lang="it-IT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1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3014B3-266C-4925-8C00-B235216B5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57" y="507602"/>
            <a:ext cx="5057775" cy="23551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(Backward) 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478E2A-D37B-439B-AF60-595AA70E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561"/>
            <a:ext cx="9144000" cy="3438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25E9533-DD58-4FF2-ACEE-0294528C3F20}"/>
                  </a:ext>
                </a:extLst>
              </p:cNvPr>
              <p:cNvSpPr txBox="1"/>
              <p:nvPr/>
            </p:nvSpPr>
            <p:spPr>
              <a:xfrm>
                <a:off x="3364220" y="1098472"/>
                <a:ext cx="41319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=45.2371−0.0180∗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−0.7831∗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25E9533-DD58-4FF2-ACEE-0294528C3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20" y="1098472"/>
                <a:ext cx="4131965" cy="215444"/>
              </a:xfrm>
              <a:prstGeom prst="rect">
                <a:avLst/>
              </a:prstGeom>
              <a:blipFill>
                <a:blip r:embed="rId4"/>
                <a:stretch>
                  <a:fillRect l="-590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462599" y="211871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5E9ADD-56D0-4E51-8EDC-510800BF9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398" y="67038"/>
            <a:ext cx="1446276" cy="7513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DC78019-7DCB-42F4-B632-016B2B81C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0855"/>
            <a:ext cx="9144000" cy="34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04576"/>
              </p:ext>
            </p:extLst>
          </p:nvPr>
        </p:nvGraphicFramePr>
        <p:xfrm>
          <a:off x="712381" y="3388457"/>
          <a:ext cx="3997842" cy="74168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65842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43.991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45.6596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-0.0281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2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0597A1-DC32-49D3-9FAF-B7B6F4D6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507603"/>
            <a:ext cx="4676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(Backward) 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7181FB-768F-4CCA-8607-098083E9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3427"/>
            <a:ext cx="9144000" cy="34600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2D540E2-3ADE-4166-8354-F8D5D9962200}"/>
                  </a:ext>
                </a:extLst>
              </p:cNvPr>
              <p:cNvSpPr txBox="1"/>
              <p:nvPr/>
            </p:nvSpPr>
            <p:spPr>
              <a:xfrm>
                <a:off x="3577590" y="1087905"/>
                <a:ext cx="41319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=18.2186−0.0139∗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+1.0881∗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2D540E2-3ADE-4166-8354-F8D5D9962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0" y="1087905"/>
                <a:ext cx="4131965" cy="215444"/>
              </a:xfrm>
              <a:prstGeom prst="rect">
                <a:avLst/>
              </a:prstGeom>
              <a:blipFill>
                <a:blip r:embed="rId4"/>
                <a:stretch>
                  <a:fillRect l="-590" r="-14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547660" y="246161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BAA0A5-48EA-4781-B0CF-AD1A72E8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2619"/>
            <a:ext cx="9144000" cy="345088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DEEEB72-8DD9-403E-B368-8338598BE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123" y="101328"/>
            <a:ext cx="1446276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0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64762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17.8962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18.5410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-0.0172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0.7317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1.4446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3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172D41-9966-4D86-81BF-666FFA050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443360"/>
            <a:ext cx="50006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dose-response data for each pair endpoint-gender (6 plots) with error bars  reflecting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1044565" y="232639"/>
            <a:ext cx="7054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210A5FC-E3A4-479F-8FBD-40F7A44152AC}"/>
                  </a:ext>
                </a:extLst>
              </p:cNvPr>
              <p:cNvSpPr txBox="1"/>
              <p:nvPr/>
            </p:nvSpPr>
            <p:spPr>
              <a:xfrm>
                <a:off x="462636" y="746429"/>
                <a:ext cx="6804163" cy="846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=18.36327+0.909607∗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−0.01459∗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+549.0169∗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1+25.54763∗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2−0.49133∗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1−244.588∗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1+0.280831∗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210A5FC-E3A4-479F-8FBD-40F7A441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6" y="746429"/>
                <a:ext cx="6804163" cy="846963"/>
              </a:xfrm>
              <a:prstGeom prst="rect">
                <a:avLst/>
              </a:prstGeom>
              <a:blipFill>
                <a:blip r:embed="rId3"/>
                <a:stretch>
                  <a:fillRect b="-8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C9564053-EEBA-43B6-BB59-C3DB5716A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1645517"/>
            <a:ext cx="9144000" cy="34979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04728"/>
            <a:ext cx="7081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(</a:t>
            </a:r>
            <a:r>
              <a:rPr kumimoji="0" lang="it-IT" sz="2400" b="1" i="0" u="none" strike="noStrike" kern="0" cap="none" spc="0" normalizeH="0" baseline="0" noProof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lang="it-IT" sz="24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4262BA-523B-4AD7-9DB2-5359670F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5822"/>
            <a:ext cx="2998381" cy="23264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99F6BAC-DEA1-427F-AED5-3DA32905A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441" y="1805822"/>
            <a:ext cx="3081397" cy="23264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398868-BF94-44DC-A23D-0512A44F90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77"/>
          <a:stretch/>
        </p:blipFill>
        <p:spPr>
          <a:xfrm>
            <a:off x="6190951" y="1805822"/>
            <a:ext cx="2953049" cy="23264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FA65B1B-C8DA-443B-A26C-303551EA6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9438" y="3638"/>
            <a:ext cx="1414559" cy="16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4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503793" y="911201"/>
            <a:ext cx="8024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322964" y="0"/>
            <a:ext cx="849807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2800" b="1" dirty="0" err="1">
                <a:solidFill>
                  <a:srgbClr val="AD9B91"/>
                </a:solidFill>
              </a:rPr>
              <a:t>StepwiseLM</a:t>
            </a:r>
            <a:r>
              <a:rPr lang="it-IT" sz="2800" b="1" dirty="0">
                <a:solidFill>
                  <a:srgbClr val="AD9B91"/>
                </a:solidFill>
              </a:rPr>
              <a:t> (</a:t>
            </a:r>
            <a:r>
              <a:rPr lang="it-IT" sz="2800" b="1" dirty="0" err="1">
                <a:solidFill>
                  <a:srgbClr val="AD9B91"/>
                </a:solidFill>
              </a:rPr>
              <a:t>forward-backward</a:t>
            </a:r>
            <a:r>
              <a:rPr lang="it-IT" sz="2800" b="1" dirty="0">
                <a:solidFill>
                  <a:srgbClr val="AD9B91"/>
                </a:solidFill>
              </a:rPr>
              <a:t>) – </a:t>
            </a:r>
            <a:r>
              <a:rPr lang="it-IT" sz="2800" b="1" dirty="0" err="1">
                <a:solidFill>
                  <a:srgbClr val="AD9B91"/>
                </a:solidFill>
              </a:rPr>
              <a:t>unique</a:t>
            </a:r>
            <a:r>
              <a:rPr lang="it-IT" sz="2800" b="1" dirty="0">
                <a:solidFill>
                  <a:srgbClr val="AD9B91"/>
                </a:solidFill>
              </a:rPr>
              <a:t> model</a:t>
            </a:r>
            <a:endParaRPr lang="en-US" dirty="0"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67005"/>
              </p:ext>
            </p:extLst>
          </p:nvPr>
        </p:nvGraphicFramePr>
        <p:xfrm>
          <a:off x="669549" y="1535815"/>
          <a:ext cx="3051818" cy="3072807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508864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1542954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8672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    17.9752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18.5190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 </a:t>
                      </a: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</a:t>
                      </a: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0.0171 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</a:t>
                      </a: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0.0118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5619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0.7858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1.3985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506.1281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561.0667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2461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25.9946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27.5863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599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-0.5043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-0.0925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33634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-247.4567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-198.1291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56078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-2.9325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-0.9453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3540"/>
                  </a:ext>
                </a:extLst>
              </a:tr>
            </a:tbl>
          </a:graphicData>
        </a:graphic>
      </p:graphicFrame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FE212F20-083D-4D53-91A7-700055324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381" y="1425197"/>
            <a:ext cx="4791973" cy="27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716369" y="481124"/>
            <a:ext cx="447232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2800" b="1" dirty="0">
                <a:solidFill>
                  <a:srgbClr val="AD9B91"/>
                </a:solidFill>
              </a:rPr>
              <a:t>Jump to the </a:t>
            </a:r>
            <a:r>
              <a:rPr lang="it-IT" sz="2800" b="1" dirty="0" err="1">
                <a:solidFill>
                  <a:srgbClr val="AD9B91"/>
                </a:solidFill>
              </a:rPr>
              <a:t>conclusions</a:t>
            </a:r>
            <a:endParaRPr lang="en-US" dirty="0"/>
          </a:p>
        </p:txBody>
      </p:sp>
      <p:grpSp>
        <p:nvGrpSpPr>
          <p:cNvPr id="8" name="Google Shape;485;p38">
            <a:extLst>
              <a:ext uri="{FF2B5EF4-FFF2-40B4-BE49-F238E27FC236}">
                <a16:creationId xmlns:a16="http://schemas.microsoft.com/office/drawing/2014/main" id="{184672C9-EC60-4591-B5BD-3AF1745B7618}"/>
              </a:ext>
            </a:extLst>
          </p:cNvPr>
          <p:cNvGrpSpPr/>
          <p:nvPr/>
        </p:nvGrpSpPr>
        <p:grpSpPr>
          <a:xfrm>
            <a:off x="5366048" y="557236"/>
            <a:ext cx="261944" cy="370996"/>
            <a:chOff x="3979850" y="1598950"/>
            <a:chExt cx="356825" cy="505375"/>
          </a:xfrm>
        </p:grpSpPr>
        <p:sp>
          <p:nvSpPr>
            <p:cNvPr id="10" name="Google Shape;486;p38">
              <a:extLst>
                <a:ext uri="{FF2B5EF4-FFF2-40B4-BE49-F238E27FC236}">
                  <a16:creationId xmlns:a16="http://schemas.microsoft.com/office/drawing/2014/main" id="{E643B4D2-1ADF-4035-9A0A-646A1E43F6B0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7;p38">
              <a:extLst>
                <a:ext uri="{FF2B5EF4-FFF2-40B4-BE49-F238E27FC236}">
                  <a16:creationId xmlns:a16="http://schemas.microsoft.com/office/drawing/2014/main" id="{B2D9670C-E9E7-46A2-B8FF-3B79D518F79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2B4F658F-3C73-4F21-AC10-6F914A68F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7792"/>
            <a:ext cx="9144000" cy="34174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3C8C650-DE55-43F2-BC0C-1521E9684B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"/>
          <a:stretch/>
        </p:blipFill>
        <p:spPr>
          <a:xfrm>
            <a:off x="7031357" y="133076"/>
            <a:ext cx="1766736" cy="13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 dirty="0">
                <a:solidFill>
                  <a:schemeClr val="accent1"/>
                </a:solidFill>
              </a:rPr>
              <a:t>Thanks for</a:t>
            </a:r>
          </a:p>
          <a:p>
            <a:r>
              <a:rPr lang="it-IT" sz="6000" b="1" dirty="0">
                <a:solidFill>
                  <a:schemeClr val="accent1"/>
                </a:solidFill>
              </a:rPr>
              <a:t>your attention!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437954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-87521" y="-80934"/>
            <a:ext cx="260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sz="1200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8349606" y="97337"/>
            <a:ext cx="794394" cy="768188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519400" y="0"/>
            <a:ext cx="428602" cy="546214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Immagine 36">
            <a:extLst>
              <a:ext uri="{FF2B5EF4-FFF2-40B4-BE49-F238E27FC236}">
                <a16:creationId xmlns:a16="http://schemas.microsoft.com/office/drawing/2014/main" id="{6D84851D-9E17-4292-B097-365896B8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32" y="905580"/>
            <a:ext cx="5158154" cy="4237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-87521" y="-80934"/>
            <a:ext cx="260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plot</a:t>
            </a:r>
            <a:endParaRPr lang="it-IT" sz="1200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8349606" y="97325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519400" y="0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35D1C791-9468-4A61-A4A0-0354E9F1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400" y="985697"/>
            <a:ext cx="6421159" cy="41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5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26277E-D351-4C29-B69B-CF091C202476}"/>
              </a:ext>
            </a:extLst>
          </p:cNvPr>
          <p:cNvSpPr txBox="1"/>
          <p:nvPr/>
        </p:nvSpPr>
        <p:spPr>
          <a:xfrm>
            <a:off x="4633927" y="247156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" name="Google Shape;607;p38">
            <a:extLst>
              <a:ext uri="{FF2B5EF4-FFF2-40B4-BE49-F238E27FC236}">
                <a16:creationId xmlns:a16="http://schemas.microsoft.com/office/drawing/2014/main" id="{84E55A5F-BE48-4CF7-8C52-B0C348CAE640}"/>
              </a:ext>
            </a:extLst>
          </p:cNvPr>
          <p:cNvGrpSpPr/>
          <p:nvPr/>
        </p:nvGrpSpPr>
        <p:grpSpPr>
          <a:xfrm>
            <a:off x="7148111" y="978831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6D825CCD-88A8-4D0A-A501-CF9B9C76D271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12FD41A1-E9BB-4444-BB7D-24D5D2CBE52F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1475D325-1790-476E-B4E7-84D6B440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-24076"/>
            <a:ext cx="3318857" cy="25332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055BEA-D533-4DCB-B9F2-0925AF9F5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56" y="2530648"/>
            <a:ext cx="3436144" cy="26102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68E22AE-174E-4F16-9420-C54CE432B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76" y="1833096"/>
            <a:ext cx="4037539" cy="31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3455472A-E116-45CC-B921-DA6ACE68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27" y="1693618"/>
            <a:ext cx="4309264" cy="320272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5C936E-F53A-4723-8B23-3956D50714CE}"/>
              </a:ext>
            </a:extLst>
          </p:cNvPr>
          <p:cNvSpPr txBox="1"/>
          <p:nvPr/>
        </p:nvSpPr>
        <p:spPr>
          <a:xfrm>
            <a:off x="4633927" y="138753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Looking at the data in advance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857273-3A33-4B06-B35F-798DB00EB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0" r="3732"/>
          <a:stretch/>
        </p:blipFill>
        <p:spPr>
          <a:xfrm>
            <a:off x="0" y="1164431"/>
            <a:ext cx="4567472" cy="39790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2744603" y="289025"/>
            <a:ext cx="3654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How to work</a:t>
            </a:r>
            <a:endParaRPr kumimoji="0" lang="it-IT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393842-1717-48EC-B5B0-684BA3D51D78}"/>
              </a:ext>
            </a:extLst>
          </p:cNvPr>
          <p:cNvSpPr txBox="1"/>
          <p:nvPr/>
        </p:nvSpPr>
        <p:spPr>
          <a:xfrm>
            <a:off x="2336006" y="873800"/>
            <a:ext cx="6393657" cy="422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Alternatives</a:t>
            </a:r>
            <a:r>
              <a:rPr lang="it-IT" sz="2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Linear models		-&gt;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Fourier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series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		-&gt; No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period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,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few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Polynomial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models	-&gt;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few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data (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not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beyond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2° degree)</a:t>
            </a:r>
            <a:endParaRPr kumimoji="0" lang="it-IT" sz="1600" b="1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  <a:p>
            <a:pPr>
              <a:lnSpc>
                <a:spcPct val="150000"/>
              </a:lnSpc>
              <a:defRPr/>
            </a:pPr>
            <a:r>
              <a:rPr lang="it-IT" sz="2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Approaches</a:t>
            </a:r>
            <a:r>
              <a:rPr lang="it-IT" sz="2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Forward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Backward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Forward-Backward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(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stepwiselm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Take </a:t>
            </a:r>
            <a:r>
              <a:rPr lang="en-GB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into</a:t>
            </a: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account </a:t>
            </a: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heteroscedasticity</a:t>
            </a: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it-IT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oogle Shape;545;p38">
            <a:extLst>
              <a:ext uri="{FF2B5EF4-FFF2-40B4-BE49-F238E27FC236}">
                <a16:creationId xmlns:a16="http://schemas.microsoft.com/office/drawing/2014/main" id="{5655D12B-8552-4562-AF9F-743087772F10}"/>
              </a:ext>
            </a:extLst>
          </p:cNvPr>
          <p:cNvGrpSpPr/>
          <p:nvPr/>
        </p:nvGrpSpPr>
        <p:grpSpPr>
          <a:xfrm>
            <a:off x="5568615" y="1381646"/>
            <a:ext cx="302176" cy="284299"/>
            <a:chOff x="5972700" y="2330200"/>
            <a:chExt cx="411625" cy="387275"/>
          </a:xfrm>
        </p:grpSpPr>
        <p:sp>
          <p:nvSpPr>
            <p:cNvPr id="8" name="Google Shape;546;p38">
              <a:extLst>
                <a:ext uri="{FF2B5EF4-FFF2-40B4-BE49-F238E27FC236}">
                  <a16:creationId xmlns:a16="http://schemas.microsoft.com/office/drawing/2014/main" id="{C35ABB4B-46D4-4D3B-9462-F20D9EABFAF4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7;p38">
              <a:extLst>
                <a:ext uri="{FF2B5EF4-FFF2-40B4-BE49-F238E27FC236}">
                  <a16:creationId xmlns:a16="http://schemas.microsoft.com/office/drawing/2014/main" id="{3311A482-5562-4376-BEE6-C3771DEA6871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53;p39">
            <a:extLst>
              <a:ext uri="{FF2B5EF4-FFF2-40B4-BE49-F238E27FC236}">
                <a16:creationId xmlns:a16="http://schemas.microsoft.com/office/drawing/2014/main" id="{428E1BAD-AEE9-4E43-B9A2-AEA530524821}"/>
              </a:ext>
            </a:extLst>
          </p:cNvPr>
          <p:cNvGrpSpPr/>
          <p:nvPr/>
        </p:nvGrpSpPr>
        <p:grpSpPr>
          <a:xfrm>
            <a:off x="0" y="4457701"/>
            <a:ext cx="592931" cy="685800"/>
            <a:chOff x="5526246" y="1011207"/>
            <a:chExt cx="592758" cy="720086"/>
          </a:xfrm>
        </p:grpSpPr>
        <p:sp>
          <p:nvSpPr>
            <p:cNvPr id="11" name="Google Shape;954;p39">
              <a:extLst>
                <a:ext uri="{FF2B5EF4-FFF2-40B4-BE49-F238E27FC236}">
                  <a16:creationId xmlns:a16="http://schemas.microsoft.com/office/drawing/2014/main" id="{F0185658-2372-4424-842D-2BBD2051DC45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55;p39">
              <a:extLst>
                <a:ext uri="{FF2B5EF4-FFF2-40B4-BE49-F238E27FC236}">
                  <a16:creationId xmlns:a16="http://schemas.microsoft.com/office/drawing/2014/main" id="{8E223819-9D6C-4353-AA03-BF7BE367425D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56;p39">
              <a:extLst>
                <a:ext uri="{FF2B5EF4-FFF2-40B4-BE49-F238E27FC236}">
                  <a16:creationId xmlns:a16="http://schemas.microsoft.com/office/drawing/2014/main" id="{9BBBA5B7-E152-440F-9674-205D641904D9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57;p39">
              <a:extLst>
                <a:ext uri="{FF2B5EF4-FFF2-40B4-BE49-F238E27FC236}">
                  <a16:creationId xmlns:a16="http://schemas.microsoft.com/office/drawing/2014/main" id="{490A87E3-8984-4C9D-9883-9D5E0F969321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58;p39">
              <a:extLst>
                <a:ext uri="{FF2B5EF4-FFF2-40B4-BE49-F238E27FC236}">
                  <a16:creationId xmlns:a16="http://schemas.microsoft.com/office/drawing/2014/main" id="{2B7A0AFB-EF7D-4126-8CB7-855AE0678ACA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59;p39">
              <a:extLst>
                <a:ext uri="{FF2B5EF4-FFF2-40B4-BE49-F238E27FC236}">
                  <a16:creationId xmlns:a16="http://schemas.microsoft.com/office/drawing/2014/main" id="{1FC1AF12-F830-475C-9936-7526151D22B6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256086F-5CCB-41FF-A744-E844BAD3E567}"/>
                  </a:ext>
                </a:extLst>
              </p:cNvPr>
              <p:cNvSpPr txBox="1"/>
              <p:nvPr/>
            </p:nvSpPr>
            <p:spPr>
              <a:xfrm>
                <a:off x="3271837" y="4320949"/>
                <a:ext cx="4164805" cy="565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p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256086F-5CCB-41FF-A744-E844BAD3E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37" y="4320949"/>
                <a:ext cx="4164805" cy="565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 stepwise selection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/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AD9B9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null model (no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predictors).</a:t>
                </a:r>
              </a:p>
              <a:p>
                <a:pPr algn="l"/>
                <a:endParaRPr lang="it-IT" sz="180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2. For k = 0, . . . ,p − 1: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2.1 Consider all p − k models with one additional predictor.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2.2 Choose the best, call it Mk+1.       	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      Best: smallest RSS or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highest R2.</a:t>
                </a:r>
              </a:p>
              <a:p>
                <a:pPr algn="l"/>
                <a:endParaRPr lang="it-IT" sz="180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3. Select the best model using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objective tests.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blipFill>
                <a:blip r:embed="rId3"/>
                <a:stretch>
                  <a:fillRect l="-599" t="-1319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86436" y="3956726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40000"/>
          </a:schemeClr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rgbClr val="AD9B91"/>
                </a:solidFill>
                <a:latin typeface="Playfair Display Regular"/>
              </a:rPr>
              <a:t>Backward Stepwise Selection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4ECBA9-5FB6-48CF-AB8E-E8B7392513AD}"/>
              </a:ext>
            </a:extLst>
          </p:cNvPr>
          <p:cNvSpPr txBox="1"/>
          <p:nvPr/>
        </p:nvSpPr>
        <p:spPr>
          <a:xfrm>
            <a:off x="428625" y="1127430"/>
            <a:ext cx="8141218" cy="226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1. </a:t>
            </a:r>
            <a:r>
              <a:rPr lang="en-US" sz="1600" i="1">
                <a:solidFill>
                  <a:srgbClr val="AD9B91"/>
                </a:solidFill>
                <a:latin typeface="Playfair Display Regular"/>
              </a:rPr>
              <a:t>Mp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: full model (all p predictors).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2. For k = p, p-1,..., 1: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	2.1 Consider all k.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	2.2 Choose the best among these k models and call it </a:t>
            </a:r>
            <a:r>
              <a:rPr lang="en-US" sz="1600" i="1" dirty="0">
                <a:solidFill>
                  <a:srgbClr val="AD9B91"/>
                </a:solidFill>
                <a:latin typeface="Playfair Display Regular"/>
              </a:rPr>
              <a:t>Mk1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. (smallest RSS or 	      highest R^2).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3. Select </a:t>
            </a:r>
            <a:r>
              <a:rPr lang="en-US" sz="1600">
                <a:solidFill>
                  <a:srgbClr val="AD9B91"/>
                </a:solidFill>
                <a:latin typeface="Playfair Display Regular"/>
              </a:rPr>
              <a:t>the 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best model using </a:t>
            </a:r>
            <a:r>
              <a:rPr lang="en-US" sz="1600">
                <a:solidFill>
                  <a:srgbClr val="AD9B91"/>
                </a:solidFill>
                <a:latin typeface="Playfair Display Regular"/>
              </a:rPr>
              <a:t>objective tests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.</a:t>
            </a:r>
            <a:endParaRPr lang="it-IT" sz="1600" dirty="0">
              <a:solidFill>
                <a:srgbClr val="AD9B91"/>
              </a:solidFill>
              <a:latin typeface="Playfair Display Regular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32906" y="4308907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65414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Presentazione su schermo (16:9)</PresentationFormat>
  <Paragraphs>101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Inria Serif</vt:lpstr>
      <vt:lpstr>Inria Serif Light</vt:lpstr>
      <vt:lpstr>Playfair Display Regular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cp:lastModifiedBy>Andrea Vergine</cp:lastModifiedBy>
  <cp:revision>1</cp:revision>
  <dcterms:modified xsi:type="dcterms:W3CDTF">2021-01-25T17:36:33Z</dcterms:modified>
</cp:coreProperties>
</file>