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9" r:id="rId3"/>
    <p:sldId id="257" r:id="rId4"/>
    <p:sldId id="295" r:id="rId5"/>
    <p:sldId id="284" r:id="rId6"/>
    <p:sldId id="265" r:id="rId7"/>
    <p:sldId id="268" r:id="rId8"/>
    <p:sldId id="276" r:id="rId9"/>
    <p:sldId id="293" r:id="rId10"/>
    <p:sldId id="294" r:id="rId11"/>
    <p:sldId id="289" r:id="rId12"/>
    <p:sldId id="290" r:id="rId13"/>
    <p:sldId id="278" r:id="rId14"/>
    <p:sldId id="283" r:id="rId15"/>
    <p:sldId id="291" r:id="rId16"/>
    <p:sldId id="285" r:id="rId17"/>
    <p:sldId id="267" r:id="rId18"/>
    <p:sldId id="292" r:id="rId19"/>
    <p:sldId id="286" r:id="rId20"/>
    <p:sldId id="272" r:id="rId21"/>
    <p:sldId id="296" r:id="rId22"/>
    <p:sldId id="287" r:id="rId23"/>
    <p:sldId id="297" r:id="rId24"/>
    <p:sldId id="275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Inria Serif" panose="020B0604020202020204" charset="0"/>
      <p:regular r:id="rId32"/>
      <p:bold r:id="rId33"/>
      <p:italic r:id="rId34"/>
      <p:boldItalic r:id="rId35"/>
    </p:embeddedFont>
    <p:embeddedFont>
      <p:font typeface="Inria Serif Light" panose="020B0604020202020204" charset="0"/>
      <p:regular r:id="rId36"/>
      <p:bold r:id="rId37"/>
      <p:italic r:id="rId38"/>
      <p:boldItalic r:id="rId39"/>
    </p:embeddedFont>
    <p:embeddedFont>
      <p:font typeface="Playfair Display Regular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3AAD4-A62B-4F0E-8F1B-AB7D92C92A1F}" v="412" dt="2020-12-20T11:14:59.704"/>
    <p1510:client id="{5DCC4DAA-4B87-4109-96CC-BF99A5F2AE07}" v="40" dt="2020-12-21T08:43:49.860"/>
    <p1510:client id="{5EC9D8A4-D010-41B9-9297-3F87553DFC96}" v="34" dt="2020-12-20T14:00:05.317"/>
    <p1510:client id="{CE46825C-6812-4036-9608-9001BC2E9AA6}" v="1680" dt="2020-12-20T11:09:51.284"/>
    <p1510:client id="{D28BE9FE-F395-48FB-B0B6-74D9ECCC3B4A}" v="281" dt="2020-12-20T14:02:17.657"/>
    <p1510:client id="{F434F7CC-B363-4C84-B8CD-58F25953DA0E}" v="6" dt="2020-12-21T08:33:45.667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1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21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30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9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550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9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2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t.mathworks.com/help/stats/stepwisel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emf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UNIPV</a:t>
            </a:r>
          </a:p>
          <a:p>
            <a:r>
              <a:rPr lang="it-IT" sz="2000" b="1"/>
              <a:t>A.Y. </a:t>
            </a:r>
            <a:r>
              <a:rPr lang="it-IT" sz="2000"/>
              <a:t>2020/2021</a:t>
            </a:r>
          </a:p>
          <a:p>
            <a:r>
              <a:rPr lang="it-IT" sz="2000" b="1"/>
              <a:t>Professor</a:t>
            </a:r>
            <a:r>
              <a:rPr lang="it-IT" sz="200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 dirty="0"/>
              <a:t>Team </a:t>
            </a:r>
            <a:r>
              <a:rPr lang="it-IT" sz="2000" b="1" dirty="0" err="1"/>
              <a:t>members</a:t>
            </a:r>
            <a:r>
              <a:rPr lang="it-IT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B91">
            <a:alpha val="40000"/>
          </a:srgb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5CB4693-265B-4A43-9CAB-316FC514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6995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6F0D8-233A-4F84-B771-9BF281A42641}"/>
              </a:ext>
            </a:extLst>
          </p:cNvPr>
          <p:cNvSpPr txBox="1"/>
          <p:nvPr/>
        </p:nvSpPr>
        <p:spPr>
          <a:xfrm>
            <a:off x="4571999" y="0"/>
            <a:ext cx="4420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32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963226-016F-4DCA-AD3F-DCEBDA0FFEE5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8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6D0DCE-4190-4FC4-8F50-CCDED873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0" y="1314450"/>
            <a:ext cx="4579815" cy="3829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F9DF634-1281-4033-9021-55CAE1F3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03" y="1314450"/>
            <a:ext cx="4858397" cy="3829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/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=567.3801−243.6787∗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−0.5059∗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+0.2808∗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blipFill>
                <a:blip r:embed="rId5"/>
                <a:stretch>
                  <a:fillRect l="-99" b="-2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384143" y="226272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4758DB-051A-4BC2-BD38-E63898CB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811"/>
            <a:ext cx="9144000" cy="34486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AE717AD-DA6F-42CF-91F2-03A9D7E79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581" y="-10763"/>
            <a:ext cx="1446276" cy="9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92173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517.2787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-252.7355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-190.6660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6" y="2926792"/>
            <a:ext cx="363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1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3014B3-266C-4925-8C00-B235216B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57" y="507602"/>
            <a:ext cx="5057775" cy="23551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478E2A-D37B-439B-AF60-595AA70E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561"/>
            <a:ext cx="9144000" cy="3438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/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=45.2371−0.0180∗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−0.7831∗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462599" y="21187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5E9ADD-56D0-4E51-8EDC-510800BF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398" y="67038"/>
            <a:ext cx="1446276" cy="751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C78019-7DCB-42F4-B632-016B2B81C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0855"/>
            <a:ext cx="9144000" cy="34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04576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2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0597A1-DC32-49D3-9FAF-B7B6F4D6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507603"/>
            <a:ext cx="4676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7181FB-768F-4CCA-8607-098083E9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427"/>
            <a:ext cx="9144000" cy="34600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/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=18.2186−0.0139∗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+1.0881∗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547660" y="24616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BAA0A5-48EA-4781-B0CF-AD1A72E8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619"/>
            <a:ext cx="9144000" cy="345088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DEEEB72-8DD9-403E-B368-8338598BE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23" y="101328"/>
            <a:ext cx="1446276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64762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17.8962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3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172D41-9966-4D86-81BF-666FFA05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443360"/>
            <a:ext cx="5000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1982811" y="232640"/>
            <a:ext cx="5178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/>
              <p:nvPr/>
            </p:nvSpPr>
            <p:spPr>
              <a:xfrm>
                <a:off x="462636" y="746429"/>
                <a:ext cx="6804163" cy="846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=18.36327+0.909607∗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−0.01459∗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+549.0169∗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1+25.54763∗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2−0.49133∗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1−244.588∗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1+0.280831∗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" y="746429"/>
                <a:ext cx="6804163" cy="846963"/>
              </a:xfrm>
              <a:prstGeom prst="rect">
                <a:avLst/>
              </a:prstGeom>
              <a:blipFill>
                <a:blip r:embed="rId3"/>
                <a:stretch>
                  <a:fillRect b="-8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C9564053-EEBA-43B6-BB59-C3DB5716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645517"/>
            <a:ext cx="9144000" cy="34979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04728"/>
            <a:ext cx="7081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lang="it-IT" sz="24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4262BA-523B-4AD7-9DB2-5359670F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5822"/>
            <a:ext cx="2998381" cy="23264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9F6BAC-DEA1-427F-AED5-3DA32905A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441" y="1805822"/>
            <a:ext cx="3081397" cy="23264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398868-BF94-44DC-A23D-0512A44F9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77"/>
          <a:stretch/>
        </p:blipFill>
        <p:spPr>
          <a:xfrm>
            <a:off x="6190951" y="1805822"/>
            <a:ext cx="2953049" cy="23264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FA65B1B-C8DA-443B-A26C-303551EA6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438" y="3638"/>
            <a:ext cx="1414559" cy="1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503793" y="911201"/>
            <a:ext cx="8024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322964" y="0"/>
            <a:ext cx="849807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2800" b="1" dirty="0" err="1">
                <a:solidFill>
                  <a:srgbClr val="AD9B91"/>
                </a:solidFill>
              </a:rPr>
              <a:t>StepwiseLM</a:t>
            </a:r>
            <a:r>
              <a:rPr lang="it-IT" sz="2800" b="1" dirty="0">
                <a:solidFill>
                  <a:srgbClr val="AD9B91"/>
                </a:solidFill>
              </a:rPr>
              <a:t> (</a:t>
            </a:r>
            <a:r>
              <a:rPr lang="it-IT" sz="2800" b="1" dirty="0" err="1">
                <a:solidFill>
                  <a:srgbClr val="AD9B91"/>
                </a:solidFill>
              </a:rPr>
              <a:t>forward-backward</a:t>
            </a:r>
            <a:r>
              <a:rPr lang="it-IT" sz="2800" b="1" dirty="0">
                <a:solidFill>
                  <a:srgbClr val="AD9B91"/>
                </a:solidFill>
              </a:rPr>
              <a:t>) – </a:t>
            </a:r>
            <a:r>
              <a:rPr lang="it-IT" sz="2800" b="1" dirty="0" err="1">
                <a:solidFill>
                  <a:srgbClr val="AD9B91"/>
                </a:solidFill>
              </a:rPr>
              <a:t>unique</a:t>
            </a:r>
            <a:r>
              <a:rPr lang="it-IT" sz="2800" b="1" dirty="0">
                <a:solidFill>
                  <a:srgbClr val="AD9B91"/>
                </a:solidFill>
              </a:rPr>
              <a:t> model</a:t>
            </a:r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67005"/>
              </p:ext>
            </p:extLst>
          </p:nvPr>
        </p:nvGraphicFramePr>
        <p:xfrm>
          <a:off x="669549" y="1535815"/>
          <a:ext cx="3051818" cy="3072807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508864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1542954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8672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    17.9752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18.5190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 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0.0171 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0.0118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5619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0.7858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1.3985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506.1281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561.0667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25.9946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27.5863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599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-0.5043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-0.0925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33634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-247.4567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-198.1291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6078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-2.9325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-0.9453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3540"/>
                  </a:ext>
                </a:extLst>
              </a:tr>
            </a:tbl>
          </a:graphicData>
        </a:graphic>
      </p:graphicFrame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E212F20-083D-4D53-91A7-70005532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81" y="1425197"/>
            <a:ext cx="4791973" cy="27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716369" y="481124"/>
            <a:ext cx="447232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2800" b="1" dirty="0">
                <a:solidFill>
                  <a:srgbClr val="AD9B91"/>
                </a:solidFill>
              </a:rPr>
              <a:t>Jump to the </a:t>
            </a:r>
            <a:r>
              <a:rPr lang="it-IT" sz="2800" b="1" dirty="0" err="1">
                <a:solidFill>
                  <a:srgbClr val="AD9B91"/>
                </a:solidFill>
              </a:rPr>
              <a:t>conclusions</a:t>
            </a:r>
            <a:endParaRPr lang="en-US" dirty="0"/>
          </a:p>
        </p:txBody>
      </p:sp>
      <p:grpSp>
        <p:nvGrpSpPr>
          <p:cNvPr id="8" name="Google Shape;485;p38">
            <a:extLst>
              <a:ext uri="{FF2B5EF4-FFF2-40B4-BE49-F238E27FC236}">
                <a16:creationId xmlns:a16="http://schemas.microsoft.com/office/drawing/2014/main" id="{184672C9-EC60-4591-B5BD-3AF1745B7618}"/>
              </a:ext>
            </a:extLst>
          </p:cNvPr>
          <p:cNvGrpSpPr/>
          <p:nvPr/>
        </p:nvGrpSpPr>
        <p:grpSpPr>
          <a:xfrm>
            <a:off x="5366048" y="557236"/>
            <a:ext cx="261944" cy="370996"/>
            <a:chOff x="3979850" y="1598950"/>
            <a:chExt cx="356825" cy="505375"/>
          </a:xfrm>
        </p:grpSpPr>
        <p:sp>
          <p:nvSpPr>
            <p:cNvPr id="10" name="Google Shape;486;p38">
              <a:extLst>
                <a:ext uri="{FF2B5EF4-FFF2-40B4-BE49-F238E27FC236}">
                  <a16:creationId xmlns:a16="http://schemas.microsoft.com/office/drawing/2014/main" id="{E643B4D2-1ADF-4035-9A0A-646A1E43F6B0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7;p38">
              <a:extLst>
                <a:ext uri="{FF2B5EF4-FFF2-40B4-BE49-F238E27FC236}">
                  <a16:creationId xmlns:a16="http://schemas.microsoft.com/office/drawing/2014/main" id="{B2D9670C-E9E7-46A2-B8FF-3B79D518F79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2B4F658F-3C73-4F21-AC10-6F914A68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792"/>
            <a:ext cx="9144000" cy="34174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3C8C650-DE55-43F2-BC0C-1521E9684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"/>
          <a:stretch/>
        </p:blipFill>
        <p:spPr>
          <a:xfrm>
            <a:off x="7031357" y="133076"/>
            <a:ext cx="1766736" cy="13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37"/>
            <a:ext cx="794394" cy="768188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4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magine 36">
            <a:extLst>
              <a:ext uri="{FF2B5EF4-FFF2-40B4-BE49-F238E27FC236}">
                <a16:creationId xmlns:a16="http://schemas.microsoft.com/office/drawing/2014/main" id="{6D84851D-9E17-4292-B097-365896B8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32" y="905580"/>
            <a:ext cx="5158154" cy="4237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plot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25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35D1C791-9468-4A61-A4A0-0354E9F1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00" y="985697"/>
            <a:ext cx="6421159" cy="41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6277E-D351-4C29-B69B-CF091C202476}"/>
              </a:ext>
            </a:extLst>
          </p:cNvPr>
          <p:cNvSpPr txBox="1"/>
          <p:nvPr/>
        </p:nvSpPr>
        <p:spPr>
          <a:xfrm>
            <a:off x="4633927" y="247156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607;p38">
            <a:extLst>
              <a:ext uri="{FF2B5EF4-FFF2-40B4-BE49-F238E27FC236}">
                <a16:creationId xmlns:a16="http://schemas.microsoft.com/office/drawing/2014/main" id="{84E55A5F-BE48-4CF7-8C52-B0C348CAE640}"/>
              </a:ext>
            </a:extLst>
          </p:cNvPr>
          <p:cNvGrpSpPr/>
          <p:nvPr/>
        </p:nvGrpSpPr>
        <p:grpSpPr>
          <a:xfrm>
            <a:off x="7148111" y="978831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6D825CCD-88A8-4D0A-A501-CF9B9C76D27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12FD41A1-E9BB-4444-BB7D-24D5D2CBE52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475D325-1790-476E-B4E7-84D6B44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-24076"/>
            <a:ext cx="3318857" cy="2533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055BEA-D533-4DCB-B9F2-0925AF9F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56" y="2530648"/>
            <a:ext cx="3436144" cy="26102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68E22AE-174E-4F16-9420-C54CE432B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76" y="1833096"/>
            <a:ext cx="4037539" cy="31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455472A-E116-45CC-B921-DA6ACE68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693618"/>
            <a:ext cx="4309264" cy="320272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C936E-F53A-4723-8B23-3956D50714CE}"/>
              </a:ext>
            </a:extLst>
          </p:cNvPr>
          <p:cNvSpPr txBox="1"/>
          <p:nvPr/>
        </p:nvSpPr>
        <p:spPr>
          <a:xfrm>
            <a:off x="4633927" y="138753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857273-3A33-4B06-B35F-798DB00EB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0" r="3732"/>
          <a:stretch/>
        </p:blipFill>
        <p:spPr>
          <a:xfrm>
            <a:off x="0" y="1164431"/>
            <a:ext cx="4567472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2336006" y="873800"/>
            <a:ext cx="6393657" cy="422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series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		-&gt; No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period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,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few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models	-&gt;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few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data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not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beyond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2° degree)</a:t>
            </a:r>
            <a:endParaRPr kumimoji="0" lang="it-IT" sz="1600" b="1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  <a:p>
            <a:pPr>
              <a:lnSpc>
                <a:spcPct val="150000"/>
              </a:lnSpc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Approaches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Forward-Backward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stepwiselm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</a:t>
            </a: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heteroscedasticity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it-IT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5568615" y="1381646"/>
            <a:ext cx="302176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/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86436" y="3956726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0000"/>
          </a:scheme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AD9B91"/>
                </a:solidFill>
                <a:latin typeface="Playfair Display Regular"/>
              </a:rPr>
              <a:t>Backward Stepwise Selection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4ECBA9-5FB6-48CF-AB8E-E8B7392513AD}"/>
              </a:ext>
            </a:extLst>
          </p:cNvPr>
          <p:cNvSpPr txBox="1"/>
          <p:nvPr/>
        </p:nvSpPr>
        <p:spPr>
          <a:xfrm>
            <a:off x="428625" y="1127430"/>
            <a:ext cx="8141218" cy="226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1. </a:t>
            </a:r>
            <a:r>
              <a:rPr lang="en-US" sz="1600" i="1">
                <a:solidFill>
                  <a:srgbClr val="AD9B91"/>
                </a:solidFill>
                <a:latin typeface="Playfair Display Regular"/>
              </a:rPr>
              <a:t>Mp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: full model (all p predictors).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2. For k = p, p-1,..., 1: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2.1 Consider all 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2.2 Choose the best among these k models and call it </a:t>
            </a:r>
            <a:r>
              <a:rPr lang="en-US" sz="1600" i="1" dirty="0">
                <a:solidFill>
                  <a:srgbClr val="AD9B91"/>
                </a:solidFill>
                <a:latin typeface="Playfair Display Regular"/>
              </a:rPr>
              <a:t>Mk1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 (smallest RSS or 	      highest R^2).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3. Select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the 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best model using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objective tests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</a:t>
            </a:r>
            <a:endParaRPr lang="it-IT" sz="1600" dirty="0">
              <a:solidFill>
                <a:srgbClr val="AD9B91"/>
              </a:solidFill>
              <a:latin typeface="Playfair Display Regular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32906" y="4308907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65414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587</Words>
  <Application>Microsoft Office PowerPoint</Application>
  <PresentationFormat>Presentazione su schermo (16:9)</PresentationFormat>
  <Paragraphs>100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Playfair Display Regular</vt:lpstr>
      <vt:lpstr>Calibri</vt:lpstr>
      <vt:lpstr>Inria Serif</vt:lpstr>
      <vt:lpstr>Cambria Math</vt:lpstr>
      <vt:lpstr>Inria Serif Light</vt:lpstr>
      <vt:lpstr>Arial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dc:creator>Domenico Ragusa</dc:creator>
  <cp:lastModifiedBy>Domenico Ragusa</cp:lastModifiedBy>
  <cp:revision>85</cp:revision>
  <dcterms:modified xsi:type="dcterms:W3CDTF">2020-12-21T08:43:57Z</dcterms:modified>
</cp:coreProperties>
</file>