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9" r:id="rId3"/>
    <p:sldId id="257" r:id="rId4"/>
    <p:sldId id="295" r:id="rId5"/>
    <p:sldId id="284" r:id="rId6"/>
    <p:sldId id="265" r:id="rId7"/>
    <p:sldId id="268" r:id="rId8"/>
    <p:sldId id="276" r:id="rId9"/>
    <p:sldId id="293" r:id="rId10"/>
    <p:sldId id="294" r:id="rId11"/>
    <p:sldId id="289" r:id="rId12"/>
    <p:sldId id="290" r:id="rId13"/>
    <p:sldId id="278" r:id="rId14"/>
    <p:sldId id="283" r:id="rId15"/>
    <p:sldId id="291" r:id="rId16"/>
    <p:sldId id="285" r:id="rId17"/>
    <p:sldId id="267" r:id="rId18"/>
    <p:sldId id="292" r:id="rId19"/>
    <p:sldId id="286" r:id="rId20"/>
    <p:sldId id="272" r:id="rId21"/>
    <p:sldId id="296" r:id="rId22"/>
    <p:sldId id="287" r:id="rId23"/>
    <p:sldId id="297" r:id="rId24"/>
    <p:sldId id="275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Inria Serif" panose="020B0604020202020204" charset="0"/>
      <p:regular r:id="rId32"/>
      <p:bold r:id="rId33"/>
      <p:italic r:id="rId34"/>
      <p:boldItalic r:id="rId35"/>
    </p:embeddedFont>
    <p:embeddedFont>
      <p:font typeface="Inria Serif Light" panose="020B0604020202020204" charset="0"/>
      <p:regular r:id="rId36"/>
      <p:bold r:id="rId37"/>
      <p:italic r:id="rId38"/>
      <p:boldItalic r:id="rId39"/>
    </p:embeddedFont>
    <p:embeddedFont>
      <p:font typeface="Playfair Display Regular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Ragusa" initials="DR" lastIdx="2" clrIdx="0">
    <p:extLst>
      <p:ext uri="{19B8F6BF-5375-455C-9EA6-DF929625EA0E}">
        <p15:presenceInfo xmlns:p15="http://schemas.microsoft.com/office/powerpoint/2012/main" userId="436070d8078f4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3AAD4-A62B-4F0E-8F1B-AB7D92C92A1F}" v="412" dt="2020-12-20T11:14:59.704"/>
    <p1510:client id="{5EC9D8A4-D010-41B9-9297-3F87553DFC96}" v="34" dt="2020-12-20T14:00:05.317"/>
    <p1510:client id="{CE46825C-6812-4036-9608-9001BC2E9AA6}" v="1680" dt="2020-12-20T11:09:51.284"/>
    <p1510:client id="{D28BE9FE-F395-48FB-B0B6-74D9ECCC3B4A}" v="281" dt="2020-12-20T14:02:17.657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1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2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1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7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30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39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6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550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9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72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t.mathworks.com/help/stats/stepwiselm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UNIPV</a:t>
            </a:r>
          </a:p>
          <a:p>
            <a:r>
              <a:rPr lang="it-IT" sz="2000" b="1"/>
              <a:t>A.Y. </a:t>
            </a:r>
            <a:r>
              <a:rPr lang="it-IT" sz="2000"/>
              <a:t>2020/2021</a:t>
            </a:r>
          </a:p>
          <a:p>
            <a:r>
              <a:rPr lang="it-IT" sz="2000" b="1"/>
              <a:t>Professor</a:t>
            </a:r>
            <a:r>
              <a:rPr lang="it-IT" sz="200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 dirty="0"/>
              <a:t>Team </a:t>
            </a:r>
            <a:r>
              <a:rPr lang="it-IT" sz="2000" b="1" dirty="0" err="1"/>
              <a:t>members</a:t>
            </a:r>
            <a:r>
              <a:rPr lang="it-IT" sz="20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B91">
            <a:alpha val="40000"/>
          </a:srgb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CB4693-265B-4A43-9CAB-316FC514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6995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6F0D8-233A-4F84-B771-9BF281A42641}"/>
              </a:ext>
            </a:extLst>
          </p:cNvPr>
          <p:cNvSpPr txBox="1"/>
          <p:nvPr/>
        </p:nvSpPr>
        <p:spPr>
          <a:xfrm>
            <a:off x="4571999" y="0"/>
            <a:ext cx="4420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32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963226-016F-4DCA-AD3F-DCEBDA0FFEE5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8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1210100" y="224731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6D0DCE-4190-4FC4-8F50-CCDED873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0" y="1314450"/>
            <a:ext cx="4579815" cy="3829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F9DF634-1281-4033-9021-55CAE1F3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03" y="1314450"/>
            <a:ext cx="4858397" cy="382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/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=567,3801−243.6787∗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−0.5059∗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+0.2808∗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D614B19-71EE-41D7-8BBD-A821343EB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77" y="1046416"/>
                <a:ext cx="6163226" cy="215444"/>
              </a:xfrm>
              <a:prstGeom prst="rect">
                <a:avLst/>
              </a:prstGeom>
              <a:blipFill>
                <a:blip r:embed="rId5"/>
                <a:stretch>
                  <a:fillRect l="-99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384143" y="226272"/>
            <a:ext cx="6826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1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4758DB-051A-4BC2-BD38-E63898CB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811"/>
            <a:ext cx="9144000" cy="34486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AE717AD-DA6F-42CF-91F2-03A9D7E79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581" y="-10763"/>
            <a:ext cx="1446276" cy="9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92173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517.2787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586.4103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-0.5720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-252.7355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-190.6660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6" y="2926792"/>
            <a:ext cx="3636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intervals</a:t>
            </a:r>
            <a:endParaRPr kumimoji="0" lang="it-I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1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3014B3-266C-4925-8C00-B235216B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57" y="507602"/>
            <a:ext cx="5057775" cy="2355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478E2A-D37B-439B-AF60-595AA70E9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561"/>
            <a:ext cx="9144000" cy="3438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/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=45,2371−0,0180∗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−0,7831∗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5E9533-DD58-4FF2-ACEE-0294528C3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20" y="1098472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1E5F9B-DC78-4280-AA9B-77D51B9157FD}"/>
              </a:ext>
            </a:extLst>
          </p:cNvPr>
          <p:cNvSpPr txBox="1"/>
          <p:nvPr/>
        </p:nvSpPr>
        <p:spPr>
          <a:xfrm>
            <a:off x="462599" y="21187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2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5E9ADD-56D0-4E51-8EDC-510800BF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398" y="67038"/>
            <a:ext cx="1446276" cy="751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C78019-7DCB-42F4-B632-016B2B81C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855"/>
            <a:ext cx="9144000" cy="34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04576"/>
              </p:ext>
            </p:extLst>
          </p:nvPr>
        </p:nvGraphicFramePr>
        <p:xfrm>
          <a:off x="712381" y="3388457"/>
          <a:ext cx="3997842" cy="74168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65842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43.991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45.6596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-0.0281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2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0597A1-DC32-49D3-9FAF-B7B6F4D6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507603"/>
            <a:ext cx="4676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1153716" y="246162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(Backward) 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7181FB-768F-4CCA-8607-098083E9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427"/>
            <a:ext cx="9144000" cy="3460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/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=18,2186−0,0139∗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+1,0881∗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2D540E2-3ADE-4166-8354-F8D5D9962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0" y="1087905"/>
                <a:ext cx="4131965" cy="215444"/>
              </a:xfrm>
              <a:prstGeom prst="rect">
                <a:avLst/>
              </a:prstGeom>
              <a:blipFill>
                <a:blip r:embed="rId4"/>
                <a:stretch>
                  <a:fillRect l="-590" r="-14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1D4EA-B543-4E8F-A808-63800FA97B5D}"/>
              </a:ext>
            </a:extLst>
          </p:cNvPr>
          <p:cNvSpPr txBox="1"/>
          <p:nvPr/>
        </p:nvSpPr>
        <p:spPr>
          <a:xfrm>
            <a:off x="547660" y="246161"/>
            <a:ext cx="6836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endpoint </a:t>
            </a: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3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BAA0A5-48EA-4781-B0CF-AD1A72E8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619"/>
            <a:ext cx="9144000" cy="345088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EEEB72-8DD9-403E-B368-8338598B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23" y="101328"/>
            <a:ext cx="1446276" cy="7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64762"/>
              </p:ext>
            </p:extLst>
          </p:nvPr>
        </p:nvGraphicFramePr>
        <p:xfrm>
          <a:off x="691116" y="3388457"/>
          <a:ext cx="4019107" cy="1112520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987107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17.8962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18.5410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  -0.0172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-0.0106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0.7317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1.4446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691115" y="2798467"/>
            <a:ext cx="366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560868" y="-15617"/>
            <a:ext cx="780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StepwiseLM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(</a:t>
            </a:r>
            <a:r>
              <a:rPr kumimoji="0" lang="it-IT" sz="28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forward-backward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) – endpoint 3</a:t>
            </a:r>
            <a:endParaRPr kumimoji="0" lang="it-IT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172D41-9966-4D86-81BF-666FFA05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443360"/>
            <a:ext cx="5000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</a:t>
            </a:r>
            <a:r>
              <a:rPr lang="en-US" sz="1800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dose-response data for each pair endpoint-gender (6 plots) with error bars  reflecting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1982811" y="232640"/>
            <a:ext cx="5178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/>
              <p:nvPr/>
            </p:nvSpPr>
            <p:spPr>
              <a:xfrm>
                <a:off x="462636" y="746429"/>
                <a:ext cx="6804163" cy="846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=18.36327+0.909607∗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−0.01459∗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+549.0169∗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1+25.54763∗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2−0.49133∗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1−244.588∗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1+0.280831∗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𝑒𝑛𝑑𝑝𝑜𝑖𝑛𝑡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210A5FC-E3A4-479F-8FBD-40F7A441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" y="746429"/>
                <a:ext cx="6804163" cy="846963"/>
              </a:xfrm>
              <a:prstGeom prst="rect">
                <a:avLst/>
              </a:prstGeom>
              <a:blipFill>
                <a:blip r:embed="rId3"/>
                <a:stretch>
                  <a:fillRect b="-8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C9564053-EEBA-43B6-BB59-C3DB5716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645517"/>
            <a:ext cx="9144000" cy="349798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37E432F-1329-45DB-8ECE-F3F35AB36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438" y="3638"/>
            <a:ext cx="1414559" cy="16948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945B97-FD2F-4211-A143-870C0973BF5D}"/>
              </a:ext>
            </a:extLst>
          </p:cNvPr>
          <p:cNvSpPr txBox="1"/>
          <p:nvPr/>
        </p:nvSpPr>
        <p:spPr>
          <a:xfrm>
            <a:off x="969764" y="204728"/>
            <a:ext cx="7081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4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F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orward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</a:t>
            </a:r>
            <a:r>
              <a:rPr kumimoji="0" lang="it-IT" sz="2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(</a:t>
            </a:r>
            <a:r>
              <a:rPr kumimoji="0" lang="it-IT" sz="2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Backward</a:t>
            </a:r>
            <a:r>
              <a:rPr lang="it-IT" sz="24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) </a:t>
            </a:r>
            <a:r>
              <a:rPr kumimoji="0" lang="it-IT" sz="2400" b="1" i="0" u="none" strike="noStrike" kern="0" cap="none" spc="0" normalizeH="0" baseline="0" noProof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selection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–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unique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model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4262BA-523B-4AD7-9DB2-5359670F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5822"/>
            <a:ext cx="2998381" cy="23264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9F6BAC-DEA1-427F-AED5-3DA32905A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441" y="1805822"/>
            <a:ext cx="3081397" cy="23264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398868-BF94-44DC-A23D-0512A44F9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77"/>
          <a:stretch/>
        </p:blipFill>
        <p:spPr>
          <a:xfrm>
            <a:off x="6190951" y="1805822"/>
            <a:ext cx="2953049" cy="23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1A20E-4458-465B-8E37-670522FD5482}"/>
              </a:ext>
            </a:extLst>
          </p:cNvPr>
          <p:cNvSpPr txBox="1"/>
          <p:nvPr/>
        </p:nvSpPr>
        <p:spPr>
          <a:xfrm>
            <a:off x="503793" y="911201"/>
            <a:ext cx="8024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Confidence intervals</a:t>
            </a:r>
            <a:endParaRPr kumimoji="0" lang="it-IT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322964" y="0"/>
            <a:ext cx="849807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2800" b="1" dirty="0" err="1">
                <a:solidFill>
                  <a:srgbClr val="AD9B91"/>
                </a:solidFill>
              </a:rPr>
              <a:t>StepwiseLM</a:t>
            </a:r>
            <a:r>
              <a:rPr lang="it-IT" sz="2800" b="1" dirty="0">
                <a:solidFill>
                  <a:srgbClr val="AD9B91"/>
                </a:solidFill>
              </a:rPr>
              <a:t> (</a:t>
            </a:r>
            <a:r>
              <a:rPr lang="it-IT" sz="2800" b="1" dirty="0" err="1">
                <a:solidFill>
                  <a:srgbClr val="AD9B91"/>
                </a:solidFill>
              </a:rPr>
              <a:t>forward-backward</a:t>
            </a:r>
            <a:r>
              <a:rPr lang="it-IT" sz="2800" b="1" dirty="0">
                <a:solidFill>
                  <a:srgbClr val="AD9B91"/>
                </a:solidFill>
              </a:rPr>
              <a:t>) – </a:t>
            </a:r>
            <a:r>
              <a:rPr lang="it-IT" sz="2800" b="1" dirty="0" err="1">
                <a:solidFill>
                  <a:srgbClr val="AD9B91"/>
                </a:solidFill>
              </a:rPr>
              <a:t>unique</a:t>
            </a:r>
            <a:r>
              <a:rPr lang="it-IT" sz="2800" b="1" dirty="0">
                <a:solidFill>
                  <a:srgbClr val="AD9B91"/>
                </a:solidFill>
              </a:rPr>
              <a:t> model</a:t>
            </a:r>
            <a:endParaRPr lang="en-US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0A671B95-8AD8-4670-9D82-249EE33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67005"/>
              </p:ext>
            </p:extLst>
          </p:nvPr>
        </p:nvGraphicFramePr>
        <p:xfrm>
          <a:off x="669549" y="1535815"/>
          <a:ext cx="3051818" cy="3072807"/>
        </p:xfrm>
        <a:graphic>
          <a:graphicData uri="http://schemas.openxmlformats.org/drawingml/2006/table">
            <a:tbl>
              <a:tblPr firstRow="1" bandRow="1">
                <a:tableStyleId>{56DD5F7D-BC79-4B8D-A845-7F0C92580D3D}</a:tableStyleId>
              </a:tblPr>
              <a:tblGrid>
                <a:gridCol w="1508864">
                  <a:extLst>
                    <a:ext uri="{9D8B030D-6E8A-4147-A177-3AD203B41FA5}">
                      <a16:colId xmlns:a16="http://schemas.microsoft.com/office/drawing/2014/main" val="3274559435"/>
                    </a:ext>
                  </a:extLst>
                </a:gridCol>
                <a:gridCol w="1542954">
                  <a:extLst>
                    <a:ext uri="{9D8B030D-6E8A-4147-A177-3AD203B41FA5}">
                      <a16:colId xmlns:a16="http://schemas.microsoft.com/office/drawing/2014/main" val="3485908021"/>
                    </a:ext>
                  </a:extLst>
                </a:gridCol>
              </a:tblGrid>
              <a:tr h="38672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    17.9752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18.5190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201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 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0.0171 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  <a:sym typeface="Arial"/>
                        </a:rPr>
                        <a:t>-</a:t>
                      </a: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0.0118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28041"/>
                  </a:ext>
                </a:extLst>
              </a:tr>
              <a:tr h="356190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0.7858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1.3985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81675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506.1281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561.0667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02461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25.9946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27.5863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599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-0.5043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-0.0925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33634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-247.4567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-198.1291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6078"/>
                  </a:ext>
                </a:extLst>
              </a:tr>
              <a:tr h="386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800" b="0" i="0" u="none" strike="noStrike" cap="none" dirty="0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-2.9325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it-IT" sz="1800" b="0" i="0" u="none" strike="noStrike" cap="none">
                          <a:solidFill>
                            <a:srgbClr val="AD9B91"/>
                          </a:solidFill>
                          <a:latin typeface="Playfair Display Regular"/>
                          <a:cs typeface="Arial"/>
                        </a:rPr>
                        <a:t>-0.9453</a:t>
                      </a:r>
                      <a:endParaRPr lang="it-IT" sz="1800" b="0" i="0" u="none" strike="noStrike" cap="none" dirty="0">
                        <a:solidFill>
                          <a:srgbClr val="AD9B91"/>
                        </a:solidFill>
                        <a:latin typeface="Playfair Display Regular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83540"/>
                  </a:ext>
                </a:extLst>
              </a:tr>
            </a:tbl>
          </a:graphicData>
        </a:graphic>
      </p:graphicFrame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FE212F20-083D-4D53-91A7-70005532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381" y="1425197"/>
            <a:ext cx="4791973" cy="27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E0A5BF-A1B9-419C-BDF8-B0572BF4627A}"/>
              </a:ext>
            </a:extLst>
          </p:cNvPr>
          <p:cNvSpPr txBox="1"/>
          <p:nvPr/>
        </p:nvSpPr>
        <p:spPr>
          <a:xfrm>
            <a:off x="716369" y="481124"/>
            <a:ext cx="447232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it-IT" sz="2800" b="1" dirty="0">
                <a:solidFill>
                  <a:srgbClr val="AD9B91"/>
                </a:solidFill>
              </a:rPr>
              <a:t>Jump to the </a:t>
            </a:r>
            <a:r>
              <a:rPr lang="it-IT" sz="2800" b="1" dirty="0" err="1">
                <a:solidFill>
                  <a:srgbClr val="AD9B91"/>
                </a:solidFill>
              </a:rPr>
              <a:t>conclusions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D9F72C-59CF-482D-8CE8-A11C731D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25" y="1004344"/>
            <a:ext cx="7102549" cy="3520540"/>
          </a:xfrm>
          <a:prstGeom prst="rect">
            <a:avLst/>
          </a:prstGeom>
        </p:spPr>
      </p:pic>
      <p:grpSp>
        <p:nvGrpSpPr>
          <p:cNvPr id="8" name="Google Shape;485;p38">
            <a:extLst>
              <a:ext uri="{FF2B5EF4-FFF2-40B4-BE49-F238E27FC236}">
                <a16:creationId xmlns:a16="http://schemas.microsoft.com/office/drawing/2014/main" id="{184672C9-EC60-4591-B5BD-3AF1745B7618}"/>
              </a:ext>
            </a:extLst>
          </p:cNvPr>
          <p:cNvGrpSpPr/>
          <p:nvPr/>
        </p:nvGrpSpPr>
        <p:grpSpPr>
          <a:xfrm>
            <a:off x="5366048" y="557236"/>
            <a:ext cx="261944" cy="370996"/>
            <a:chOff x="3979850" y="1598950"/>
            <a:chExt cx="356825" cy="505375"/>
          </a:xfrm>
        </p:grpSpPr>
        <p:sp>
          <p:nvSpPr>
            <p:cNvPr id="10" name="Google Shape;486;p38">
              <a:extLst>
                <a:ext uri="{FF2B5EF4-FFF2-40B4-BE49-F238E27FC236}">
                  <a16:creationId xmlns:a16="http://schemas.microsoft.com/office/drawing/2014/main" id="{E643B4D2-1ADF-4035-9A0A-646A1E43F6B0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7;p38">
              <a:extLst>
                <a:ext uri="{FF2B5EF4-FFF2-40B4-BE49-F238E27FC236}">
                  <a16:creationId xmlns:a16="http://schemas.microsoft.com/office/drawing/2014/main" id="{B2D9670C-E9E7-46A2-B8FF-3B79D518F79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854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37"/>
            <a:ext cx="794394" cy="768188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4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magine 36">
            <a:extLst>
              <a:ext uri="{FF2B5EF4-FFF2-40B4-BE49-F238E27FC236}">
                <a16:creationId xmlns:a16="http://schemas.microsoft.com/office/drawing/2014/main" id="{6D84851D-9E17-4292-B097-365896B8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32" y="905580"/>
            <a:ext cx="5158154" cy="4237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-87521" y="-80934"/>
            <a:ext cx="260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plot</a:t>
            </a:r>
            <a:endParaRPr lang="it-IT" sz="1200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8349606" y="97325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519400" y="0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35D1C791-9468-4A61-A4A0-0354E9F1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00" y="985697"/>
            <a:ext cx="6421159" cy="41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26277E-D351-4C29-B69B-CF091C202476}"/>
              </a:ext>
            </a:extLst>
          </p:cNvPr>
          <p:cNvSpPr txBox="1"/>
          <p:nvPr/>
        </p:nvSpPr>
        <p:spPr>
          <a:xfrm>
            <a:off x="4633927" y="247156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607;p38">
            <a:extLst>
              <a:ext uri="{FF2B5EF4-FFF2-40B4-BE49-F238E27FC236}">
                <a16:creationId xmlns:a16="http://schemas.microsoft.com/office/drawing/2014/main" id="{84E55A5F-BE48-4CF7-8C52-B0C348CAE640}"/>
              </a:ext>
            </a:extLst>
          </p:cNvPr>
          <p:cNvGrpSpPr/>
          <p:nvPr/>
        </p:nvGrpSpPr>
        <p:grpSpPr>
          <a:xfrm>
            <a:off x="7148111" y="978831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6D825CCD-88A8-4D0A-A501-CF9B9C76D27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12FD41A1-E9BB-4444-BB7D-24D5D2CBE52F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475D325-1790-476E-B4E7-84D6B44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-24076"/>
            <a:ext cx="3318857" cy="2533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055BEA-D533-4DCB-B9F2-0925AF9F5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56" y="2530648"/>
            <a:ext cx="3436144" cy="26102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68E22AE-174E-4F16-9420-C54CE432B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76" y="1833096"/>
            <a:ext cx="4037539" cy="31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455472A-E116-45CC-B921-DA6ACE68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27" y="1693618"/>
            <a:ext cx="4309264" cy="320272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C936E-F53A-4723-8B23-3956D50714CE}"/>
              </a:ext>
            </a:extLst>
          </p:cNvPr>
          <p:cNvSpPr txBox="1"/>
          <p:nvPr/>
        </p:nvSpPr>
        <p:spPr>
          <a:xfrm>
            <a:off x="4633927" y="138753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Looking at the data in advance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857273-3A33-4B06-B35F-798DB00EBC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0" r="3732"/>
          <a:stretch/>
        </p:blipFill>
        <p:spPr>
          <a:xfrm>
            <a:off x="0" y="1164431"/>
            <a:ext cx="4567472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CDC319-2C45-45A4-87F8-EC0E88C9ABB1}"/>
              </a:ext>
            </a:extLst>
          </p:cNvPr>
          <p:cNvSpPr txBox="1"/>
          <p:nvPr/>
        </p:nvSpPr>
        <p:spPr>
          <a:xfrm>
            <a:off x="2744603" y="289025"/>
            <a:ext cx="365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How to work</a:t>
            </a:r>
            <a:endParaRPr kumimoji="0" lang="it-IT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93842-1717-48EC-B5B0-684BA3D51D78}"/>
              </a:ext>
            </a:extLst>
          </p:cNvPr>
          <p:cNvSpPr txBox="1"/>
          <p:nvPr/>
        </p:nvSpPr>
        <p:spPr>
          <a:xfrm>
            <a:off x="2336006" y="873800"/>
            <a:ext cx="6393657" cy="422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Alternatives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Linear models		-&gt;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Fourier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series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		-&gt; No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period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, </a:t>
            </a:r>
            <a:r>
              <a:rPr kumimoji="0" lang="it-IT" sz="16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few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Polynomial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models	-&gt;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few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data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not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beyond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2° degree)</a:t>
            </a:r>
            <a:endParaRPr kumimoji="0" lang="it-IT" sz="1600" b="1" i="0" u="none" strike="noStrike" kern="0" cap="none" spc="0" normalizeH="0" baseline="0" noProof="0" dirty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  <a:p>
            <a:pPr>
              <a:lnSpc>
                <a:spcPct val="150000"/>
              </a:lnSpc>
              <a:defRPr/>
            </a:pPr>
            <a:r>
              <a:rPr lang="it-IT" sz="2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Approaches</a:t>
            </a:r>
            <a:r>
              <a:rPr lang="it-IT" sz="20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Forward-Backward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selection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(</a:t>
            </a:r>
            <a:r>
              <a:rPr lang="it-IT" sz="16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stepwiselm</a:t>
            </a:r>
            <a:r>
              <a:rPr lang="it-IT" sz="16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Take </a:t>
            </a:r>
            <a:r>
              <a:rPr lang="en-GB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into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 account </a:t>
            </a: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heteroscedasticity</a:t>
            </a:r>
            <a:r>
              <a:rPr lang="it-IT" sz="1800" b="1" dirty="0">
                <a:solidFill>
                  <a:srgbClr val="AD9B91"/>
                </a:solidFill>
                <a:latin typeface="Playfair Display Regular"/>
                <a:sym typeface="Playfair Display Regular"/>
              </a:rPr>
              <a:t>: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it-IT" sz="1600" b="1" dirty="0">
              <a:solidFill>
                <a:srgbClr val="AD9B91"/>
              </a:solidFill>
              <a:latin typeface="Playfair Display Regular"/>
              <a:sym typeface="Playfair Display Regular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it-IT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oogle Shape;545;p38">
            <a:extLst>
              <a:ext uri="{FF2B5EF4-FFF2-40B4-BE49-F238E27FC236}">
                <a16:creationId xmlns:a16="http://schemas.microsoft.com/office/drawing/2014/main" id="{5655D12B-8552-4562-AF9F-743087772F10}"/>
              </a:ext>
            </a:extLst>
          </p:cNvPr>
          <p:cNvGrpSpPr/>
          <p:nvPr/>
        </p:nvGrpSpPr>
        <p:grpSpPr>
          <a:xfrm>
            <a:off x="5568615" y="1381646"/>
            <a:ext cx="302176" cy="284299"/>
            <a:chOff x="5972700" y="2330200"/>
            <a:chExt cx="411625" cy="387275"/>
          </a:xfrm>
        </p:grpSpPr>
        <p:sp>
          <p:nvSpPr>
            <p:cNvPr id="8" name="Google Shape;546;p38">
              <a:extLst>
                <a:ext uri="{FF2B5EF4-FFF2-40B4-BE49-F238E27FC236}">
                  <a16:creationId xmlns:a16="http://schemas.microsoft.com/office/drawing/2014/main" id="{C35ABB4B-46D4-4D3B-9462-F20D9EABFAF4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7;p38">
              <a:extLst>
                <a:ext uri="{FF2B5EF4-FFF2-40B4-BE49-F238E27FC236}">
                  <a16:creationId xmlns:a16="http://schemas.microsoft.com/office/drawing/2014/main" id="{3311A482-5562-4376-BEE6-C3771DEA687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53;p39">
            <a:extLst>
              <a:ext uri="{FF2B5EF4-FFF2-40B4-BE49-F238E27FC236}">
                <a16:creationId xmlns:a16="http://schemas.microsoft.com/office/drawing/2014/main" id="{428E1BAD-AEE9-4E43-B9A2-AEA530524821}"/>
              </a:ext>
            </a:extLst>
          </p:cNvPr>
          <p:cNvGrpSpPr/>
          <p:nvPr/>
        </p:nvGrpSpPr>
        <p:grpSpPr>
          <a:xfrm>
            <a:off x="0" y="4457701"/>
            <a:ext cx="592931" cy="685800"/>
            <a:chOff x="5526246" y="1011207"/>
            <a:chExt cx="592758" cy="720086"/>
          </a:xfrm>
        </p:grpSpPr>
        <p:sp>
          <p:nvSpPr>
            <p:cNvPr id="11" name="Google Shape;954;p39">
              <a:extLst>
                <a:ext uri="{FF2B5EF4-FFF2-40B4-BE49-F238E27FC236}">
                  <a16:creationId xmlns:a16="http://schemas.microsoft.com/office/drawing/2014/main" id="{F0185658-2372-4424-842D-2BBD2051DC45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55;p39">
              <a:extLst>
                <a:ext uri="{FF2B5EF4-FFF2-40B4-BE49-F238E27FC236}">
                  <a16:creationId xmlns:a16="http://schemas.microsoft.com/office/drawing/2014/main" id="{8E223819-9D6C-4353-AA03-BF7BE367425D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56;p39">
              <a:extLst>
                <a:ext uri="{FF2B5EF4-FFF2-40B4-BE49-F238E27FC236}">
                  <a16:creationId xmlns:a16="http://schemas.microsoft.com/office/drawing/2014/main" id="{9BBBA5B7-E152-440F-9674-205D641904D9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57;p39">
              <a:extLst>
                <a:ext uri="{FF2B5EF4-FFF2-40B4-BE49-F238E27FC236}">
                  <a16:creationId xmlns:a16="http://schemas.microsoft.com/office/drawing/2014/main" id="{490A87E3-8984-4C9D-9883-9D5E0F969321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58;p39">
              <a:extLst>
                <a:ext uri="{FF2B5EF4-FFF2-40B4-BE49-F238E27FC236}">
                  <a16:creationId xmlns:a16="http://schemas.microsoft.com/office/drawing/2014/main" id="{2B7A0AFB-EF7D-4126-8CB7-855AE0678ACA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59;p39">
              <a:extLst>
                <a:ext uri="{FF2B5EF4-FFF2-40B4-BE49-F238E27FC236}">
                  <a16:creationId xmlns:a16="http://schemas.microsoft.com/office/drawing/2014/main" id="{1FC1AF12-F830-475C-9936-7526151D22B6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/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e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256086F-5CCB-41FF-A744-E844BAD3E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7" y="4320949"/>
                <a:ext cx="4164805" cy="565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Forward stepwise selection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/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AD9B9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solidFill>
                          <a:srgbClr val="AD9B9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null model (no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predictors).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2. For k = 0, . . . ,p − 1: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2.1 Consider all p − k models with one additional predictor.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2.2 Choose the best, call it Mk+1.       	</a:t>
                </a: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	      Best: smallest RSS or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highest R2.</a:t>
                </a:r>
              </a:p>
              <a:p>
                <a:pPr algn="l"/>
                <a:endParaRPr lang="it-IT" sz="1800">
                  <a:solidFill>
                    <a:srgbClr val="AD9B91"/>
                  </a:solidFill>
                  <a:latin typeface="Playfair Display Regular"/>
                </a:endParaRPr>
              </a:p>
              <a:p>
                <a:pPr algn="l"/>
                <a:r>
                  <a:rPr lang="en-US" sz="1800">
                    <a:solidFill>
                      <a:srgbClr val="AD9B91"/>
                    </a:solidFill>
                    <a:latin typeface="Playfair Display Regular"/>
                  </a:rPr>
                  <a:t>3. Select the best model using </a:t>
                </a:r>
                <a:r>
                  <a:rPr lang="it-IT" sz="1800">
                    <a:solidFill>
                      <a:srgbClr val="AD9B91"/>
                    </a:solidFill>
                    <a:latin typeface="Playfair Display Regular"/>
                  </a:rPr>
                  <a:t>objective tests.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44ECBA9-5FB6-48CF-AB8E-E8B7392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1127430"/>
                <a:ext cx="8141218" cy="2308324"/>
              </a:xfrm>
              <a:prstGeom prst="rect">
                <a:avLst/>
              </a:prstGeom>
              <a:blipFill>
                <a:blip r:embed="rId3"/>
                <a:stretch>
                  <a:fillRect l="-599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86436" y="3956726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40000"/>
          </a:schemeClr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FC3C-3489-4C51-8DD9-7E72614660C5}"/>
              </a:ext>
            </a:extLst>
          </p:cNvPr>
          <p:cNvSpPr txBox="1"/>
          <p:nvPr/>
        </p:nvSpPr>
        <p:spPr>
          <a:xfrm>
            <a:off x="428625" y="341272"/>
            <a:ext cx="743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rgbClr val="AD9B91"/>
                </a:solidFill>
                <a:latin typeface="Playfair Display Regular"/>
              </a:rPr>
              <a:t>Backward Stepwise Selection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4ECBA9-5FB6-48CF-AB8E-E8B7392513AD}"/>
              </a:ext>
            </a:extLst>
          </p:cNvPr>
          <p:cNvSpPr txBox="1"/>
          <p:nvPr/>
        </p:nvSpPr>
        <p:spPr>
          <a:xfrm>
            <a:off x="428625" y="1127430"/>
            <a:ext cx="8141218" cy="226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1. </a:t>
            </a:r>
            <a:r>
              <a:rPr lang="en-US" sz="1600" i="1">
                <a:solidFill>
                  <a:srgbClr val="AD9B91"/>
                </a:solidFill>
                <a:latin typeface="Playfair Display Regular"/>
              </a:rPr>
              <a:t>Mp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: full model (all p predictors).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2. For k = p, p-1,..., 1: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2.1 Consider all 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	2.2 Choose the best among these k models and call it </a:t>
            </a:r>
            <a:r>
              <a:rPr lang="en-US" sz="1600" i="1" dirty="0">
                <a:solidFill>
                  <a:srgbClr val="AD9B91"/>
                </a:solidFill>
                <a:latin typeface="Playfair Display Regular"/>
              </a:rPr>
              <a:t>Mk1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 (smallest RSS or 	      highest R^2).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3. Select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the 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best model using </a:t>
            </a:r>
            <a:r>
              <a:rPr lang="en-US" sz="1600">
                <a:solidFill>
                  <a:srgbClr val="AD9B91"/>
                </a:solidFill>
                <a:latin typeface="Playfair Display Regular"/>
              </a:rPr>
              <a:t>objective tests</a:t>
            </a:r>
            <a:r>
              <a:rPr lang="en-US" sz="1600" dirty="0">
                <a:solidFill>
                  <a:srgbClr val="AD9B91"/>
                </a:solidFill>
                <a:latin typeface="Playfair Display Regular"/>
              </a:rPr>
              <a:t>.</a:t>
            </a:r>
            <a:endParaRPr lang="it-IT" sz="1600" dirty="0">
              <a:solidFill>
                <a:srgbClr val="AD9B91"/>
              </a:solidFill>
              <a:latin typeface="Playfair Display Regular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0283EC-E0ED-4158-B147-0F7B7B0B2E06}"/>
              </a:ext>
            </a:extLst>
          </p:cNvPr>
          <p:cNvCxnSpPr/>
          <p:nvPr/>
        </p:nvCxnSpPr>
        <p:spPr>
          <a:xfrm>
            <a:off x="1732906" y="4308907"/>
            <a:ext cx="545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65414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587</Words>
  <Application>Microsoft Office PowerPoint</Application>
  <PresentationFormat>Presentazione su schermo (16:9)</PresentationFormat>
  <Paragraphs>100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Calibri</vt:lpstr>
      <vt:lpstr>Inria Serif</vt:lpstr>
      <vt:lpstr>Inria Serif Light</vt:lpstr>
      <vt:lpstr>Cambria Math</vt:lpstr>
      <vt:lpstr>Arial</vt:lpstr>
      <vt:lpstr>Playfair Display Regular</vt:lpstr>
      <vt:lpstr>Paulina template</vt:lpstr>
      <vt:lpstr>EFSA-Project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dc:creator>Domenico Ragusa</dc:creator>
  <cp:lastModifiedBy>Domenico Ragusa</cp:lastModifiedBy>
  <cp:revision>84</cp:revision>
  <dcterms:modified xsi:type="dcterms:W3CDTF">2020-12-20T15:01:40Z</dcterms:modified>
</cp:coreProperties>
</file>