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9" r:id="rId3"/>
    <p:sldId id="257" r:id="rId4"/>
    <p:sldId id="295" r:id="rId5"/>
    <p:sldId id="284" r:id="rId6"/>
    <p:sldId id="265" r:id="rId7"/>
    <p:sldId id="268" r:id="rId8"/>
    <p:sldId id="276" r:id="rId9"/>
    <p:sldId id="293" r:id="rId10"/>
    <p:sldId id="294" r:id="rId11"/>
    <p:sldId id="289" r:id="rId12"/>
    <p:sldId id="290" r:id="rId13"/>
    <p:sldId id="278" r:id="rId14"/>
    <p:sldId id="283" r:id="rId15"/>
    <p:sldId id="291" r:id="rId16"/>
    <p:sldId id="285" r:id="rId17"/>
    <p:sldId id="267" r:id="rId18"/>
    <p:sldId id="292" r:id="rId19"/>
    <p:sldId id="286" r:id="rId20"/>
    <p:sldId id="272" r:id="rId21"/>
    <p:sldId id="296" r:id="rId22"/>
    <p:sldId id="287" r:id="rId23"/>
    <p:sldId id="288" r:id="rId24"/>
    <p:sldId id="275" r:id="rId25"/>
    <p:sldId id="262" r:id="rId26"/>
    <p:sldId id="258" r:id="rId27"/>
    <p:sldId id="260" r:id="rId28"/>
    <p:sldId id="264" r:id="rId29"/>
    <p:sldId id="263" r:id="rId30"/>
    <p:sldId id="273" r:id="rId31"/>
    <p:sldId id="277" r:id="rId32"/>
    <p:sldId id="279" r:id="rId33"/>
    <p:sldId id="280" r:id="rId34"/>
    <p:sldId id="281" r:id="rId35"/>
    <p:sldId id="282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Inria Serif" panose="020B0604020202020204" charset="0"/>
      <p:regular r:id="rId43"/>
      <p:bold r:id="rId44"/>
      <p:italic r:id="rId45"/>
      <p:boldItalic r:id="rId46"/>
    </p:embeddedFont>
    <p:embeddedFont>
      <p:font typeface="Inria Serif Light" panose="020B0604020202020204" charset="0"/>
      <p:regular r:id="rId47"/>
      <p:bold r:id="rId48"/>
      <p:italic r:id="rId49"/>
      <p:boldItalic r:id="rId50"/>
    </p:embeddedFont>
    <p:embeddedFont>
      <p:font typeface="Playfair Display Regular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3AAD4-A62B-4F0E-8F1B-AB7D92C92A1F}" v="412" dt="2020-12-20T11:14:59.704"/>
    <p1510:client id="{CE46825C-6812-4036-9608-9001BC2E9AA6}" v="1680" dt="2020-12-20T11:09:51.284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it.mathworks.com/help/stats/stepwisel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 dirty="0"/>
              <a:t>Team </a:t>
            </a:r>
            <a:r>
              <a:rPr lang="it-IT" sz="2000" b="1" dirty="0" err="1"/>
              <a:t>members</a:t>
            </a:r>
            <a:r>
              <a:rPr lang="it-IT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B91">
            <a:alpha val="40000"/>
          </a:srgb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CB4693-265B-4A43-9CAB-316FC514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6995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6F0D8-233A-4F84-B771-9BF281A42641}"/>
              </a:ext>
            </a:extLst>
          </p:cNvPr>
          <p:cNvSpPr txBox="1"/>
          <p:nvPr/>
        </p:nvSpPr>
        <p:spPr>
          <a:xfrm>
            <a:off x="4571999" y="0"/>
            <a:ext cx="4420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32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963226-016F-4DCA-AD3F-DCEBDA0FFEE5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6D0DCE-4190-4FC4-8F50-CCDED873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0" y="1314450"/>
            <a:ext cx="457981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F9DF634-1281-4033-9021-55CAE1F3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03" y="1314450"/>
            <a:ext cx="4858397" cy="3829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/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=567,3801−243.6787∗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−0.5059∗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+0.2808∗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blipFill>
                <a:blip r:embed="rId5"/>
                <a:stretch>
                  <a:fillRect l="-99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384143" y="226272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758DB-051A-4BC2-BD38-E63898CB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811"/>
            <a:ext cx="9144000" cy="3448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E717AD-DA6F-42CF-91F2-03A9D7E7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581" y="-10763"/>
            <a:ext cx="1446276" cy="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92173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517.2787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-252.7355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-190.6660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6" y="2926792"/>
            <a:ext cx="363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1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3014B3-266C-4925-8C00-B235216B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57" y="507602"/>
            <a:ext cx="5057775" cy="2355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478E2A-D37B-439B-AF60-595AA70E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61"/>
            <a:ext cx="9144000" cy="3438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/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=45,2371−0,0180∗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−0,7831∗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462599" y="21187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E9ADD-56D0-4E51-8EDC-510800BF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98" y="67038"/>
            <a:ext cx="1446276" cy="751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C78019-7DCB-42F4-B632-016B2B81C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55"/>
            <a:ext cx="9144000" cy="34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04576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2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0597A1-DC32-49D3-9FAF-B7B6F4D6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507603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7181FB-768F-4CCA-8607-098083E9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27"/>
            <a:ext cx="9144000" cy="3460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/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=18,2186−0,0139∗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+1,0881∗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547660" y="24616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BAA0A5-48EA-4781-B0CF-AD1A72E8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619"/>
            <a:ext cx="9144000" cy="345088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EEEB72-8DD9-403E-B368-8338598B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23" y="101328"/>
            <a:ext cx="1446276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64762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17.8962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3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172D41-9966-4D86-81BF-666FFA0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545368"/>
            <a:ext cx="5000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1982811" y="232640"/>
            <a:ext cx="5178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8540AF-4DAD-4D93-89C6-09E5C953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89398"/>
            <a:ext cx="9144000" cy="34541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/>
              <p:nvPr/>
            </p:nvSpPr>
            <p:spPr>
              <a:xfrm>
                <a:off x="491987" y="957344"/>
                <a:ext cx="666919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17.6186+0,7879∗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+549,7615∗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1−244,4667∗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/>
                <a:r>
                  <a:rPr lang="it-IT" b="0"/>
                  <a:t>+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25,3711∗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𝑒𝑛𝑑𝑝𝑜𝑖𝑛𝑡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2−0,5059∗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𝑑𝑜𝑠𝑒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𝑒𝑛𝑑𝑝𝑜𝑖𝑛𝑡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1+0,2808∗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𝑑𝑜𝑠𝑒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𝑒𝑛𝑑𝑝𝑜𝑖𝑛𝑡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" y="957344"/>
                <a:ext cx="6669197" cy="646331"/>
              </a:xfrm>
              <a:prstGeom prst="rect">
                <a:avLst/>
              </a:prstGeom>
              <a:blipFill>
                <a:blip r:embed="rId4"/>
                <a:stretch>
                  <a:fillRect l="-1645" r="-914" b="-160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ECA87B22-EC47-498D-9622-9F8777D5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222" y="36513"/>
            <a:ext cx="1522476" cy="15986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0472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13F523-256A-44B1-A84A-819A3B41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83171"/>
            <a:ext cx="9144000" cy="21603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987668-AA2B-4764-AE0F-D6EFB52A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30829"/>
            <a:ext cx="9144000" cy="20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37"/>
            <a:ext cx="794394" cy="768188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4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6D84851D-9E17-4292-B097-365896B8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32" y="905580"/>
            <a:ext cx="5158154" cy="42379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plot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25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5D1C791-9468-4A61-A4A0-0354E9F1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00" y="985697"/>
            <a:ext cx="6421159" cy="4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475D325-1790-476E-B4E7-84D6B44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-24076"/>
            <a:ext cx="3318857" cy="2533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055BEA-D533-4DCB-B9F2-0925AF9F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6" y="2530648"/>
            <a:ext cx="3436144" cy="26102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8E22AE-174E-4F16-9420-C54CE432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76" y="1833096"/>
            <a:ext cx="4037539" cy="31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36006" y="873800"/>
            <a:ext cx="6393657" cy="422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series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		-&gt; No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,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few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models	-&gt;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few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data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not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beyond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2° degree)</a:t>
            </a:r>
            <a:endParaRPr kumimoji="0" lang="it-IT" sz="16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>
              <a:lnSpc>
                <a:spcPct val="150000"/>
              </a:lnSpc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Approaches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Forward-Backward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stepwiselm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5568615" y="1381646"/>
            <a:ext cx="302176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/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86436" y="3956726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0000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AD9B91"/>
                </a:solidFill>
                <a:latin typeface="Playfair Display Regular"/>
              </a:rPr>
              <a:t>Backward Stepwise Selection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ECBA9-5FB6-48CF-AB8E-E8B7392513AD}"/>
              </a:ext>
            </a:extLst>
          </p:cNvPr>
          <p:cNvSpPr txBox="1"/>
          <p:nvPr/>
        </p:nvSpPr>
        <p:spPr>
          <a:xfrm>
            <a:off x="428625" y="1127430"/>
            <a:ext cx="8141218" cy="226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1. </a:t>
            </a:r>
            <a:r>
              <a:rPr lang="en-US" sz="1600" i="1">
                <a:solidFill>
                  <a:srgbClr val="AD9B91"/>
                </a:solidFill>
                <a:latin typeface="Playfair Display Regular"/>
              </a:rPr>
              <a:t>Mp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: full model (all p predictors).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2. For k = p, p-1,..., 1: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2.1 Consider all 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2.2 Choose the best among these k models and call it </a:t>
            </a:r>
            <a:r>
              <a:rPr lang="en-US" sz="1600" i="1" dirty="0">
                <a:solidFill>
                  <a:srgbClr val="AD9B91"/>
                </a:solidFill>
                <a:latin typeface="Playfair Display Regular"/>
              </a:rPr>
              <a:t>Mk1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 (smallest RSS or 	      highest R^2).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3. Select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the 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best model using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objective tests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</a:t>
            </a:r>
            <a:endParaRPr lang="it-IT" sz="1600" dirty="0">
              <a:solidFill>
                <a:srgbClr val="AD9B91"/>
              </a:solidFill>
              <a:latin typeface="Playfair Display Regular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32906" y="4308907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Presentazione su schermo (16:9)</PresentationFormat>
  <Paragraphs>102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Inria Serif</vt:lpstr>
      <vt:lpstr>Inria Serif Light</vt:lpstr>
      <vt:lpstr>Cambria Math</vt:lpstr>
      <vt:lpstr>Arial</vt:lpstr>
      <vt:lpstr>Playfair Display Regular</vt:lpstr>
      <vt:lpstr>Calibri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dc:creator>Domenico Ragusa</dc:creator>
  <cp:lastModifiedBy>Domenico Ragusa</cp:lastModifiedBy>
  <cp:revision>2</cp:revision>
  <dcterms:modified xsi:type="dcterms:W3CDTF">2020-12-20T11:15:01Z</dcterms:modified>
</cp:coreProperties>
</file>