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\Desktop\DATA%20ANALYST\datasets%20ecomme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\AppData\Roaming\Microsoft\Excel\datasets%20ecommerce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[datasets ecommerce.xlsx]Foglio4!Tabella pivot26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Somma di </a:t>
            </a:r>
            <a:r>
              <a:rPr lang="it-IT" b="1" dirty="0" err="1"/>
              <a:t>visite_effettuate</a:t>
            </a:r>
            <a:r>
              <a:rPr lang="it-IT" b="1" dirty="0"/>
              <a:t> per paese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58705161854772E-2"/>
          <c:y val="0.26328484981044037"/>
          <c:w val="0.90286351706036749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Foglio4!$B$3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Foglio4!$A$4:$A$7</c:f>
              <c:strCache>
                <c:ptCount val="4"/>
                <c:pt idx="0">
                  <c:v>cina</c:v>
                </c:pt>
                <c:pt idx="1">
                  <c:v>india</c:v>
                </c:pt>
                <c:pt idx="2">
                  <c:v>ita</c:v>
                </c:pt>
                <c:pt idx="3">
                  <c:v>usa</c:v>
                </c:pt>
              </c:strCache>
            </c:strRef>
          </c:cat>
          <c:val>
            <c:numRef>
              <c:f>Foglio4!$B$4:$B$7</c:f>
              <c:numCache>
                <c:formatCode>General</c:formatCode>
                <c:ptCount val="4"/>
                <c:pt idx="0">
                  <c:v>5</c:v>
                </c:pt>
                <c:pt idx="1">
                  <c:v>46</c:v>
                </c:pt>
                <c:pt idx="2">
                  <c:v>10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2-4195-AABB-0E44A77D6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44944"/>
        <c:axId val="189333424"/>
      </c:barChart>
      <c:catAx>
        <c:axId val="1893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333424"/>
        <c:crosses val="autoZero"/>
        <c:auto val="1"/>
        <c:lblAlgn val="ctr"/>
        <c:lblOffset val="100"/>
        <c:noMultiLvlLbl val="0"/>
      </c:catAx>
      <c:valAx>
        <c:axId val="18933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3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b="1" dirty="0"/>
              <a:t>Operazioni giornaliere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920616540579498E-2"/>
          <c:y val="6.7505532396685705E-2"/>
          <c:w val="0.83301538134939013"/>
          <c:h val="0.85098794023296109"/>
        </c:manualLayout>
      </c:layout>
      <c:barChart>
        <c:barDir val="col"/>
        <c:grouping val="clustered"/>
        <c:varyColors val="0"/>
        <c:ser>
          <c:idx val="0"/>
          <c:order val="0"/>
          <c:tx>
            <c:v>1001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159.5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B7C-4ADA-BF5C-F2A70D4E45F7}"/>
            </c:ext>
          </c:extLst>
        </c:ser>
        <c:ser>
          <c:idx val="1"/>
          <c:order val="1"/>
          <c:tx>
            <c:v>1002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361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8B7C-4ADA-BF5C-F2A70D4E45F7}"/>
            </c:ext>
          </c:extLst>
        </c:ser>
        <c:ser>
          <c:idx val="2"/>
          <c:order val="2"/>
          <c:tx>
            <c:v>1003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525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8B7C-4ADA-BF5C-F2A70D4E45F7}"/>
            </c:ext>
          </c:extLst>
        </c:ser>
        <c:ser>
          <c:idx val="3"/>
          <c:order val="3"/>
          <c:tx>
            <c:v>1004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71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8B7C-4ADA-BF5C-F2A70D4E45F7}"/>
            </c:ext>
          </c:extLst>
        </c:ser>
        <c:ser>
          <c:idx val="4"/>
          <c:order val="4"/>
          <c:tx>
            <c:v>1005</c:v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21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8B7C-4ADA-BF5C-F2A70D4E45F7}"/>
            </c:ext>
          </c:extLst>
        </c:ser>
        <c:ser>
          <c:idx val="5"/>
          <c:order val="5"/>
          <c:tx>
            <c:v>1006</c:v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18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5-8B7C-4ADA-BF5C-F2A70D4E45F7}"/>
            </c:ext>
          </c:extLst>
        </c:ser>
        <c:ser>
          <c:idx val="6"/>
          <c:order val="6"/>
          <c:tx>
            <c:v>1007</c:v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131</c:v>
              </c:pt>
            </c:numLit>
          </c:val>
          <c:extLst>
            <c:ext xmlns:c16="http://schemas.microsoft.com/office/drawing/2014/chart" uri="{C3380CC4-5D6E-409C-BE32-E72D297353CC}">
              <c16:uniqueId val="{00000006-8B7C-4ADA-BF5C-F2A70D4E4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091330656"/>
        <c:axId val="2091329696"/>
      </c:barChart>
      <c:catAx>
        <c:axId val="20913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329696"/>
        <c:crosses val="autoZero"/>
        <c:auto val="1"/>
        <c:lblAlgn val="ctr"/>
        <c:lblOffset val="100"/>
        <c:noMultiLvlLbl val="0"/>
      </c:catAx>
      <c:valAx>
        <c:axId val="209132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3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85452-2A69-DB8A-E5BB-82D52E1A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24F12B-22FA-AFDA-6F72-0FB8DA2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38642-0DDE-3B2D-1B20-B1816DB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045C4-32D2-D287-AE15-ED959C9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15E76-3716-3684-0818-0B8F2063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CC01D-881B-1536-0F01-010AA1BA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249CB0-DC26-C4F6-C250-1F04249E2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CB517D-52E1-A101-4625-50780D9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26289-B798-3E22-C915-CF8108B1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EAD90-DE97-CE39-20BC-009C89A2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5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52E172-AE67-EA96-7EE3-625CFF93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EEF6DA-F3AF-EBA8-6E29-77F97B6B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402247-78D4-00EE-1829-AAF05800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C2AE9-832C-B256-D5E4-2F01E671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56B39-2B88-8873-3668-93893D83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15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6B742-C6D1-E788-8790-2B3FC33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6F619-110D-B59D-279E-9813573A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0C927-1E7C-C6F6-F19D-F8C03B1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2929BD-62D0-465A-2F8F-55F9A7DF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231D33-D44F-D69C-E08B-766315F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6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E88DE-3F19-A7FC-DAF5-F2D7E8DE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E4F7F-A2B4-480A-FDC6-057B9285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79CAD-8AD5-45B6-06F1-D91FB187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83E0F-1D5D-A40D-E2D6-9F29D53E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9DDD86-6720-B0CE-8758-65AC202E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22EA4-EB09-FE34-3BC7-47942B50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154DB-DD18-E925-6C12-787D9454B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E9419-9DB9-EE71-1E80-3C4F796C2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016361-FBD5-568D-00FE-F72138D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292561-9DB0-3547-49B8-38BA834D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336B9C-F7D5-840B-84A3-7855980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9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28EAC-EB1B-03E7-2807-B3D593B0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311FE2-7ED3-C2D4-EC72-6EC9297C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240FFD-AEEF-76EF-C24C-BF42251A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88918A-D7A2-ABBF-FD4F-41E155C1D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4EDB07-0671-92B4-0A05-F84CA9330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995560-3854-04F7-F8A6-26221E1C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05236B-03E1-EE4F-E802-9C8CFA5C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C996AE-F7F6-6A61-305B-C47976F3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2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19C96-9AA8-04F7-A8E6-D8402F1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1C9FDF-D51B-733D-2F3D-EE52221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E1E79B-B8E4-0AD9-C564-064D1935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501907-B0DE-F412-19C8-005D4FB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9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DFDADF-7EA6-DFA8-12F2-2ADDB6D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64B58B-96A4-22D8-6579-D44A9E2A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135FC1-FDEB-B459-B64C-02E34689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B6341-DC7F-1E6E-A059-56DB84A0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9013A-76F1-A241-F0A4-8526C011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82C53-CF42-19FB-A5A4-E98330FC9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EBA972-F610-6D86-8709-E15736C2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E17EC4-E4F8-7C24-FF76-FAC6300C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A1E43-1E3A-131D-F1F0-B815D8D6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8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BE40A-8F00-42AE-6DD5-4941152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E55383-EDC5-FE36-F35F-B6C1FE465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B2F709-77DE-78FC-41F2-F07359DB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BE80FE-D300-28D9-62E7-6CFFA239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D2B9E2-4E15-6BF2-714A-D5435225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5D6EFF-F76A-809F-AF42-0B9B6B4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7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2097E8-9D0E-AE51-7FDA-AF7CCECF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5B7319-CE05-7443-3D26-0088715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4EF85-E947-E1FC-431F-AAF04EDC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553D95-C586-1AF7-BD0B-E1DA34BC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5259AB-5112-B7DD-5C6D-AB026E49D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47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8391E1A-C836-E9FA-918D-8BB57929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222"/>
              </p:ext>
            </p:extLst>
          </p:nvPr>
        </p:nvGraphicFramePr>
        <p:xfrm>
          <a:off x="267654" y="1269740"/>
          <a:ext cx="6514146" cy="185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945">
                  <a:extLst>
                    <a:ext uri="{9D8B030D-6E8A-4147-A177-3AD203B41FA5}">
                      <a16:colId xmlns:a16="http://schemas.microsoft.com/office/drawing/2014/main" val="963872482"/>
                    </a:ext>
                  </a:extLst>
                </a:gridCol>
                <a:gridCol w="631216">
                  <a:extLst>
                    <a:ext uri="{9D8B030D-6E8A-4147-A177-3AD203B41FA5}">
                      <a16:colId xmlns:a16="http://schemas.microsoft.com/office/drawing/2014/main" val="2248102494"/>
                    </a:ext>
                  </a:extLst>
                </a:gridCol>
                <a:gridCol w="1123564">
                  <a:extLst>
                    <a:ext uri="{9D8B030D-6E8A-4147-A177-3AD203B41FA5}">
                      <a16:colId xmlns:a16="http://schemas.microsoft.com/office/drawing/2014/main" val="1915080548"/>
                    </a:ext>
                  </a:extLst>
                </a:gridCol>
                <a:gridCol w="972072">
                  <a:extLst>
                    <a:ext uri="{9D8B030D-6E8A-4147-A177-3AD203B41FA5}">
                      <a16:colId xmlns:a16="http://schemas.microsoft.com/office/drawing/2014/main" val="2544261570"/>
                    </a:ext>
                  </a:extLst>
                </a:gridCol>
                <a:gridCol w="1060442">
                  <a:extLst>
                    <a:ext uri="{9D8B030D-6E8A-4147-A177-3AD203B41FA5}">
                      <a16:colId xmlns:a16="http://schemas.microsoft.com/office/drawing/2014/main" val="2740343667"/>
                    </a:ext>
                  </a:extLst>
                </a:gridCol>
                <a:gridCol w="719585">
                  <a:extLst>
                    <a:ext uri="{9D8B030D-6E8A-4147-A177-3AD203B41FA5}">
                      <a16:colId xmlns:a16="http://schemas.microsoft.com/office/drawing/2014/main" val="1229010369"/>
                    </a:ext>
                  </a:extLst>
                </a:gridCol>
                <a:gridCol w="997322">
                  <a:extLst>
                    <a:ext uri="{9D8B030D-6E8A-4147-A177-3AD203B41FA5}">
                      <a16:colId xmlns:a16="http://schemas.microsoft.com/office/drawing/2014/main" val="4128268515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id_trasnsazione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costo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modalità_pagam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modalità_spediz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quantità_prodotti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data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coustumer_id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2452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59,50 €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classica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01/03/2023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100101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503864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61,00 €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carta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02/03/2023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673162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25,00 €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contrassegno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03/03/2023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99048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41,00 €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04/03/2023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39992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21,00 €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05/03/2023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743795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18,00 €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carta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06/03/2023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457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131,00 €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carta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07/03/2023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100107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96461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0588DB0-9758-6A1F-9FC8-051C325C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21651"/>
              </p:ext>
            </p:extLst>
          </p:nvPr>
        </p:nvGraphicFramePr>
        <p:xfrm>
          <a:off x="3695699" y="5043430"/>
          <a:ext cx="65532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8744691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4520497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4846137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742080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731978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663722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66982111"/>
                    </a:ext>
                  </a:extLst>
                </a:gridCol>
              </a:tblGrid>
              <a:tr h="11144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id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username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telefono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mail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paese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data_iscriz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visite_effettuate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doc71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333…......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ita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23/01/2018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2256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pop98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…@tiscali.it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usa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20/02/2019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950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rock70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…@hotmail.com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india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30/05/2020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4891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fran99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cina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12/01/2021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11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pep93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ita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02/02/2017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0284885"/>
                  </a:ext>
                </a:extLst>
              </a:tr>
            </a:tbl>
          </a:graphicData>
        </a:graphic>
      </p:graphicFrame>
      <p:graphicFrame>
        <p:nvGraphicFramePr>
          <p:cNvPr id="23" name="Grafico 22">
            <a:extLst>
              <a:ext uri="{FF2B5EF4-FFF2-40B4-BE49-F238E27FC236}">
                <a16:creationId xmlns:a16="http://schemas.microsoft.com/office/drawing/2014/main" id="{ADD61D63-57A2-EF86-22DD-17B4FCB1F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032582"/>
              </p:ext>
            </p:extLst>
          </p:nvPr>
        </p:nvGraphicFramePr>
        <p:xfrm>
          <a:off x="8305800" y="-2"/>
          <a:ext cx="3886199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Grafico 37">
            <a:extLst>
              <a:ext uri="{FF2B5EF4-FFF2-40B4-BE49-F238E27FC236}">
                <a16:creationId xmlns:a16="http://schemas.microsoft.com/office/drawing/2014/main" id="{229C436A-EC69-3556-C6E2-2CD30B6BD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680631"/>
              </p:ext>
            </p:extLst>
          </p:nvPr>
        </p:nvGraphicFramePr>
        <p:xfrm>
          <a:off x="6877878" y="2030443"/>
          <a:ext cx="5314121" cy="277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418B68-623A-897D-3C89-7BDBA008E1D1}"/>
              </a:ext>
            </a:extLst>
          </p:cNvPr>
          <p:cNvSpPr txBox="1"/>
          <p:nvPr/>
        </p:nvSpPr>
        <p:spPr>
          <a:xfrm>
            <a:off x="267654" y="863082"/>
            <a:ext cx="403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Ordini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D52A6AE-C382-37D0-6244-4D0CA5BC27BE}"/>
              </a:ext>
            </a:extLst>
          </p:cNvPr>
          <p:cNvSpPr txBox="1"/>
          <p:nvPr/>
        </p:nvSpPr>
        <p:spPr>
          <a:xfrm>
            <a:off x="2983260" y="494053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Users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14F0F36C-9FEF-301D-2813-06B2ED4AC5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5911" y="3182014"/>
            <a:ext cx="1676425" cy="1641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Elemento grafico 44" descr="Database con riempimento a tinta unita">
            <a:extLst>
              <a:ext uri="{FF2B5EF4-FFF2-40B4-BE49-F238E27FC236}">
                <a16:creationId xmlns:a16="http://schemas.microsoft.com/office/drawing/2014/main" id="{3E4538DA-3D65-EE68-DF1F-E699D0CEE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654" y="3628073"/>
            <a:ext cx="914400" cy="914400"/>
          </a:xfrm>
          <a:prstGeom prst="rect">
            <a:avLst/>
          </a:prstGeom>
        </p:spPr>
      </p:pic>
      <p:pic>
        <p:nvPicPr>
          <p:cNvPr id="46" name="Elemento grafico 45" descr="Database con riempimento a tinta unita">
            <a:extLst>
              <a:ext uri="{FF2B5EF4-FFF2-40B4-BE49-F238E27FC236}">
                <a16:creationId xmlns:a16="http://schemas.microsoft.com/office/drawing/2014/main" id="{80A3AC78-31DD-2E76-50C2-A8BA76486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097" y="3628073"/>
            <a:ext cx="914400" cy="914400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E4958DA6-6F23-5F8C-5A8E-20EB6594BDB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1182054" y="4085273"/>
            <a:ext cx="646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Elemento grafico 57" descr="Statistiche con riempimento a tinta unita">
            <a:extLst>
              <a:ext uri="{FF2B5EF4-FFF2-40B4-BE49-F238E27FC236}">
                <a16:creationId xmlns:a16="http://schemas.microsoft.com/office/drawing/2014/main" id="{59D6B84E-A989-6C04-98FE-AD75C7550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0678" y="157886"/>
            <a:ext cx="914400" cy="914400"/>
          </a:xfrm>
          <a:prstGeom prst="rect">
            <a:avLst/>
          </a:prstGeom>
        </p:spPr>
      </p:pic>
      <p:pic>
        <p:nvPicPr>
          <p:cNvPr id="60" name="Elemento grafico 59" descr="Testa con ingranaggi con riempimento a tinta unita">
            <a:extLst>
              <a:ext uri="{FF2B5EF4-FFF2-40B4-BE49-F238E27FC236}">
                <a16:creationId xmlns:a16="http://schemas.microsoft.com/office/drawing/2014/main" id="{8BD37F6A-4ED4-691E-9D6A-3F50E33C0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" y="5309870"/>
            <a:ext cx="836614" cy="836614"/>
          </a:xfrm>
          <a:prstGeom prst="rect">
            <a:avLst/>
          </a:prstGeom>
        </p:spPr>
      </p:pic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66CE1DE0-0930-F00B-445C-418E2611B6D2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469615" y="4542473"/>
            <a:ext cx="255239" cy="66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magine 64" descr="Primo piano di una penna che scrive su un grafico">
            <a:extLst>
              <a:ext uri="{FF2B5EF4-FFF2-40B4-BE49-F238E27FC236}">
                <a16:creationId xmlns:a16="http://schemas.microsoft.com/office/drawing/2014/main" id="{ED2146C3-C0ED-5685-F501-7D7A4E938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99" y="4786449"/>
            <a:ext cx="1653270" cy="12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9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F334E-714C-6676-9756-FBCBE37420CB}"/>
              </a:ext>
            </a:extLst>
          </p:cNvPr>
          <p:cNvSpPr txBox="1"/>
          <p:nvPr/>
        </p:nvSpPr>
        <p:spPr>
          <a:xfrm>
            <a:off x="680097" y="324444"/>
            <a:ext cx="31057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Definizione obiettivi: valutazione andamento vendite </a:t>
            </a:r>
            <a:r>
              <a:rPr lang="it-IT" sz="1600" dirty="0" err="1"/>
              <a:t>ecommerce</a:t>
            </a:r>
            <a:r>
              <a:rPr lang="it-IT" sz="1600" dirty="0"/>
              <a:t>.</a:t>
            </a:r>
          </a:p>
          <a:p>
            <a:r>
              <a:rPr lang="it-IT" sz="1600" dirty="0"/>
              <a:t>Chi gestisce </a:t>
            </a:r>
            <a:r>
              <a:rPr lang="it-IT" sz="1600" dirty="0" err="1"/>
              <a:t>ecommerce</a:t>
            </a:r>
            <a:r>
              <a:rPr lang="it-IT" sz="1600" dirty="0"/>
              <a:t> chiede al data </a:t>
            </a:r>
            <a:r>
              <a:rPr lang="it-IT" sz="1600" dirty="0" err="1"/>
              <a:t>engineer</a:t>
            </a:r>
            <a:r>
              <a:rPr lang="it-IT" sz="1600" dirty="0"/>
              <a:t> di raccogliere i dati per comprendere l’andamento delle vendite, i prodotti di maggior successo e i paesi da cui si ricevono più ordini.</a:t>
            </a:r>
          </a:p>
          <a:p>
            <a:r>
              <a:rPr lang="it-IT" sz="1600" dirty="0"/>
              <a:t>Il data </a:t>
            </a:r>
            <a:r>
              <a:rPr lang="it-IT" sz="1600" dirty="0" err="1"/>
              <a:t>engineer</a:t>
            </a:r>
            <a:r>
              <a:rPr lang="it-IT" sz="1600" dirty="0"/>
              <a:t> si occupa del processo di ETL. (elaborazione, trasformazione e caricamento dei dati)</a:t>
            </a:r>
          </a:p>
          <a:p>
            <a:r>
              <a:rPr lang="it-IT" sz="1600" dirty="0"/>
              <a:t>OLTP: processa le tabelle in modo diverso così da avere i dati a disposizione in modo più rapido (quindi ottimizza la gestione del dato).</a:t>
            </a:r>
          </a:p>
          <a:p>
            <a:r>
              <a:rPr lang="it-IT" sz="1600" dirty="0"/>
              <a:t>Possono esserci anche confronti con anni precedenti.</a:t>
            </a:r>
          </a:p>
          <a:p>
            <a:r>
              <a:rPr lang="it-IT" sz="1600" dirty="0"/>
              <a:t>Si occupa anche dei dati non strutturati, utilizzando l’AI per capire tramite sentiment </a:t>
            </a:r>
            <a:r>
              <a:rPr lang="it-IT" sz="1600" dirty="0" err="1"/>
              <a:t>analysis</a:t>
            </a:r>
            <a:r>
              <a:rPr lang="it-IT" sz="1600" dirty="0"/>
              <a:t> le opinioni dei clienti sui prodotti ottenuti tramite recensioni.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84EC3B-F84E-8D0D-62F3-EE889D94F707}"/>
              </a:ext>
            </a:extLst>
          </p:cNvPr>
          <p:cNvSpPr txBox="1"/>
          <p:nvPr/>
        </p:nvSpPr>
        <p:spPr>
          <a:xfrm>
            <a:off x="6812672" y="593031"/>
            <a:ext cx="2343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Interviene poi il data </a:t>
            </a:r>
            <a:r>
              <a:rPr lang="it-IT" sz="1600" dirty="0" err="1"/>
              <a:t>analyst</a:t>
            </a:r>
            <a:r>
              <a:rPr lang="it-IT" sz="1600" dirty="0"/>
              <a:t> per spiegare ed esporre le info in modo chiaro ed efficiente. Modella i dati in base agli obiettivi, li filtra e crea report per spiegare in modo chiaro quello che emerge dalle analisi.</a:t>
            </a:r>
          </a:p>
          <a:p>
            <a:endParaRPr lang="it-IT" sz="1600" dirty="0"/>
          </a:p>
          <a:p>
            <a:r>
              <a:rPr lang="it-IT" sz="1600" dirty="0"/>
              <a:t>Il data scientist elabora modelli predittivi. Cerca di capire trend, nuove opportunità di mercato e previsioni future. </a:t>
            </a:r>
          </a:p>
        </p:txBody>
      </p:sp>
      <p:pic>
        <p:nvPicPr>
          <p:cNvPr id="6" name="Elemento grafico 5" descr="Recensione cliente con riempimento a tinta unita">
            <a:extLst>
              <a:ext uri="{FF2B5EF4-FFF2-40B4-BE49-F238E27FC236}">
                <a16:creationId xmlns:a16="http://schemas.microsoft.com/office/drawing/2014/main" id="{C4DD3B19-5535-BA00-22CA-9D4F0BB2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039" y="676604"/>
            <a:ext cx="914400" cy="914400"/>
          </a:xfrm>
          <a:prstGeom prst="rect">
            <a:avLst/>
          </a:prstGeom>
        </p:spPr>
      </p:pic>
      <p:pic>
        <p:nvPicPr>
          <p:cNvPr id="8" name="Elemento grafico 7" descr="Rete con riempimento a tinta unita">
            <a:extLst>
              <a:ext uri="{FF2B5EF4-FFF2-40B4-BE49-F238E27FC236}">
                <a16:creationId xmlns:a16="http://schemas.microsoft.com/office/drawing/2014/main" id="{44F38D8C-F2D1-A63E-DE83-0672F7CC5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252" y="2621844"/>
            <a:ext cx="914400" cy="914400"/>
          </a:xfrm>
          <a:prstGeom prst="rect">
            <a:avLst/>
          </a:prstGeom>
        </p:spPr>
      </p:pic>
      <p:pic>
        <p:nvPicPr>
          <p:cNvPr id="9" name="Elemento grafico 8" descr="Crescita aziendale con riempimento a tinta unita">
            <a:extLst>
              <a:ext uri="{FF2B5EF4-FFF2-40B4-BE49-F238E27FC236}">
                <a16:creationId xmlns:a16="http://schemas.microsoft.com/office/drawing/2014/main" id="{CDC2601F-2AD1-ED60-9CFB-61878B549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9277" y="4683524"/>
            <a:ext cx="914400" cy="914400"/>
          </a:xfrm>
          <a:prstGeom prst="rect">
            <a:avLst/>
          </a:prstGeom>
        </p:spPr>
      </p:pic>
      <p:pic>
        <p:nvPicPr>
          <p:cNvPr id="10" name="Elemento grafico 9" descr="Presentazione con grafico a torta con riempimento a tinta unita">
            <a:extLst>
              <a:ext uri="{FF2B5EF4-FFF2-40B4-BE49-F238E27FC236}">
                <a16:creationId xmlns:a16="http://schemas.microsoft.com/office/drawing/2014/main" id="{5ECA46FF-8245-AD5F-19AB-360BE4050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9792" y="625897"/>
            <a:ext cx="914400" cy="914400"/>
          </a:xfrm>
          <a:prstGeom prst="rect">
            <a:avLst/>
          </a:prstGeom>
        </p:spPr>
      </p:pic>
      <p:pic>
        <p:nvPicPr>
          <p:cNvPr id="11" name="Elemento grafico 10" descr="Brainstorming di gruppo con riempimento a tinta unita">
            <a:extLst>
              <a:ext uri="{FF2B5EF4-FFF2-40B4-BE49-F238E27FC236}">
                <a16:creationId xmlns:a16="http://schemas.microsoft.com/office/drawing/2014/main" id="{D72CF31E-28E0-583B-DF12-D6BE3CFCD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9792" y="1846007"/>
            <a:ext cx="914400" cy="914400"/>
          </a:xfrm>
          <a:prstGeom prst="rect">
            <a:avLst/>
          </a:prstGeom>
        </p:spPr>
      </p:pic>
      <p:pic>
        <p:nvPicPr>
          <p:cNvPr id="3" name="Elemento grafico 2" descr="Tendenza al rialzo con riempimento a tinta unita">
            <a:extLst>
              <a:ext uri="{FF2B5EF4-FFF2-40B4-BE49-F238E27FC236}">
                <a16:creationId xmlns:a16="http://schemas.microsoft.com/office/drawing/2014/main" id="{8C61A01D-D290-C264-A024-C3E47AA8F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9792" y="3183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6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337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van m</dc:creator>
  <cp:lastModifiedBy>van m</cp:lastModifiedBy>
  <cp:revision>3</cp:revision>
  <dcterms:created xsi:type="dcterms:W3CDTF">2023-04-09T10:13:16Z</dcterms:created>
  <dcterms:modified xsi:type="dcterms:W3CDTF">2023-04-09T14:36:52Z</dcterms:modified>
</cp:coreProperties>
</file>