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902" autoAdjust="0"/>
  </p:normalViewPr>
  <p:slideViewPr>
    <p:cSldViewPr snapToGrid="0">
      <p:cViewPr varScale="1">
        <p:scale>
          <a:sx n="75" d="100"/>
          <a:sy n="75" d="100"/>
        </p:scale>
        <p:origin x="58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om\Desktop\DATA%20ANALYST\datasets%20ecommerc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om\AppData\Roaming\Microsoft\Excel\datasets%20ecommerce%20(version%201).xlsb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[datasets ecommerce.xlsx]Foglio4!Tabella pivot26</c:name>
    <c:fmtId val="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b="1" dirty="0"/>
              <a:t>Somma di </a:t>
            </a:r>
            <a:r>
              <a:rPr lang="it-IT" b="1" dirty="0" err="1"/>
              <a:t>visite_effettuate</a:t>
            </a:r>
            <a:r>
              <a:rPr lang="it-IT" b="1" dirty="0"/>
              <a:t> per paese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6.9358705161854772E-2"/>
          <c:y val="0.26328484981044037"/>
          <c:w val="0.90286351706036749"/>
          <c:h val="0.5377438757655292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Foglio4!$B$3</c:f>
              <c:strCache>
                <c:ptCount val="1"/>
                <c:pt idx="0">
                  <c:v>Totale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Foglio4!$A$4:$A$7</c:f>
              <c:strCache>
                <c:ptCount val="4"/>
                <c:pt idx="0">
                  <c:v>cina</c:v>
                </c:pt>
                <c:pt idx="1">
                  <c:v>india</c:v>
                </c:pt>
                <c:pt idx="2">
                  <c:v>ita</c:v>
                </c:pt>
                <c:pt idx="3">
                  <c:v>usa</c:v>
                </c:pt>
              </c:strCache>
            </c:strRef>
          </c:cat>
          <c:val>
            <c:numRef>
              <c:f>Foglio4!$B$4:$B$7</c:f>
              <c:numCache>
                <c:formatCode>General</c:formatCode>
                <c:ptCount val="4"/>
                <c:pt idx="0">
                  <c:v>5</c:v>
                </c:pt>
                <c:pt idx="1">
                  <c:v>46</c:v>
                </c:pt>
                <c:pt idx="2">
                  <c:v>10</c:v>
                </c:pt>
                <c:pt idx="3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4F2-4195-AABB-0E44A77D615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9344944"/>
        <c:axId val="189333424"/>
      </c:barChart>
      <c:catAx>
        <c:axId val="1893449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89333424"/>
        <c:crosses val="autoZero"/>
        <c:auto val="1"/>
        <c:lblAlgn val="ctr"/>
        <c:lblOffset val="100"/>
        <c:noMultiLvlLbl val="0"/>
      </c:catAx>
      <c:valAx>
        <c:axId val="1893334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893449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cap="none" spc="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it-IT" b="1" dirty="0"/>
              <a:t>Operazioni giornaliere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cap="none" spc="5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it-IT"/>
        </a:p>
      </c:txPr>
    </c:title>
    <c:autoTitleDeleted val="0"/>
    <c:pivotFmts>
      <c:pivotFmt>
        <c:idx val="0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7.9920616540579498E-2"/>
          <c:y val="6.7505532396685705E-2"/>
          <c:w val="0.83301538134939013"/>
          <c:h val="0.85098794023296109"/>
        </c:manualLayout>
      </c:layout>
      <c:barChart>
        <c:barDir val="col"/>
        <c:grouping val="clustered"/>
        <c:varyColors val="0"/>
        <c:ser>
          <c:idx val="0"/>
          <c:order val="0"/>
          <c:tx>
            <c:v>1001</c:v>
          </c:tx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Lit>
              <c:ptCount val="7"/>
              <c:pt idx="0">
                <c:v>01/03/2023</c:v>
              </c:pt>
              <c:pt idx="1">
                <c:v>02/03/2023</c:v>
              </c:pt>
              <c:pt idx="2">
                <c:v>03/03/2023</c:v>
              </c:pt>
              <c:pt idx="3">
                <c:v>04/03/2023</c:v>
              </c:pt>
              <c:pt idx="4">
                <c:v>05/03/2023</c:v>
              </c:pt>
              <c:pt idx="5">
                <c:v>06/03/2023</c:v>
              </c:pt>
              <c:pt idx="6">
                <c:v>07/03/2023</c:v>
              </c:pt>
            </c:strLit>
          </c:cat>
          <c:val>
            <c:numLit>
              <c:formatCode>General</c:formatCode>
              <c:ptCount val="7"/>
              <c:pt idx="0">
                <c:v>159.5</c:v>
              </c:pt>
              <c:pt idx="1">
                <c:v>0</c:v>
              </c:pt>
              <c:pt idx="2">
                <c:v>0</c:v>
              </c:pt>
              <c:pt idx="3">
                <c:v>0</c:v>
              </c:pt>
              <c:pt idx="4">
                <c:v>0</c:v>
              </c:pt>
              <c:pt idx="5">
                <c:v>0</c:v>
              </c:pt>
              <c:pt idx="6">
                <c:v>0</c:v>
              </c:pt>
            </c:numLit>
          </c:val>
          <c:extLst>
            <c:ext xmlns:c16="http://schemas.microsoft.com/office/drawing/2014/chart" uri="{C3380CC4-5D6E-409C-BE32-E72D297353CC}">
              <c16:uniqueId val="{00000000-8B7C-4ADA-BF5C-F2A70D4E45F7}"/>
            </c:ext>
          </c:extLst>
        </c:ser>
        <c:ser>
          <c:idx val="1"/>
          <c:order val="1"/>
          <c:tx>
            <c:v>1002</c:v>
          </c:tx>
          <c:spPr>
            <a:solidFill>
              <a:schemeClr val="accent2"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Lit>
              <c:ptCount val="7"/>
              <c:pt idx="0">
                <c:v>01/03/2023</c:v>
              </c:pt>
              <c:pt idx="1">
                <c:v>02/03/2023</c:v>
              </c:pt>
              <c:pt idx="2">
                <c:v>03/03/2023</c:v>
              </c:pt>
              <c:pt idx="3">
                <c:v>04/03/2023</c:v>
              </c:pt>
              <c:pt idx="4">
                <c:v>05/03/2023</c:v>
              </c:pt>
              <c:pt idx="5">
                <c:v>06/03/2023</c:v>
              </c:pt>
              <c:pt idx="6">
                <c:v>07/03/2023</c:v>
              </c:pt>
            </c:strLit>
          </c:cat>
          <c:val>
            <c:numLit>
              <c:formatCode>General</c:formatCode>
              <c:ptCount val="7"/>
              <c:pt idx="0">
                <c:v>0</c:v>
              </c:pt>
              <c:pt idx="1">
                <c:v>361</c:v>
              </c:pt>
              <c:pt idx="2">
                <c:v>0</c:v>
              </c:pt>
              <c:pt idx="3">
                <c:v>0</c:v>
              </c:pt>
              <c:pt idx="4">
                <c:v>0</c:v>
              </c:pt>
              <c:pt idx="5">
                <c:v>0</c:v>
              </c:pt>
              <c:pt idx="6">
                <c:v>0</c:v>
              </c:pt>
            </c:numLit>
          </c:val>
          <c:extLst>
            <c:ext xmlns:c16="http://schemas.microsoft.com/office/drawing/2014/chart" uri="{C3380CC4-5D6E-409C-BE32-E72D297353CC}">
              <c16:uniqueId val="{00000001-8B7C-4ADA-BF5C-F2A70D4E45F7}"/>
            </c:ext>
          </c:extLst>
        </c:ser>
        <c:ser>
          <c:idx val="2"/>
          <c:order val="2"/>
          <c:tx>
            <c:v>1003</c:v>
          </c:tx>
          <c:spPr>
            <a:solidFill>
              <a:schemeClr val="accent3"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Lit>
              <c:ptCount val="7"/>
              <c:pt idx="0">
                <c:v>01/03/2023</c:v>
              </c:pt>
              <c:pt idx="1">
                <c:v>02/03/2023</c:v>
              </c:pt>
              <c:pt idx="2">
                <c:v>03/03/2023</c:v>
              </c:pt>
              <c:pt idx="3">
                <c:v>04/03/2023</c:v>
              </c:pt>
              <c:pt idx="4">
                <c:v>05/03/2023</c:v>
              </c:pt>
              <c:pt idx="5">
                <c:v>06/03/2023</c:v>
              </c:pt>
              <c:pt idx="6">
                <c:v>07/03/2023</c:v>
              </c:pt>
            </c:strLit>
          </c:cat>
          <c:val>
            <c:numLit>
              <c:formatCode>General</c:formatCode>
              <c:ptCount val="7"/>
              <c:pt idx="0">
                <c:v>0</c:v>
              </c:pt>
              <c:pt idx="1">
                <c:v>0</c:v>
              </c:pt>
              <c:pt idx="2">
                <c:v>525</c:v>
              </c:pt>
              <c:pt idx="3">
                <c:v>0</c:v>
              </c:pt>
              <c:pt idx="4">
                <c:v>0</c:v>
              </c:pt>
              <c:pt idx="5">
                <c:v>0</c:v>
              </c:pt>
              <c:pt idx="6">
                <c:v>0</c:v>
              </c:pt>
            </c:numLit>
          </c:val>
          <c:extLst>
            <c:ext xmlns:c16="http://schemas.microsoft.com/office/drawing/2014/chart" uri="{C3380CC4-5D6E-409C-BE32-E72D297353CC}">
              <c16:uniqueId val="{00000002-8B7C-4ADA-BF5C-F2A70D4E45F7}"/>
            </c:ext>
          </c:extLst>
        </c:ser>
        <c:ser>
          <c:idx val="3"/>
          <c:order val="3"/>
          <c:tx>
            <c:v>1004</c:v>
          </c:tx>
          <c:spPr>
            <a:solidFill>
              <a:schemeClr val="accent4"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Lit>
              <c:ptCount val="7"/>
              <c:pt idx="0">
                <c:v>01/03/2023</c:v>
              </c:pt>
              <c:pt idx="1">
                <c:v>02/03/2023</c:v>
              </c:pt>
              <c:pt idx="2">
                <c:v>03/03/2023</c:v>
              </c:pt>
              <c:pt idx="3">
                <c:v>04/03/2023</c:v>
              </c:pt>
              <c:pt idx="4">
                <c:v>05/03/2023</c:v>
              </c:pt>
              <c:pt idx="5">
                <c:v>06/03/2023</c:v>
              </c:pt>
              <c:pt idx="6">
                <c:v>07/03/2023</c:v>
              </c:pt>
            </c:strLit>
          </c:cat>
          <c:val>
            <c:numLit>
              <c:formatCode>General</c:formatCode>
              <c:ptCount val="7"/>
              <c:pt idx="0">
                <c:v>0</c:v>
              </c:pt>
              <c:pt idx="1">
                <c:v>0</c:v>
              </c:pt>
              <c:pt idx="2">
                <c:v>0</c:v>
              </c:pt>
              <c:pt idx="3">
                <c:v>71</c:v>
              </c:pt>
              <c:pt idx="4">
                <c:v>0</c:v>
              </c:pt>
              <c:pt idx="5">
                <c:v>0</c:v>
              </c:pt>
              <c:pt idx="6">
                <c:v>0</c:v>
              </c:pt>
            </c:numLit>
          </c:val>
          <c:extLst>
            <c:ext xmlns:c16="http://schemas.microsoft.com/office/drawing/2014/chart" uri="{C3380CC4-5D6E-409C-BE32-E72D297353CC}">
              <c16:uniqueId val="{00000003-8B7C-4ADA-BF5C-F2A70D4E45F7}"/>
            </c:ext>
          </c:extLst>
        </c:ser>
        <c:ser>
          <c:idx val="4"/>
          <c:order val="4"/>
          <c:tx>
            <c:v>1005</c:v>
          </c:tx>
          <c:spPr>
            <a:solidFill>
              <a:schemeClr val="accent5"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Lit>
              <c:ptCount val="7"/>
              <c:pt idx="0">
                <c:v>01/03/2023</c:v>
              </c:pt>
              <c:pt idx="1">
                <c:v>02/03/2023</c:v>
              </c:pt>
              <c:pt idx="2">
                <c:v>03/03/2023</c:v>
              </c:pt>
              <c:pt idx="3">
                <c:v>04/03/2023</c:v>
              </c:pt>
              <c:pt idx="4">
                <c:v>05/03/2023</c:v>
              </c:pt>
              <c:pt idx="5">
                <c:v>06/03/2023</c:v>
              </c:pt>
              <c:pt idx="6">
                <c:v>07/03/2023</c:v>
              </c:pt>
            </c:strLit>
          </c:cat>
          <c:val>
            <c:numLit>
              <c:formatCode>General</c:formatCode>
              <c:ptCount val="7"/>
              <c:pt idx="0">
                <c:v>0</c:v>
              </c:pt>
              <c:pt idx="1">
                <c:v>0</c:v>
              </c:pt>
              <c:pt idx="2">
                <c:v>0</c:v>
              </c:pt>
              <c:pt idx="3">
                <c:v>0</c:v>
              </c:pt>
              <c:pt idx="4">
                <c:v>21</c:v>
              </c:pt>
              <c:pt idx="5">
                <c:v>0</c:v>
              </c:pt>
              <c:pt idx="6">
                <c:v>0</c:v>
              </c:pt>
            </c:numLit>
          </c:val>
          <c:extLst>
            <c:ext xmlns:c16="http://schemas.microsoft.com/office/drawing/2014/chart" uri="{C3380CC4-5D6E-409C-BE32-E72D297353CC}">
              <c16:uniqueId val="{00000004-8B7C-4ADA-BF5C-F2A70D4E45F7}"/>
            </c:ext>
          </c:extLst>
        </c:ser>
        <c:ser>
          <c:idx val="5"/>
          <c:order val="5"/>
          <c:tx>
            <c:v>1006</c:v>
          </c:tx>
          <c:spPr>
            <a:solidFill>
              <a:schemeClr val="accent6"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Lit>
              <c:ptCount val="7"/>
              <c:pt idx="0">
                <c:v>01/03/2023</c:v>
              </c:pt>
              <c:pt idx="1">
                <c:v>02/03/2023</c:v>
              </c:pt>
              <c:pt idx="2">
                <c:v>03/03/2023</c:v>
              </c:pt>
              <c:pt idx="3">
                <c:v>04/03/2023</c:v>
              </c:pt>
              <c:pt idx="4">
                <c:v>05/03/2023</c:v>
              </c:pt>
              <c:pt idx="5">
                <c:v>06/03/2023</c:v>
              </c:pt>
              <c:pt idx="6">
                <c:v>07/03/2023</c:v>
              </c:pt>
            </c:strLit>
          </c:cat>
          <c:val>
            <c:numLit>
              <c:formatCode>General</c:formatCode>
              <c:ptCount val="7"/>
              <c:pt idx="0">
                <c:v>0</c:v>
              </c:pt>
              <c:pt idx="1">
                <c:v>0</c:v>
              </c:pt>
              <c:pt idx="2">
                <c:v>0</c:v>
              </c:pt>
              <c:pt idx="3">
                <c:v>0</c:v>
              </c:pt>
              <c:pt idx="4">
                <c:v>0</c:v>
              </c:pt>
              <c:pt idx="5">
                <c:v>18</c:v>
              </c:pt>
              <c:pt idx="6">
                <c:v>0</c:v>
              </c:pt>
            </c:numLit>
          </c:val>
          <c:extLst>
            <c:ext xmlns:c16="http://schemas.microsoft.com/office/drawing/2014/chart" uri="{C3380CC4-5D6E-409C-BE32-E72D297353CC}">
              <c16:uniqueId val="{00000005-8B7C-4ADA-BF5C-F2A70D4E45F7}"/>
            </c:ext>
          </c:extLst>
        </c:ser>
        <c:ser>
          <c:idx val="6"/>
          <c:order val="6"/>
          <c:tx>
            <c:v>1007</c:v>
          </c:tx>
          <c:spPr>
            <a:solidFill>
              <a:schemeClr val="accent1">
                <a:lumMod val="60000"/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Lit>
              <c:ptCount val="7"/>
              <c:pt idx="0">
                <c:v>01/03/2023</c:v>
              </c:pt>
              <c:pt idx="1">
                <c:v>02/03/2023</c:v>
              </c:pt>
              <c:pt idx="2">
                <c:v>03/03/2023</c:v>
              </c:pt>
              <c:pt idx="3">
                <c:v>04/03/2023</c:v>
              </c:pt>
              <c:pt idx="4">
                <c:v>05/03/2023</c:v>
              </c:pt>
              <c:pt idx="5">
                <c:v>06/03/2023</c:v>
              </c:pt>
              <c:pt idx="6">
                <c:v>07/03/2023</c:v>
              </c:pt>
            </c:strLit>
          </c:cat>
          <c:val>
            <c:numLit>
              <c:formatCode>General</c:formatCode>
              <c:ptCount val="7"/>
              <c:pt idx="0">
                <c:v>0</c:v>
              </c:pt>
              <c:pt idx="1">
                <c:v>0</c:v>
              </c:pt>
              <c:pt idx="2">
                <c:v>0</c:v>
              </c:pt>
              <c:pt idx="3">
                <c:v>0</c:v>
              </c:pt>
              <c:pt idx="4">
                <c:v>0</c:v>
              </c:pt>
              <c:pt idx="5">
                <c:v>0</c:v>
              </c:pt>
              <c:pt idx="6">
                <c:v>131</c:v>
              </c:pt>
            </c:numLit>
          </c:val>
          <c:extLst>
            <c:ext xmlns:c16="http://schemas.microsoft.com/office/drawing/2014/chart" uri="{C3380CC4-5D6E-409C-BE32-E72D297353CC}">
              <c16:uniqueId val="{00000006-8B7C-4ADA-BF5C-F2A70D4E45F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25"/>
        <c:axId val="2091330656"/>
        <c:axId val="2091329696"/>
      </c:barChart>
      <c:catAx>
        <c:axId val="20913306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2091329696"/>
        <c:crosses val="autoZero"/>
        <c:auto val="1"/>
        <c:lblAlgn val="ctr"/>
        <c:lblOffset val="100"/>
        <c:noMultiLvlLbl val="0"/>
      </c:catAx>
      <c:valAx>
        <c:axId val="20913296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20913306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1600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BE85452-2A69-DB8A-E5BB-82D52E1AC3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724F12B-22FA-AFDA-6F72-0FB8DA22D3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4338642-0DDE-3B2D-1B20-B1816DB3D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DCC01-5B69-4E6F-BAE2-93938FA66A52}" type="datetimeFigureOut">
              <a:rPr lang="it-IT" smtClean="0"/>
              <a:t>09/04/2023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E1045C4-32D2-D287-AE15-ED959C9D8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EE15E76-3716-3684-0818-0B8F20639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CCB5B-447D-400D-87DC-207CC0E852A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15958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73CC01D-881B-1536-0F01-010AA1BA6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66249CB0-DC26-C4F6-C250-1F04249E22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5CB517D-52E1-A101-4625-50780D92E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DCC01-5B69-4E6F-BAE2-93938FA66A52}" type="datetimeFigureOut">
              <a:rPr lang="it-IT" smtClean="0"/>
              <a:t>09/04/2023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4D26289-B798-3E22-C915-CF8108B10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2FEAD90-DE97-CE39-20BC-009C89A22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CCB5B-447D-400D-87DC-207CC0E852A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66596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4352E172-AE67-EA96-7EE3-625CFF9333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7EEF6DA-F3AF-EBA8-6E29-77F97B6B0A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7402247-78D4-00EE-1829-AAF05800D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DCC01-5B69-4E6F-BAE2-93938FA66A52}" type="datetimeFigureOut">
              <a:rPr lang="it-IT" smtClean="0"/>
              <a:t>09/04/2023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78C2AE9-832C-B256-D5E4-2F01E6716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7456B39-2B88-8873-3668-93893D83C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CCB5B-447D-400D-87DC-207CC0E852A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78154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F66B742-C6D1-E788-8790-2B3FC33CB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1D6F619-110D-B59D-279E-9813573A18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350C927-1E7C-C6F6-F19D-F8C03B197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DCC01-5B69-4E6F-BAE2-93938FA66A52}" type="datetimeFigureOut">
              <a:rPr lang="it-IT" smtClean="0"/>
              <a:t>09/04/2023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92929BD-62D0-465A-2F8F-55F9A7DFC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2231D33-D44F-D69C-E08B-766315FA5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CCB5B-447D-400D-87DC-207CC0E852A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80694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54E88DE-3F19-A7FC-DAF5-F2D7E8DEB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16E4F7F-A2B4-480A-FDC6-057B9285EF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EA79CAD-8AD5-45B6-06F1-D91FB187E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DCC01-5B69-4E6F-BAE2-93938FA66A52}" type="datetimeFigureOut">
              <a:rPr lang="it-IT" smtClean="0"/>
              <a:t>09/04/2023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C983E0F-1D5D-A40D-E2D6-9F29D53E3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29DDD86-6720-B0CE-8758-65AC202E6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CCB5B-447D-400D-87DC-207CC0E852A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2031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A222EA4-EB09-FE34-3BC7-47942B502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28154DB-DD18-E925-6C12-787D9454B8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53E9419-9DB9-EE71-1E80-3C4F796C2E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1016361-FBD5-568D-00FE-F72138D45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DCC01-5B69-4E6F-BAE2-93938FA66A52}" type="datetimeFigureOut">
              <a:rPr lang="it-IT" smtClean="0"/>
              <a:t>09/04/2023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D292561-9DB0-3547-49B8-38BA834D0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7336B9C-F7D5-840B-84A3-785598003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CCB5B-447D-400D-87DC-207CC0E852A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56993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D728EAC-EB1B-03E7-2807-B3D593B09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A311FE2-7ED3-C2D4-EC72-6EC9297CE4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B240FFD-AEEF-76EF-C24C-BF42251ACF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8888918A-D7A2-ABBF-FD4F-41E155C1DD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164EDB07-0671-92B4-0A05-F84CA93304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A7995560-3854-04F7-F8A6-26221E1C8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DCC01-5B69-4E6F-BAE2-93938FA66A52}" type="datetimeFigureOut">
              <a:rPr lang="it-IT" smtClean="0"/>
              <a:t>09/04/2023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3C05236B-03E1-EE4F-E802-9C8CFA5C1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D7C996AE-F7F6-6A61-305B-C47976F38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CCB5B-447D-400D-87DC-207CC0E852A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43255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1319C96-9AA8-04F7-A8E6-D8402F116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A21C9FDF-D51B-733D-2F3D-EE5222181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DCC01-5B69-4E6F-BAE2-93938FA66A52}" type="datetimeFigureOut">
              <a:rPr lang="it-IT" smtClean="0"/>
              <a:t>09/04/2023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F5E1E79B-B8E4-0AD9-C564-064D1935D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7501907-B0DE-F412-19C8-005D4FBE3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CCB5B-447D-400D-87DC-207CC0E852A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03985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80DFDADF-7EA6-DFA8-12F2-2ADDB6DAB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DCC01-5B69-4E6F-BAE2-93938FA66A52}" type="datetimeFigureOut">
              <a:rPr lang="it-IT" smtClean="0"/>
              <a:t>09/04/2023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C64B58B-96A4-22D8-6579-D44A9E2A6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4135FC1-FDEB-B459-B64C-02E346898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CCB5B-447D-400D-87DC-207CC0E852A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6730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5AB6341-DC7F-1E6E-A059-56DB84A0C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599013A-76F1-A241-F0A4-8526C011F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87982C53-CF42-19FB-A5A4-E98330FC90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9EBA972-F610-6D86-8709-E15736C2B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DCC01-5B69-4E6F-BAE2-93938FA66A52}" type="datetimeFigureOut">
              <a:rPr lang="it-IT" smtClean="0"/>
              <a:t>09/04/2023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EE17EC4-E4F8-7C24-FF76-FAC6300CD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3FA1E43-1E3A-131D-F1F0-B815D8D6D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CCB5B-447D-400D-87DC-207CC0E852A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05830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B8BE40A-8F00-42AE-6DD5-494115261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C2E55383-EDC5-FE36-F35F-B6C1FE465F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1B2F709-77DE-78FC-41F2-F07359DBF8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7BE80FE-D300-28D9-62E7-6CFFA2396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DCC01-5B69-4E6F-BAE2-93938FA66A52}" type="datetimeFigureOut">
              <a:rPr lang="it-IT" smtClean="0"/>
              <a:t>09/04/2023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AD2B9E2-4E15-6BF2-714A-D5435225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65D6EFF-F76A-809F-AF42-0B9B6B426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CCB5B-447D-400D-87DC-207CC0E852A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43747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C22097E8-9D0E-AE51-7FDA-AF7CCECF8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75B7319-CE05-7443-3D26-00887150A4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AD4EF85-E947-E1FC-431F-AAF04EDC0D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3DCC01-5B69-4E6F-BAE2-93938FA66A52}" type="datetimeFigureOut">
              <a:rPr lang="it-IT" smtClean="0"/>
              <a:t>09/04/2023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B553D95-C586-1AF7-BD0B-E1DA34BC29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35259AB-5112-B7DD-5C6D-AB026E49DF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CCB5B-447D-400D-87DC-207CC0E852A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35475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chart" Target="../charts/chart2.xml"/><Relationship Id="rId7" Type="http://schemas.openxmlformats.org/officeDocument/2006/relationships/image" Target="../media/image4.sv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svg"/><Relationship Id="rId10" Type="http://schemas.openxmlformats.org/officeDocument/2006/relationships/image" Target="../media/image7.jpg"/><Relationship Id="rId4" Type="http://schemas.openxmlformats.org/officeDocument/2006/relationships/image" Target="../media/image1.png"/><Relationship Id="rId9" Type="http://schemas.openxmlformats.org/officeDocument/2006/relationships/image" Target="../media/image6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svg"/><Relationship Id="rId5" Type="http://schemas.openxmlformats.org/officeDocument/2006/relationships/image" Target="../media/image11.sv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ella 7">
            <a:extLst>
              <a:ext uri="{FF2B5EF4-FFF2-40B4-BE49-F238E27FC236}">
                <a16:creationId xmlns:a16="http://schemas.microsoft.com/office/drawing/2014/main" id="{58391E1A-C836-E9FA-918D-8BB57929F9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6507222"/>
              </p:ext>
            </p:extLst>
          </p:nvPr>
        </p:nvGraphicFramePr>
        <p:xfrm>
          <a:off x="267654" y="1269740"/>
          <a:ext cx="6514146" cy="18573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09945">
                  <a:extLst>
                    <a:ext uri="{9D8B030D-6E8A-4147-A177-3AD203B41FA5}">
                      <a16:colId xmlns:a16="http://schemas.microsoft.com/office/drawing/2014/main" val="963872482"/>
                    </a:ext>
                  </a:extLst>
                </a:gridCol>
                <a:gridCol w="631216">
                  <a:extLst>
                    <a:ext uri="{9D8B030D-6E8A-4147-A177-3AD203B41FA5}">
                      <a16:colId xmlns:a16="http://schemas.microsoft.com/office/drawing/2014/main" val="2248102494"/>
                    </a:ext>
                  </a:extLst>
                </a:gridCol>
                <a:gridCol w="1123564">
                  <a:extLst>
                    <a:ext uri="{9D8B030D-6E8A-4147-A177-3AD203B41FA5}">
                      <a16:colId xmlns:a16="http://schemas.microsoft.com/office/drawing/2014/main" val="1915080548"/>
                    </a:ext>
                  </a:extLst>
                </a:gridCol>
                <a:gridCol w="972072">
                  <a:extLst>
                    <a:ext uri="{9D8B030D-6E8A-4147-A177-3AD203B41FA5}">
                      <a16:colId xmlns:a16="http://schemas.microsoft.com/office/drawing/2014/main" val="2544261570"/>
                    </a:ext>
                  </a:extLst>
                </a:gridCol>
                <a:gridCol w="1060442">
                  <a:extLst>
                    <a:ext uri="{9D8B030D-6E8A-4147-A177-3AD203B41FA5}">
                      <a16:colId xmlns:a16="http://schemas.microsoft.com/office/drawing/2014/main" val="2740343667"/>
                    </a:ext>
                  </a:extLst>
                </a:gridCol>
                <a:gridCol w="719585">
                  <a:extLst>
                    <a:ext uri="{9D8B030D-6E8A-4147-A177-3AD203B41FA5}">
                      <a16:colId xmlns:a16="http://schemas.microsoft.com/office/drawing/2014/main" val="1229010369"/>
                    </a:ext>
                  </a:extLst>
                </a:gridCol>
                <a:gridCol w="997322">
                  <a:extLst>
                    <a:ext uri="{9D8B030D-6E8A-4147-A177-3AD203B41FA5}">
                      <a16:colId xmlns:a16="http://schemas.microsoft.com/office/drawing/2014/main" val="4128268515"/>
                    </a:ext>
                  </a:extLst>
                </a:gridCol>
              </a:tblGrid>
              <a:tr h="232172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100" b="1" u="none" strike="noStrike" dirty="0" err="1">
                          <a:effectLst/>
                        </a:rPr>
                        <a:t>id_trasnsazione</a:t>
                      </a:r>
                      <a:endParaRPr lang="it-IT" sz="1100" b="1" i="0" u="none" strike="noStrike" dirty="0">
                        <a:solidFill>
                          <a:srgbClr val="9C57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100" b="1" u="none" strike="noStrike" dirty="0">
                          <a:effectLst/>
                        </a:rPr>
                        <a:t>costo</a:t>
                      </a:r>
                      <a:endParaRPr lang="it-IT" sz="1100" b="1" i="0" u="none" strike="noStrike" dirty="0">
                        <a:solidFill>
                          <a:srgbClr val="9C57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100" b="1" u="none" strike="noStrike" dirty="0" err="1">
                          <a:effectLst/>
                        </a:rPr>
                        <a:t>modalità_pagam</a:t>
                      </a:r>
                      <a:endParaRPr lang="it-IT" sz="1100" b="1" i="0" u="none" strike="noStrike" dirty="0">
                        <a:solidFill>
                          <a:srgbClr val="9C57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100" b="1" u="none" strike="noStrike" dirty="0" err="1">
                          <a:effectLst/>
                        </a:rPr>
                        <a:t>modalità_spediz</a:t>
                      </a:r>
                      <a:endParaRPr lang="it-IT" sz="1100" b="1" i="0" u="none" strike="noStrike" dirty="0">
                        <a:solidFill>
                          <a:srgbClr val="9C57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100" b="1" u="none" strike="noStrike" dirty="0" err="1">
                          <a:effectLst/>
                        </a:rPr>
                        <a:t>quantità_prodotti</a:t>
                      </a:r>
                      <a:endParaRPr lang="it-IT" sz="1100" b="1" i="0" u="none" strike="noStrike" dirty="0">
                        <a:solidFill>
                          <a:srgbClr val="9C57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100" b="1" u="none" strike="noStrike" dirty="0">
                          <a:effectLst/>
                        </a:rPr>
                        <a:t>data</a:t>
                      </a:r>
                      <a:endParaRPr lang="it-IT" sz="1100" b="1" i="0" u="none" strike="noStrike" dirty="0">
                        <a:solidFill>
                          <a:srgbClr val="9C57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100" b="1" u="none" strike="noStrike" dirty="0" err="1">
                          <a:effectLst/>
                        </a:rPr>
                        <a:t>coustumer_id</a:t>
                      </a:r>
                      <a:endParaRPr lang="it-IT" sz="1100" b="1" i="0" u="none" strike="noStrike" dirty="0">
                        <a:solidFill>
                          <a:srgbClr val="9C57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524526"/>
                  </a:ext>
                </a:extLst>
              </a:tr>
              <a:tr h="232172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effectLst/>
                        </a:rPr>
                        <a:t>1001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effectLst/>
                        </a:rPr>
                        <a:t>    59,50 € 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effectLst/>
                        </a:rPr>
                        <a:t>paypal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effectLst/>
                        </a:rPr>
                        <a:t>classica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effectLst/>
                        </a:rPr>
                        <a:t>3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effectLst/>
                        </a:rPr>
                        <a:t>01/03/2023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100" u="none" strike="noStrike" dirty="0">
                          <a:effectLst/>
                        </a:rPr>
                        <a:t>100101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045038647"/>
                  </a:ext>
                </a:extLst>
              </a:tr>
              <a:tr h="232172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effectLst/>
                        </a:rPr>
                        <a:t>1002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effectLst/>
                        </a:rPr>
                        <a:t>    61,00 € 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effectLst/>
                        </a:rPr>
                        <a:t>carta 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effectLst/>
                        </a:rPr>
                        <a:t>rapida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effectLst/>
                        </a:rPr>
                        <a:t>3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effectLst/>
                        </a:rPr>
                        <a:t>02/03/2023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100" u="none" strike="noStrike">
                          <a:effectLst/>
                        </a:rPr>
                        <a:t>100102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696731627"/>
                  </a:ext>
                </a:extLst>
              </a:tr>
              <a:tr h="232172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effectLst/>
                        </a:rPr>
                        <a:t>1003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effectLst/>
                        </a:rPr>
                        <a:t>    25,00 € 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effectLst/>
                        </a:rPr>
                        <a:t>contrassegno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effectLst/>
                        </a:rPr>
                        <a:t>rapida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effectLst/>
                        </a:rPr>
                        <a:t>1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 dirty="0">
                          <a:effectLst/>
                        </a:rPr>
                        <a:t>03/03/2023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100" u="none" strike="noStrike">
                          <a:effectLst/>
                        </a:rPr>
                        <a:t>100103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991990489"/>
                  </a:ext>
                </a:extLst>
              </a:tr>
              <a:tr h="232172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effectLst/>
                        </a:rPr>
                        <a:t>1004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effectLst/>
                        </a:rPr>
                        <a:t>    41,00 € 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effectLst/>
                        </a:rPr>
                        <a:t>paypal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effectLst/>
                        </a:rPr>
                        <a:t>rapida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effectLst/>
                        </a:rPr>
                        <a:t>2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effectLst/>
                        </a:rPr>
                        <a:t>04/03/2023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100" u="none" strike="noStrike">
                          <a:effectLst/>
                        </a:rPr>
                        <a:t>100104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369399923"/>
                  </a:ext>
                </a:extLst>
              </a:tr>
              <a:tr h="232172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effectLst/>
                        </a:rPr>
                        <a:t>1005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effectLst/>
                        </a:rPr>
                        <a:t>    21,00 € 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effectLst/>
                        </a:rPr>
                        <a:t>paypal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effectLst/>
                        </a:rPr>
                        <a:t>classica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effectLst/>
                        </a:rPr>
                        <a:t>1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effectLst/>
                        </a:rPr>
                        <a:t>05/03/2023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100" u="none" strike="noStrike">
                          <a:effectLst/>
                        </a:rPr>
                        <a:t>100105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907437953"/>
                  </a:ext>
                </a:extLst>
              </a:tr>
              <a:tr h="232172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effectLst/>
                        </a:rPr>
                        <a:t>1006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effectLst/>
                        </a:rPr>
                        <a:t>    18,00 € 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effectLst/>
                        </a:rPr>
                        <a:t>carta 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effectLst/>
                        </a:rPr>
                        <a:t>classica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effectLst/>
                        </a:rPr>
                        <a:t>1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effectLst/>
                        </a:rPr>
                        <a:t>06/03/2023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100" u="none" strike="noStrike">
                          <a:effectLst/>
                        </a:rPr>
                        <a:t>100106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8704577"/>
                  </a:ext>
                </a:extLst>
              </a:tr>
              <a:tr h="232172"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effectLst/>
                        </a:rPr>
                        <a:t>1007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effectLst/>
                        </a:rPr>
                        <a:t>  131,00 € 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effectLst/>
                        </a:rPr>
                        <a:t>carta 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effectLst/>
                        </a:rPr>
                        <a:t>classica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effectLst/>
                        </a:rPr>
                        <a:t>5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100" u="none" strike="noStrike">
                          <a:effectLst/>
                        </a:rPr>
                        <a:t>07/03/2023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100" u="none" strike="noStrike" dirty="0">
                          <a:effectLst/>
                        </a:rPr>
                        <a:t>100107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589964613"/>
                  </a:ext>
                </a:extLst>
              </a:tr>
            </a:tbl>
          </a:graphicData>
        </a:graphic>
      </p:graphicFrame>
      <p:graphicFrame>
        <p:nvGraphicFramePr>
          <p:cNvPr id="9" name="Tabella 8">
            <a:extLst>
              <a:ext uri="{FF2B5EF4-FFF2-40B4-BE49-F238E27FC236}">
                <a16:creationId xmlns:a16="http://schemas.microsoft.com/office/drawing/2014/main" id="{A0588DB0-9758-6A1F-9FC8-051C325CB2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8121651"/>
              </p:ext>
            </p:extLst>
          </p:nvPr>
        </p:nvGraphicFramePr>
        <p:xfrm>
          <a:off x="3695699" y="5043430"/>
          <a:ext cx="6553200" cy="10896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087446918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3945204974"/>
                    </a:ext>
                  </a:extLst>
                </a:gridCol>
                <a:gridCol w="1130300">
                  <a:extLst>
                    <a:ext uri="{9D8B030D-6E8A-4147-A177-3AD203B41FA5}">
                      <a16:colId xmlns:a16="http://schemas.microsoft.com/office/drawing/2014/main" val="3048461372"/>
                    </a:ext>
                  </a:extLst>
                </a:gridCol>
                <a:gridCol w="977900">
                  <a:extLst>
                    <a:ext uri="{9D8B030D-6E8A-4147-A177-3AD203B41FA5}">
                      <a16:colId xmlns:a16="http://schemas.microsoft.com/office/drawing/2014/main" val="197420808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357319786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3766637226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566982111"/>
                    </a:ext>
                  </a:extLst>
                </a:gridCol>
              </a:tblGrid>
              <a:tr h="111443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100" b="1" u="none" strike="noStrike" dirty="0">
                          <a:effectLst/>
                        </a:rPr>
                        <a:t>id</a:t>
                      </a:r>
                      <a:endParaRPr lang="it-IT" sz="1100" b="1" i="0" u="none" strike="noStrike" dirty="0">
                        <a:solidFill>
                          <a:srgbClr val="9C57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100" b="1" u="none" strike="noStrike" dirty="0">
                          <a:effectLst/>
                        </a:rPr>
                        <a:t>username</a:t>
                      </a:r>
                      <a:endParaRPr lang="it-IT" sz="1100" b="1" i="0" u="none" strike="noStrike" dirty="0">
                        <a:solidFill>
                          <a:srgbClr val="9C57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100" b="1" u="none" strike="noStrike" dirty="0">
                          <a:effectLst/>
                        </a:rPr>
                        <a:t>telefono</a:t>
                      </a:r>
                      <a:endParaRPr lang="it-IT" sz="1100" b="1" i="0" u="none" strike="noStrike" dirty="0">
                        <a:solidFill>
                          <a:srgbClr val="9C57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100" b="1" u="none" strike="noStrike" dirty="0">
                          <a:effectLst/>
                        </a:rPr>
                        <a:t>mail</a:t>
                      </a:r>
                      <a:endParaRPr lang="it-IT" sz="1100" b="1" i="0" u="none" strike="noStrike" dirty="0">
                        <a:solidFill>
                          <a:srgbClr val="9C57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100" b="1" u="none" strike="noStrike" dirty="0">
                          <a:effectLst/>
                        </a:rPr>
                        <a:t>paese</a:t>
                      </a:r>
                      <a:endParaRPr lang="it-IT" sz="1100" b="1" i="0" u="none" strike="noStrike" dirty="0">
                        <a:solidFill>
                          <a:srgbClr val="9C57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100" b="1" u="none" strike="noStrike" dirty="0" err="1">
                          <a:effectLst/>
                        </a:rPr>
                        <a:t>data_iscriz</a:t>
                      </a:r>
                      <a:endParaRPr lang="it-IT" sz="1100" b="1" i="0" u="none" strike="noStrike" dirty="0">
                        <a:solidFill>
                          <a:srgbClr val="9C57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100" b="1" u="none" strike="noStrike" dirty="0" err="1">
                          <a:effectLst/>
                        </a:rPr>
                        <a:t>visite_effettuate</a:t>
                      </a:r>
                      <a:endParaRPr lang="it-IT" sz="1100" b="1" i="0" u="none" strike="noStrike" dirty="0">
                        <a:solidFill>
                          <a:srgbClr val="9C57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236564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100" u="none" strike="noStrike">
                          <a:effectLst/>
                        </a:rPr>
                        <a:t>100101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100" u="none" strike="noStrike">
                          <a:effectLst/>
                        </a:rPr>
                        <a:t>doc71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100" u="none" strike="noStrike" dirty="0">
                          <a:effectLst/>
                        </a:rPr>
                        <a:t>333…......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100" u="none" strike="noStrike">
                          <a:effectLst/>
                        </a:rPr>
                        <a:t>…@gmail.com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100" u="none" strike="noStrike">
                          <a:effectLst/>
                        </a:rPr>
                        <a:t>ita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100" u="none" strike="noStrike">
                          <a:effectLst/>
                        </a:rPr>
                        <a:t>23/01/2018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100" u="none" strike="noStrike">
                          <a:effectLst/>
                        </a:rPr>
                        <a:t>3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55225632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100" u="none" strike="noStrike">
                          <a:effectLst/>
                        </a:rPr>
                        <a:t>100102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100" u="none" strike="noStrike">
                          <a:effectLst/>
                        </a:rPr>
                        <a:t>pop98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100" u="none" strike="noStrike">
                          <a:effectLst/>
                        </a:rPr>
                        <a:t>333…......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100" u="none" strike="noStrike">
                          <a:effectLst/>
                        </a:rPr>
                        <a:t>…@tiscali.it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100" u="none" strike="noStrike">
                          <a:effectLst/>
                        </a:rPr>
                        <a:t>usa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100" u="none" strike="noStrike">
                          <a:effectLst/>
                        </a:rPr>
                        <a:t>20/02/2019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100" u="none" strike="noStrike">
                          <a:effectLst/>
                        </a:rPr>
                        <a:t>25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23995094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100" u="none" strike="noStrike">
                          <a:effectLst/>
                        </a:rPr>
                        <a:t>100103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100" u="none" strike="noStrike">
                          <a:effectLst/>
                        </a:rPr>
                        <a:t>rock70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100" u="none" strike="noStrike">
                          <a:effectLst/>
                        </a:rPr>
                        <a:t>333…......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100" u="none" strike="noStrike">
                          <a:effectLst/>
                        </a:rPr>
                        <a:t>…@hotmail.com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100" u="none" strike="noStrike">
                          <a:effectLst/>
                        </a:rPr>
                        <a:t>india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100" u="none" strike="noStrike">
                          <a:effectLst/>
                        </a:rPr>
                        <a:t>30/05/2020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100" u="none" strike="noStrike">
                          <a:effectLst/>
                        </a:rPr>
                        <a:t>46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03489136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100" u="none" strike="noStrike">
                          <a:effectLst/>
                        </a:rPr>
                        <a:t>100104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100" u="none" strike="noStrike">
                          <a:effectLst/>
                        </a:rPr>
                        <a:t>fran99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100" u="none" strike="noStrike">
                          <a:effectLst/>
                        </a:rPr>
                        <a:t>333…......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100" u="none" strike="noStrike">
                          <a:effectLst/>
                        </a:rPr>
                        <a:t>…@gmail.com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100" u="none" strike="noStrike">
                          <a:effectLst/>
                        </a:rPr>
                        <a:t>cina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100" u="none" strike="noStrike">
                          <a:effectLst/>
                        </a:rPr>
                        <a:t>12/01/2021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100" u="none" strike="noStrike">
                          <a:effectLst/>
                        </a:rPr>
                        <a:t>5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661110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100" u="none" strike="noStrike">
                          <a:effectLst/>
                        </a:rPr>
                        <a:t>100105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100" u="none" strike="noStrike">
                          <a:effectLst/>
                        </a:rPr>
                        <a:t>pep93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100" u="none" strike="noStrike">
                          <a:effectLst/>
                        </a:rPr>
                        <a:t>333…......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100" u="none" strike="noStrike">
                          <a:effectLst/>
                        </a:rPr>
                        <a:t>…@gmail.com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100" u="none" strike="noStrike">
                          <a:effectLst/>
                        </a:rPr>
                        <a:t>ita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100" u="none" strike="noStrike">
                          <a:effectLst/>
                        </a:rPr>
                        <a:t>02/02/2017</a:t>
                      </a:r>
                      <a:endParaRPr lang="it-IT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100" u="none" strike="noStrike" dirty="0">
                          <a:effectLst/>
                        </a:rPr>
                        <a:t>7</a:t>
                      </a:r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90284885"/>
                  </a:ext>
                </a:extLst>
              </a:tr>
            </a:tbl>
          </a:graphicData>
        </a:graphic>
      </p:graphicFrame>
      <p:graphicFrame>
        <p:nvGraphicFramePr>
          <p:cNvPr id="23" name="Grafico 22">
            <a:extLst>
              <a:ext uri="{FF2B5EF4-FFF2-40B4-BE49-F238E27FC236}">
                <a16:creationId xmlns:a16="http://schemas.microsoft.com/office/drawing/2014/main" id="{ADD61D63-57A2-EF86-22DD-17B4FCB1F1B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06032582"/>
              </p:ext>
            </p:extLst>
          </p:nvPr>
        </p:nvGraphicFramePr>
        <p:xfrm>
          <a:off x="8305800" y="-2"/>
          <a:ext cx="3886199" cy="2095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8" name="Grafico 37">
            <a:extLst>
              <a:ext uri="{FF2B5EF4-FFF2-40B4-BE49-F238E27FC236}">
                <a16:creationId xmlns:a16="http://schemas.microsoft.com/office/drawing/2014/main" id="{229C436A-EC69-3556-C6E2-2CD30B6BDFD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15680631"/>
              </p:ext>
            </p:extLst>
          </p:nvPr>
        </p:nvGraphicFramePr>
        <p:xfrm>
          <a:off x="6877878" y="2030443"/>
          <a:ext cx="5314121" cy="27701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DC418B68-623A-897D-3C89-7BDBA008E1D1}"/>
              </a:ext>
            </a:extLst>
          </p:cNvPr>
          <p:cNvSpPr txBox="1"/>
          <p:nvPr/>
        </p:nvSpPr>
        <p:spPr>
          <a:xfrm>
            <a:off x="267654" y="863082"/>
            <a:ext cx="4035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Ordini</a:t>
            </a:r>
          </a:p>
        </p:txBody>
      </p: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AD52A6AE-C382-37D0-6244-4D0CA5BC27BE}"/>
              </a:ext>
            </a:extLst>
          </p:cNvPr>
          <p:cNvSpPr txBox="1"/>
          <p:nvPr/>
        </p:nvSpPr>
        <p:spPr>
          <a:xfrm>
            <a:off x="2983260" y="4940538"/>
            <a:ext cx="712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/>
              <a:t>Users</a:t>
            </a:r>
          </a:p>
        </p:txBody>
      </p:sp>
      <p:cxnSp>
        <p:nvCxnSpPr>
          <p:cNvPr id="42" name="Connettore a gomito 41">
            <a:extLst>
              <a:ext uri="{FF2B5EF4-FFF2-40B4-BE49-F238E27FC236}">
                <a16:creationId xmlns:a16="http://schemas.microsoft.com/office/drawing/2014/main" id="{14F0F36C-9FEF-301D-2813-06B2ED4AC5E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475911" y="3182014"/>
            <a:ext cx="1676425" cy="164128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Elemento grafico 44" descr="Database con riempimento a tinta unita">
            <a:extLst>
              <a:ext uri="{FF2B5EF4-FFF2-40B4-BE49-F238E27FC236}">
                <a16:creationId xmlns:a16="http://schemas.microsoft.com/office/drawing/2014/main" id="{3E4538DA-3D65-EE68-DF1F-E699D0CEEE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7654" y="3628073"/>
            <a:ext cx="914400" cy="914400"/>
          </a:xfrm>
          <a:prstGeom prst="rect">
            <a:avLst/>
          </a:prstGeom>
        </p:spPr>
      </p:pic>
      <p:pic>
        <p:nvPicPr>
          <p:cNvPr id="46" name="Elemento grafico 45" descr="Database con riempimento a tinta unita">
            <a:extLst>
              <a:ext uri="{FF2B5EF4-FFF2-40B4-BE49-F238E27FC236}">
                <a16:creationId xmlns:a16="http://schemas.microsoft.com/office/drawing/2014/main" id="{80A3AC78-31DD-2E76-50C2-A8BA76486E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28097" y="3628073"/>
            <a:ext cx="914400" cy="914400"/>
          </a:xfrm>
          <a:prstGeom prst="rect">
            <a:avLst/>
          </a:prstGeom>
        </p:spPr>
      </p:pic>
      <p:cxnSp>
        <p:nvCxnSpPr>
          <p:cNvPr id="51" name="Connettore 2 50">
            <a:extLst>
              <a:ext uri="{FF2B5EF4-FFF2-40B4-BE49-F238E27FC236}">
                <a16:creationId xmlns:a16="http://schemas.microsoft.com/office/drawing/2014/main" id="{E4958DA6-6F23-5F8C-5A8E-20EB6594BDBB}"/>
              </a:ext>
            </a:extLst>
          </p:cNvPr>
          <p:cNvCxnSpPr>
            <a:stCxn id="45" idx="3"/>
            <a:endCxn id="46" idx="1"/>
          </p:cNvCxnSpPr>
          <p:nvPr/>
        </p:nvCxnSpPr>
        <p:spPr>
          <a:xfrm>
            <a:off x="1182054" y="4085273"/>
            <a:ext cx="6460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Elemento grafico 57" descr="Statistiche con riempimento a tinta unita">
            <a:extLst>
              <a:ext uri="{FF2B5EF4-FFF2-40B4-BE49-F238E27FC236}">
                <a16:creationId xmlns:a16="http://schemas.microsoft.com/office/drawing/2014/main" id="{59D6B84E-A989-6C04-98FE-AD75C755049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420678" y="157886"/>
            <a:ext cx="914400" cy="914400"/>
          </a:xfrm>
          <a:prstGeom prst="rect">
            <a:avLst/>
          </a:prstGeom>
        </p:spPr>
      </p:pic>
      <p:pic>
        <p:nvPicPr>
          <p:cNvPr id="60" name="Elemento grafico 59" descr="Testa con ingranaggi con riempimento a tinta unita">
            <a:extLst>
              <a:ext uri="{FF2B5EF4-FFF2-40B4-BE49-F238E27FC236}">
                <a16:creationId xmlns:a16="http://schemas.microsoft.com/office/drawing/2014/main" id="{8BD37F6A-4ED4-691E-9D6A-3F50E33C044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82880" y="5309870"/>
            <a:ext cx="836614" cy="836614"/>
          </a:xfrm>
          <a:prstGeom prst="rect">
            <a:avLst/>
          </a:prstGeom>
        </p:spPr>
      </p:pic>
      <p:cxnSp>
        <p:nvCxnSpPr>
          <p:cNvPr id="62" name="Connettore 2 61">
            <a:extLst>
              <a:ext uri="{FF2B5EF4-FFF2-40B4-BE49-F238E27FC236}">
                <a16:creationId xmlns:a16="http://schemas.microsoft.com/office/drawing/2014/main" id="{66CE1DE0-0930-F00B-445C-418E2611B6D2}"/>
              </a:ext>
            </a:extLst>
          </p:cNvPr>
          <p:cNvCxnSpPr>
            <a:cxnSpLocks/>
            <a:endCxn id="45" idx="2"/>
          </p:cNvCxnSpPr>
          <p:nvPr/>
        </p:nvCxnSpPr>
        <p:spPr>
          <a:xfrm flipV="1">
            <a:off x="469615" y="4542473"/>
            <a:ext cx="255239" cy="669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Immagine 64" descr="Primo piano di una penna che scrive su un grafico">
            <a:extLst>
              <a:ext uri="{FF2B5EF4-FFF2-40B4-BE49-F238E27FC236}">
                <a16:creationId xmlns:a16="http://schemas.microsoft.com/office/drawing/2014/main" id="{ED2146C3-C0ED-5685-F501-7D7A4E938E7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499" y="4786449"/>
            <a:ext cx="1653270" cy="1208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896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B01F334E-714C-6676-9756-FBCBE37420CB}"/>
              </a:ext>
            </a:extLst>
          </p:cNvPr>
          <p:cNvSpPr txBox="1"/>
          <p:nvPr/>
        </p:nvSpPr>
        <p:spPr>
          <a:xfrm>
            <a:off x="680097" y="324444"/>
            <a:ext cx="3105758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Definizione obiettivi: valutazione andamento vendite </a:t>
            </a:r>
            <a:r>
              <a:rPr lang="it-IT" sz="1600" dirty="0" err="1"/>
              <a:t>ecommerce</a:t>
            </a:r>
            <a:r>
              <a:rPr lang="it-IT" sz="1600" dirty="0"/>
              <a:t>.</a:t>
            </a:r>
          </a:p>
          <a:p>
            <a:r>
              <a:rPr lang="it-IT" sz="1600" dirty="0"/>
              <a:t>Chi gestisce </a:t>
            </a:r>
            <a:r>
              <a:rPr lang="it-IT" sz="1600" dirty="0" err="1"/>
              <a:t>ecommerce</a:t>
            </a:r>
            <a:r>
              <a:rPr lang="it-IT" sz="1600" dirty="0"/>
              <a:t> chiede al data </a:t>
            </a:r>
            <a:r>
              <a:rPr lang="it-IT" sz="1600" dirty="0" err="1"/>
              <a:t>engineer</a:t>
            </a:r>
            <a:r>
              <a:rPr lang="it-IT" sz="1600" dirty="0"/>
              <a:t> di raccogliere i dati per comprendere l’andamento delle vendite, i prodotti di maggior successo e i paesi da cui si ricevono più ordini.</a:t>
            </a:r>
          </a:p>
          <a:p>
            <a:r>
              <a:rPr lang="it-IT" sz="1600" dirty="0"/>
              <a:t>Il data </a:t>
            </a:r>
            <a:r>
              <a:rPr lang="it-IT" sz="1600" dirty="0" err="1"/>
              <a:t>engineer</a:t>
            </a:r>
            <a:r>
              <a:rPr lang="it-IT" sz="1600" dirty="0"/>
              <a:t> si occupa del processo di ETL. (elaborazione, trasformazione e caricamento dei dati)</a:t>
            </a:r>
          </a:p>
          <a:p>
            <a:r>
              <a:rPr lang="it-IT" sz="1600" dirty="0"/>
              <a:t>OLTP: processa le tabelle in modo diverso così da avere i dati a disposizione in modo più rapido (quindi ottimizza la gestione del dato).</a:t>
            </a:r>
          </a:p>
          <a:p>
            <a:r>
              <a:rPr lang="it-IT" sz="1600" dirty="0"/>
              <a:t>Possono esserci anche confronti con anni precedenti.</a:t>
            </a:r>
          </a:p>
          <a:p>
            <a:r>
              <a:rPr lang="it-IT" sz="1600" dirty="0"/>
              <a:t>Si occupa anche dei dati non strutturati, utilizzando l’AI per capire tramite sentiment </a:t>
            </a:r>
            <a:r>
              <a:rPr lang="it-IT" sz="1600" dirty="0" err="1"/>
              <a:t>analysis</a:t>
            </a:r>
            <a:r>
              <a:rPr lang="it-IT" sz="1600" dirty="0"/>
              <a:t> le opinioni dei clienti sui prodotti ottenuti tramite recensioni.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F684EC3B-F84E-8D0D-62F3-EE889D94F707}"/>
              </a:ext>
            </a:extLst>
          </p:cNvPr>
          <p:cNvSpPr txBox="1"/>
          <p:nvPr/>
        </p:nvSpPr>
        <p:spPr>
          <a:xfrm>
            <a:off x="6812672" y="593031"/>
            <a:ext cx="23431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Interviene poi il data </a:t>
            </a:r>
            <a:r>
              <a:rPr lang="it-IT" sz="1600" dirty="0" err="1"/>
              <a:t>analyst</a:t>
            </a:r>
            <a:r>
              <a:rPr lang="it-IT" sz="1600" dirty="0"/>
              <a:t> per spiegare ed esporre le info in modo chiaro ed efficiente. Modella i dati in base agli obiettivi, li filtra e crea report per spiegare in modo chiaro quello che emerge dalle analisi.</a:t>
            </a:r>
          </a:p>
        </p:txBody>
      </p:sp>
      <p:pic>
        <p:nvPicPr>
          <p:cNvPr id="6" name="Elemento grafico 5" descr="Recensione cliente con riempimento a tinta unita">
            <a:extLst>
              <a:ext uri="{FF2B5EF4-FFF2-40B4-BE49-F238E27FC236}">
                <a16:creationId xmlns:a16="http://schemas.microsoft.com/office/drawing/2014/main" id="{C4DD3B19-5535-BA00-22CA-9D4F0BB207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90039" y="676604"/>
            <a:ext cx="914400" cy="914400"/>
          </a:xfrm>
          <a:prstGeom prst="rect">
            <a:avLst/>
          </a:prstGeom>
        </p:spPr>
      </p:pic>
      <p:pic>
        <p:nvPicPr>
          <p:cNvPr id="8" name="Elemento grafico 7" descr="Rete con riempimento a tinta unita">
            <a:extLst>
              <a:ext uri="{FF2B5EF4-FFF2-40B4-BE49-F238E27FC236}">
                <a16:creationId xmlns:a16="http://schemas.microsoft.com/office/drawing/2014/main" id="{44F38D8C-F2D1-A63E-DE83-0672F7CC52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62252" y="2621844"/>
            <a:ext cx="914400" cy="914400"/>
          </a:xfrm>
          <a:prstGeom prst="rect">
            <a:avLst/>
          </a:prstGeom>
        </p:spPr>
      </p:pic>
      <p:pic>
        <p:nvPicPr>
          <p:cNvPr id="9" name="Elemento grafico 8" descr="Crescita aziendale con riempimento a tinta unita">
            <a:extLst>
              <a:ext uri="{FF2B5EF4-FFF2-40B4-BE49-F238E27FC236}">
                <a16:creationId xmlns:a16="http://schemas.microsoft.com/office/drawing/2014/main" id="{CDC2601F-2AD1-ED60-9CFB-61878B54913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89277" y="4683524"/>
            <a:ext cx="914400" cy="914400"/>
          </a:xfrm>
          <a:prstGeom prst="rect">
            <a:avLst/>
          </a:prstGeom>
        </p:spPr>
      </p:pic>
      <p:pic>
        <p:nvPicPr>
          <p:cNvPr id="10" name="Elemento grafico 9" descr="Presentazione con grafico a torta con riempimento a tinta unita">
            <a:extLst>
              <a:ext uri="{FF2B5EF4-FFF2-40B4-BE49-F238E27FC236}">
                <a16:creationId xmlns:a16="http://schemas.microsoft.com/office/drawing/2014/main" id="{5ECA46FF-8245-AD5F-19AB-360BE40501B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839792" y="625897"/>
            <a:ext cx="914400" cy="914400"/>
          </a:xfrm>
          <a:prstGeom prst="rect">
            <a:avLst/>
          </a:prstGeom>
        </p:spPr>
      </p:pic>
      <p:pic>
        <p:nvPicPr>
          <p:cNvPr id="11" name="Elemento grafico 10" descr="Brainstorming di gruppo con riempimento a tinta unita">
            <a:extLst>
              <a:ext uri="{FF2B5EF4-FFF2-40B4-BE49-F238E27FC236}">
                <a16:creationId xmlns:a16="http://schemas.microsoft.com/office/drawing/2014/main" id="{D72CF31E-28E0-583B-DF12-D6BE3CFCD2D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839792" y="182864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96302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</TotalTime>
  <Words>317</Words>
  <Application>Microsoft Office PowerPoint</Application>
  <PresentationFormat>Widescreen</PresentationFormat>
  <Paragraphs>109</Paragraphs>
  <Slides>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van m</dc:creator>
  <cp:lastModifiedBy>van m</cp:lastModifiedBy>
  <cp:revision>2</cp:revision>
  <dcterms:created xsi:type="dcterms:W3CDTF">2023-04-09T10:13:16Z</dcterms:created>
  <dcterms:modified xsi:type="dcterms:W3CDTF">2023-04-09T14:29:38Z</dcterms:modified>
</cp:coreProperties>
</file>