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9" r:id="rId5"/>
    <p:sldId id="263" r:id="rId6"/>
    <p:sldId id="258" r:id="rId7"/>
    <p:sldId id="262"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166375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228966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2983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58073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705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2614762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3408968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397632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347079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D84B9B-F45E-4DA5-A71F-1BD5E82CFD91}" type="datetimeFigureOut">
              <a:rPr lang="en-US" smtClean="0"/>
              <a:t>7/6/2020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227262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D84B9B-F45E-4DA5-A71F-1BD5E82CFD91}"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415426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D84B9B-F45E-4DA5-A71F-1BD5E82CFD91}" type="datetimeFigureOut">
              <a:rPr lang="en-US" smtClean="0"/>
              <a:t>7/6/2020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209628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D84B9B-F45E-4DA5-A71F-1BD5E82CFD91}" type="datetimeFigureOut">
              <a:rPr lang="en-US" smtClean="0"/>
              <a:t>7/6/2020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129190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84B9B-F45E-4DA5-A71F-1BD5E82CFD91}" type="datetimeFigureOut">
              <a:rPr lang="en-US" smtClean="0"/>
              <a:t>7/6/2020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41317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D84B9B-F45E-4DA5-A71F-1BD5E82CFD91}"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33759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D84B9B-F45E-4DA5-A71F-1BD5E82CFD91}" type="datetimeFigureOut">
              <a:rPr lang="en-US" smtClean="0"/>
              <a:t>7/6/2020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01228-43D0-4961-BC53-BA96F7F49416}" type="slidenum">
              <a:rPr lang="en-US" smtClean="0"/>
              <a:t>‹#›</a:t>
            </a:fld>
            <a:endParaRPr lang="en-US"/>
          </a:p>
        </p:txBody>
      </p:sp>
    </p:spTree>
    <p:extLst>
      <p:ext uri="{BB962C8B-B14F-4D97-AF65-F5344CB8AC3E}">
        <p14:creationId xmlns:p14="http://schemas.microsoft.com/office/powerpoint/2010/main" val="86530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D84B9B-F45E-4DA5-A71F-1BD5E82CFD91}" type="datetimeFigureOut">
              <a:rPr lang="en-US" smtClean="0"/>
              <a:t>7/6/2020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A01228-43D0-4961-BC53-BA96F7F49416}" type="slidenum">
              <a:rPr lang="en-US" smtClean="0"/>
              <a:t>‹#›</a:t>
            </a:fld>
            <a:endParaRPr lang="en-US"/>
          </a:p>
        </p:txBody>
      </p:sp>
    </p:spTree>
    <p:extLst>
      <p:ext uri="{BB962C8B-B14F-4D97-AF65-F5344CB8AC3E}">
        <p14:creationId xmlns:p14="http://schemas.microsoft.com/office/powerpoint/2010/main" val="137980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ursera.org/"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 Id="rId4" Type="http://schemas.openxmlformats.org/officeDocument/2006/relationships/hyperlink" Target="https://geo.nyu.edu/catalog/nyu_2451_3457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oursquar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Restaurant Location Selection in New York City </a:t>
            </a:r>
            <a:endParaRPr lang="en-US" dirty="0"/>
          </a:p>
        </p:txBody>
      </p:sp>
      <p:sp>
        <p:nvSpPr>
          <p:cNvPr id="3" name="Subtitle 2"/>
          <p:cNvSpPr>
            <a:spLocks noGrp="1"/>
          </p:cNvSpPr>
          <p:nvPr>
            <p:ph type="subTitle" idx="1"/>
          </p:nvPr>
        </p:nvSpPr>
        <p:spPr>
          <a:xfrm>
            <a:off x="1524000" y="4356017"/>
            <a:ext cx="9144000" cy="1655762"/>
          </a:xfrm>
        </p:spPr>
        <p:txBody>
          <a:bodyPr/>
          <a:lstStyle/>
          <a:p>
            <a:r>
              <a:rPr lang="en-US" dirty="0" smtClean="0"/>
              <a:t>By Dominic </a:t>
            </a:r>
            <a:r>
              <a:rPr lang="en-US" dirty="0" err="1" smtClean="0"/>
              <a:t>Fiorentino</a:t>
            </a:r>
            <a:r>
              <a:rPr lang="en-US" dirty="0" smtClean="0"/>
              <a:t> </a:t>
            </a:r>
            <a:endParaRPr lang="en-US" dirty="0"/>
          </a:p>
        </p:txBody>
      </p:sp>
    </p:spTree>
    <p:extLst>
      <p:ext uri="{BB962C8B-B14F-4D97-AF65-F5344CB8AC3E}">
        <p14:creationId xmlns:p14="http://schemas.microsoft.com/office/powerpoint/2010/main" val="64622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a:hlinkClick r:id="rId2"/>
              </a:rPr>
              <a:t>https://foursquare.com</a:t>
            </a:r>
            <a:r>
              <a:rPr lang="en-US" dirty="0" smtClean="0">
                <a:hlinkClick r:id="rId2"/>
              </a:rPr>
              <a:t>/</a:t>
            </a:r>
            <a:endParaRPr lang="en-US" dirty="0" smtClean="0"/>
          </a:p>
          <a:p>
            <a:r>
              <a:rPr lang="en-US" dirty="0">
                <a:hlinkClick r:id="rId3"/>
              </a:rPr>
              <a:t>https://www.coursera.org</a:t>
            </a:r>
            <a:r>
              <a:rPr lang="en-US" dirty="0" smtClean="0">
                <a:hlinkClick r:id="rId3"/>
              </a:rPr>
              <a:t>/</a:t>
            </a:r>
            <a:endParaRPr lang="en-US" dirty="0" smtClean="0"/>
          </a:p>
          <a:p>
            <a:r>
              <a:rPr lang="en-US" dirty="0">
                <a:hlinkClick r:id="rId4"/>
              </a:rPr>
              <a:t>https://geo.nyu.edu/catalog/nyu_2451_34572</a:t>
            </a:r>
            <a:endParaRPr lang="en-US" dirty="0"/>
          </a:p>
        </p:txBody>
      </p:sp>
    </p:spTree>
    <p:extLst>
      <p:ext uri="{BB962C8B-B14F-4D97-AF65-F5344CB8AC3E}">
        <p14:creationId xmlns:p14="http://schemas.microsoft.com/office/powerpoint/2010/main" val="538291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Utilizing NYU New York City Data Set </a:t>
            </a:r>
            <a:endParaRPr lang="en-US" dirty="0"/>
          </a:p>
        </p:txBody>
      </p:sp>
      <p:pic>
        <p:nvPicPr>
          <p:cNvPr id="4" name="Picture 3"/>
          <p:cNvPicPr>
            <a:picLocks noChangeAspect="1"/>
          </p:cNvPicPr>
          <p:nvPr/>
        </p:nvPicPr>
        <p:blipFill>
          <a:blip r:embed="rId2"/>
          <a:stretch>
            <a:fillRect/>
          </a:stretch>
        </p:blipFill>
        <p:spPr>
          <a:xfrm>
            <a:off x="892002" y="1930399"/>
            <a:ext cx="8382000" cy="3652253"/>
          </a:xfrm>
          <a:prstGeom prst="rect">
            <a:avLst/>
          </a:prstGeom>
        </p:spPr>
      </p:pic>
    </p:spTree>
    <p:extLst>
      <p:ext uri="{BB962C8B-B14F-4D97-AF65-F5344CB8AC3E}">
        <p14:creationId xmlns:p14="http://schemas.microsoft.com/office/powerpoint/2010/main" val="299636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Utilizing Foursquare API for searching Venues </a:t>
            </a:r>
            <a:endParaRPr lang="en-US" dirty="0"/>
          </a:p>
        </p:txBody>
      </p:sp>
      <p:sp>
        <p:nvSpPr>
          <p:cNvPr id="3" name="Content Placeholder 2"/>
          <p:cNvSpPr>
            <a:spLocks noGrp="1"/>
          </p:cNvSpPr>
          <p:nvPr>
            <p:ph idx="1"/>
          </p:nvPr>
        </p:nvSpPr>
        <p:spPr/>
        <p:txBody>
          <a:bodyPr/>
          <a:lstStyle/>
          <a:p>
            <a:r>
              <a:rPr lang="en-US" dirty="0" smtClean="0"/>
              <a:t>Via </a:t>
            </a:r>
            <a:r>
              <a:rPr lang="en-US" dirty="0" smtClean="0">
                <a:hlinkClick r:id="rId2"/>
              </a:rPr>
              <a:t>https://foursquare.com/</a:t>
            </a:r>
            <a:endParaRPr lang="en-US" dirty="0"/>
          </a:p>
        </p:txBody>
      </p:sp>
    </p:spTree>
    <p:extLst>
      <p:ext uri="{BB962C8B-B14F-4D97-AF65-F5344CB8AC3E}">
        <p14:creationId xmlns:p14="http://schemas.microsoft.com/office/powerpoint/2010/main" val="346862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0292"/>
            <a:ext cx="8596668" cy="1320800"/>
          </a:xfrm>
        </p:spPr>
        <p:txBody>
          <a:bodyPr/>
          <a:lstStyle/>
          <a:p>
            <a:pPr algn="ctr"/>
            <a:r>
              <a:rPr lang="en-US" dirty="0" smtClean="0"/>
              <a:t>Map of the Neighborhoods of New York City</a:t>
            </a:r>
            <a:endParaRPr lang="en-US" dirty="0"/>
          </a:p>
        </p:txBody>
      </p:sp>
      <p:pic>
        <p:nvPicPr>
          <p:cNvPr id="4" name="Picture 3"/>
          <p:cNvPicPr>
            <a:picLocks noChangeAspect="1"/>
          </p:cNvPicPr>
          <p:nvPr/>
        </p:nvPicPr>
        <p:blipFill>
          <a:blip r:embed="rId2"/>
          <a:stretch>
            <a:fillRect/>
          </a:stretch>
        </p:blipFill>
        <p:spPr>
          <a:xfrm>
            <a:off x="1705744" y="1521092"/>
            <a:ext cx="5882171" cy="5336908"/>
          </a:xfrm>
          <a:prstGeom prst="rect">
            <a:avLst/>
          </a:prstGeom>
        </p:spPr>
      </p:pic>
      <p:sp>
        <p:nvSpPr>
          <p:cNvPr id="5" name="TextBox 4"/>
          <p:cNvSpPr txBox="1"/>
          <p:nvPr/>
        </p:nvSpPr>
        <p:spPr>
          <a:xfrm>
            <a:off x="7792453" y="3128211"/>
            <a:ext cx="3561347" cy="646331"/>
          </a:xfrm>
          <a:prstGeom prst="rect">
            <a:avLst/>
          </a:prstGeom>
          <a:noFill/>
        </p:spPr>
        <p:txBody>
          <a:bodyPr wrap="square" rtlCol="0">
            <a:spAutoFit/>
          </a:bodyPr>
          <a:lstStyle/>
          <a:p>
            <a:r>
              <a:rPr lang="en-US" dirty="0" smtClean="0"/>
              <a:t>Each Dot represents a centroid of the corresponding Neighborhood</a:t>
            </a:r>
            <a:endParaRPr lang="en-US" dirty="0"/>
          </a:p>
        </p:txBody>
      </p:sp>
    </p:spTree>
    <p:extLst>
      <p:ext uri="{BB962C8B-B14F-4D97-AF65-F5344CB8AC3E}">
        <p14:creationId xmlns:p14="http://schemas.microsoft.com/office/powerpoint/2010/main" val="2978794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the top 5 common venues of each Neighborhood </a:t>
            </a:r>
            <a:endParaRPr lang="en-US" dirty="0"/>
          </a:p>
        </p:txBody>
      </p:sp>
      <p:pic>
        <p:nvPicPr>
          <p:cNvPr id="4" name="Picture 3"/>
          <p:cNvPicPr>
            <a:picLocks noChangeAspect="1"/>
          </p:cNvPicPr>
          <p:nvPr/>
        </p:nvPicPr>
        <p:blipFill>
          <a:blip r:embed="rId2"/>
          <a:stretch>
            <a:fillRect/>
          </a:stretch>
        </p:blipFill>
        <p:spPr>
          <a:xfrm>
            <a:off x="2242754" y="2142623"/>
            <a:ext cx="5465827" cy="4242134"/>
          </a:xfrm>
          <a:prstGeom prst="rect">
            <a:avLst/>
          </a:prstGeom>
        </p:spPr>
      </p:pic>
    </p:spTree>
    <p:extLst>
      <p:ext uri="{BB962C8B-B14F-4D97-AF65-F5344CB8AC3E}">
        <p14:creationId xmlns:p14="http://schemas.microsoft.com/office/powerpoint/2010/main" val="115612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ten Most Common Venues in every Neighborhood in New York City </a:t>
            </a:r>
            <a:endParaRPr lang="en-US" dirty="0"/>
          </a:p>
        </p:txBody>
      </p:sp>
      <p:pic>
        <p:nvPicPr>
          <p:cNvPr id="4" name="Picture 3"/>
          <p:cNvPicPr>
            <a:picLocks noChangeAspect="1"/>
          </p:cNvPicPr>
          <p:nvPr/>
        </p:nvPicPr>
        <p:blipFill>
          <a:blip r:embed="rId2"/>
          <a:stretch>
            <a:fillRect/>
          </a:stretch>
        </p:blipFill>
        <p:spPr>
          <a:xfrm>
            <a:off x="0" y="2883823"/>
            <a:ext cx="12192000" cy="2875293"/>
          </a:xfrm>
          <a:prstGeom prst="rect">
            <a:avLst/>
          </a:prstGeom>
        </p:spPr>
      </p:pic>
    </p:spTree>
    <p:extLst>
      <p:ext uri="{BB962C8B-B14F-4D97-AF65-F5344CB8AC3E}">
        <p14:creationId xmlns:p14="http://schemas.microsoft.com/office/powerpoint/2010/main" val="72434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Neighborhoods </a:t>
            </a:r>
            <a:endParaRPr lang="en-US" dirty="0"/>
          </a:p>
        </p:txBody>
      </p:sp>
      <p:pic>
        <p:nvPicPr>
          <p:cNvPr id="5" name="Picture 4"/>
          <p:cNvPicPr>
            <a:picLocks noChangeAspect="1"/>
          </p:cNvPicPr>
          <p:nvPr/>
        </p:nvPicPr>
        <p:blipFill>
          <a:blip r:embed="rId2"/>
          <a:stretch>
            <a:fillRect/>
          </a:stretch>
        </p:blipFill>
        <p:spPr>
          <a:xfrm>
            <a:off x="0" y="2593557"/>
            <a:ext cx="11137068" cy="1818022"/>
          </a:xfrm>
          <a:prstGeom prst="rect">
            <a:avLst/>
          </a:prstGeom>
        </p:spPr>
      </p:pic>
    </p:spTree>
    <p:extLst>
      <p:ext uri="{BB962C8B-B14F-4D97-AF65-F5344CB8AC3E}">
        <p14:creationId xmlns:p14="http://schemas.microsoft.com/office/powerpoint/2010/main" val="115635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Location </a:t>
            </a:r>
            <a:endParaRPr lang="en-US" dirty="0"/>
          </a:p>
        </p:txBody>
      </p:sp>
      <p:sp>
        <p:nvSpPr>
          <p:cNvPr id="3" name="Content Placeholder 2"/>
          <p:cNvSpPr>
            <a:spLocks noGrp="1"/>
          </p:cNvSpPr>
          <p:nvPr>
            <p:ph idx="1"/>
          </p:nvPr>
        </p:nvSpPr>
        <p:spPr>
          <a:xfrm flipH="1">
            <a:off x="838199" y="1690687"/>
            <a:ext cx="10359189" cy="2175459"/>
          </a:xfrm>
        </p:spPr>
        <p:txBody>
          <a:bodyPr/>
          <a:lstStyle/>
          <a:p>
            <a:r>
              <a:rPr lang="en-US" dirty="0" smtClean="0"/>
              <a:t>The potential location identified through data analysis and clustering identified Brookville, NY as a desired location for a new restaurant. </a:t>
            </a:r>
          </a:p>
          <a:p>
            <a:r>
              <a:rPr lang="en-US" dirty="0" smtClean="0"/>
              <a:t>Cluster number 5 revealed Brookville New York as a location with limited food options</a:t>
            </a:r>
          </a:p>
          <a:p>
            <a:r>
              <a:rPr lang="en-US" dirty="0"/>
              <a:t>Cluster number </a:t>
            </a:r>
            <a:r>
              <a:rPr lang="en-US" dirty="0" smtClean="0"/>
              <a:t>5 also revealed several locations for catering opportunities </a:t>
            </a:r>
            <a:endParaRPr lang="en-US" dirty="0"/>
          </a:p>
        </p:txBody>
      </p:sp>
      <p:pic>
        <p:nvPicPr>
          <p:cNvPr id="5" name="Picture 4"/>
          <p:cNvPicPr>
            <a:picLocks noChangeAspect="1"/>
          </p:cNvPicPr>
          <p:nvPr/>
        </p:nvPicPr>
        <p:blipFill>
          <a:blip r:embed="rId2"/>
          <a:stretch>
            <a:fillRect/>
          </a:stretch>
        </p:blipFill>
        <p:spPr>
          <a:xfrm>
            <a:off x="64537" y="4318455"/>
            <a:ext cx="12049256" cy="1183987"/>
          </a:xfrm>
          <a:prstGeom prst="rect">
            <a:avLst/>
          </a:prstGeom>
        </p:spPr>
      </p:pic>
    </p:spTree>
    <p:extLst>
      <p:ext uri="{BB962C8B-B14F-4D97-AF65-F5344CB8AC3E}">
        <p14:creationId xmlns:p14="http://schemas.microsoft.com/office/powerpoint/2010/main" val="94168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selection of Brookville, NY </a:t>
            </a:r>
            <a:br>
              <a:rPr lang="en-US" dirty="0" smtClean="0"/>
            </a:br>
            <a:r>
              <a:rPr lang="en-US" dirty="0" smtClean="0"/>
              <a:t>for XYZ Hospitality Company</a:t>
            </a:r>
            <a:endParaRPr lang="en-US" dirty="0"/>
          </a:p>
        </p:txBody>
      </p:sp>
      <p:sp>
        <p:nvSpPr>
          <p:cNvPr id="3" name="Content Placeholder 2"/>
          <p:cNvSpPr>
            <a:spLocks noGrp="1"/>
          </p:cNvSpPr>
          <p:nvPr>
            <p:ph idx="1"/>
          </p:nvPr>
        </p:nvSpPr>
        <p:spPr/>
        <p:txBody>
          <a:bodyPr/>
          <a:lstStyle/>
          <a:p>
            <a:r>
              <a:rPr lang="en-US" dirty="0" smtClean="0"/>
              <a:t>Only </a:t>
            </a:r>
            <a:r>
              <a:rPr lang="en-US" dirty="0"/>
              <a:t>having 2 out of ten common venues being </a:t>
            </a:r>
            <a:r>
              <a:rPr lang="en-US" dirty="0" smtClean="0"/>
              <a:t>food</a:t>
            </a:r>
          </a:p>
          <a:p>
            <a:r>
              <a:rPr lang="en-US" dirty="0" smtClean="0"/>
              <a:t>Increased </a:t>
            </a:r>
            <a:r>
              <a:rPr lang="en-US" dirty="0"/>
              <a:t>revenue opportunities of partnering with the event and exhibit spaces for catering of </a:t>
            </a:r>
            <a:r>
              <a:rPr lang="en-US" dirty="0" smtClean="0"/>
              <a:t>events</a:t>
            </a:r>
          </a:p>
          <a:p>
            <a:r>
              <a:rPr lang="en-US" dirty="0" smtClean="0"/>
              <a:t>The </a:t>
            </a:r>
            <a:r>
              <a:rPr lang="en-US" dirty="0"/>
              <a:t>proximity to farms which is listed as the 10th most common venue allows for an increased potential savings on food while also being able to advertise as local farm to table restaurant in New York City.</a:t>
            </a:r>
          </a:p>
          <a:p>
            <a:endParaRPr lang="en-US" dirty="0"/>
          </a:p>
        </p:txBody>
      </p:sp>
    </p:spTree>
    <p:extLst>
      <p:ext uri="{BB962C8B-B14F-4D97-AF65-F5344CB8AC3E}">
        <p14:creationId xmlns:p14="http://schemas.microsoft.com/office/powerpoint/2010/main" val="30358392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199</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Restaurant Location Selection in New York City </vt:lpstr>
      <vt:lpstr>Utilizing NYU New York City Data Set </vt:lpstr>
      <vt:lpstr>Utilizing Foursquare API for searching Venues </vt:lpstr>
      <vt:lpstr>Map of the Neighborhoods of New York City</vt:lpstr>
      <vt:lpstr>Example of the top 5 common venues of each Neighborhood </vt:lpstr>
      <vt:lpstr>Top ten Most Common Venues in every Neighborhood in New York City </vt:lpstr>
      <vt:lpstr>Clustering Neighborhoods </vt:lpstr>
      <vt:lpstr>Potential Location </vt:lpstr>
      <vt:lpstr>Rationale for selection of Brookville, NY  for XYZ Hospitality Company</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2020-07-06T17:52:47Z</dcterms:created>
  <dcterms:modified xsi:type="dcterms:W3CDTF">2020-07-06T18:27:23Z</dcterms:modified>
</cp:coreProperties>
</file>