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33"/>
  </p:notesMasterIdLst>
  <p:sldIdLst>
    <p:sldId id="320" r:id="rId2"/>
    <p:sldId id="360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91" r:id="rId11"/>
    <p:sldId id="369" r:id="rId12"/>
    <p:sldId id="370" r:id="rId13"/>
    <p:sldId id="372" r:id="rId14"/>
    <p:sldId id="371" r:id="rId15"/>
    <p:sldId id="377" r:id="rId16"/>
    <p:sldId id="373" r:id="rId17"/>
    <p:sldId id="375" r:id="rId18"/>
    <p:sldId id="376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8" r:id="rId28"/>
    <p:sldId id="386" r:id="rId29"/>
    <p:sldId id="387" r:id="rId30"/>
    <p:sldId id="389" r:id="rId31"/>
    <p:sldId id="3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F9"/>
    <a:srgbClr val="DCEDF8"/>
    <a:srgbClr val="FF5050"/>
    <a:srgbClr val="F7F8BE"/>
    <a:srgbClr val="E9F4FB"/>
    <a:srgbClr val="E7F4DA"/>
    <a:srgbClr val="EFDDD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6" autoAdjust="0"/>
    <p:restoredTop sz="58907" autoAdjust="0"/>
  </p:normalViewPr>
  <p:slideViewPr>
    <p:cSldViewPr snapToGrid="0">
      <p:cViewPr varScale="1">
        <p:scale>
          <a:sx n="65" d="100"/>
          <a:sy n="65" d="100"/>
        </p:scale>
        <p:origin x="1584" y="108"/>
      </p:cViewPr>
      <p:guideLst>
        <p:guide orient="horz" pos="2364"/>
        <p:guide pos="3817"/>
      </p:guideLst>
    </p:cSldViewPr>
  </p:slideViewPr>
  <p:notesTextViewPr>
    <p:cViewPr>
      <p:scale>
        <a:sx n="114" d="100"/>
        <a:sy n="114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51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8830E-2A82-4B92-8DFA-48A1DD518D1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A2C7-9F54-41F8-95BF-A879704A4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A7F4F-59E1-4430-BC21-FBF70B904EA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5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Estos</a:t>
            </a:r>
            <a:r>
              <a:rPr lang="en-US" dirty="0" smtClean="0"/>
              <a:t> numerous </a:t>
            </a:r>
            <a:r>
              <a:rPr lang="en-US" dirty="0" err="1" smtClean="0"/>
              <a:t>normalmente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metidos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estructuras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llamamos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contenedores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).</a:t>
            </a:r>
            <a:r>
              <a:rPr lang="en-US" u="none" baseline="0" dirty="0" smtClean="0"/>
              <a:t> </a:t>
            </a:r>
          </a:p>
          <a:p>
            <a:r>
              <a:rPr lang="en-US" u="none" baseline="0" dirty="0" err="1" smtClean="0"/>
              <a:t>Veamos</a:t>
            </a:r>
            <a:r>
              <a:rPr lang="en-US" u="none" baseline="0" dirty="0" smtClean="0"/>
              <a:t> los </a:t>
            </a:r>
            <a:r>
              <a:rPr lang="en-US" u="none" baseline="0" dirty="0" err="1" smtClean="0"/>
              <a:t>diferentes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tipos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contenedores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pueden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ser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liosos</a:t>
            </a:r>
            <a:r>
              <a:rPr lang="en-US" u="none" baseline="0" dirty="0" smtClean="0"/>
              <a:t>. </a:t>
            </a:r>
          </a:p>
          <a:p>
            <a:r>
              <a:rPr lang="en-US" u="none" baseline="0" dirty="0" smtClean="0"/>
              <a:t>Bueno, lo </a:t>
            </a:r>
            <a:r>
              <a:rPr lang="en-US" u="none" baseline="0" dirty="0" err="1" smtClean="0"/>
              <a:t>importante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estos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contendores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no solo </a:t>
            </a:r>
            <a:r>
              <a:rPr lang="en-US" u="none" baseline="0" dirty="0" err="1" smtClean="0"/>
              <a:t>tienen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informacion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guardada</a:t>
            </a:r>
            <a:r>
              <a:rPr lang="en-US" u="none" baseline="0" dirty="0" smtClean="0"/>
              <a:t> a la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podemos</a:t>
            </a:r>
            <a:r>
              <a:rPr lang="en-US" u="none" baseline="0" dirty="0" smtClean="0"/>
              <a:t> accede con  .campo  , </a:t>
            </a:r>
            <a:r>
              <a:rPr lang="en-US" u="none" baseline="0" dirty="0" err="1" smtClean="0"/>
              <a:t>sino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tienen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métodos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son </a:t>
            </a:r>
            <a:r>
              <a:rPr lang="en-US" u="none" baseline="0" dirty="0" err="1" smtClean="0"/>
              <a:t>funciones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especiales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especiales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ese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contenedor</a:t>
            </a:r>
            <a:r>
              <a:rPr lang="en-US" u="none" baseline="0" dirty="0" smtClean="0"/>
              <a:t>, y se </a:t>
            </a:r>
            <a:r>
              <a:rPr lang="en-US" u="none" baseline="0" dirty="0" err="1" smtClean="0"/>
              <a:t>llaman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como</a:t>
            </a:r>
            <a:r>
              <a:rPr lang="en-US" u="none" baseline="0" dirty="0" smtClean="0"/>
              <a:t> .function()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4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Estos</a:t>
            </a:r>
            <a:r>
              <a:rPr lang="en-US" dirty="0" smtClean="0"/>
              <a:t> numerous </a:t>
            </a:r>
            <a:r>
              <a:rPr lang="en-US" dirty="0" err="1" smtClean="0"/>
              <a:t>normalmente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metidos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estructuras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llamamos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contenedores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).</a:t>
            </a:r>
            <a:r>
              <a:rPr lang="en-US" u="none" baseline="0" dirty="0" smtClean="0"/>
              <a:t> </a:t>
            </a:r>
          </a:p>
          <a:p>
            <a:r>
              <a:rPr lang="en-US" u="none" baseline="0" dirty="0" err="1" smtClean="0"/>
              <a:t>Veamos</a:t>
            </a:r>
            <a:r>
              <a:rPr lang="en-US" u="none" baseline="0" dirty="0" smtClean="0"/>
              <a:t> los </a:t>
            </a:r>
            <a:r>
              <a:rPr lang="en-US" u="none" baseline="0" dirty="0" err="1" smtClean="0"/>
              <a:t>diferentes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tipos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contenedores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pueden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ser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liosos</a:t>
            </a:r>
            <a:r>
              <a:rPr lang="en-US" u="none" baseline="0" dirty="0" smtClean="0"/>
              <a:t>. </a:t>
            </a:r>
          </a:p>
          <a:p>
            <a:r>
              <a:rPr lang="en-US" u="none" baseline="0" dirty="0" smtClean="0"/>
              <a:t>Bueno, lo </a:t>
            </a:r>
            <a:r>
              <a:rPr lang="en-US" u="none" baseline="0" dirty="0" err="1" smtClean="0"/>
              <a:t>importante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estos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contendores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no solo </a:t>
            </a:r>
            <a:r>
              <a:rPr lang="en-US" u="none" baseline="0" dirty="0" err="1" smtClean="0"/>
              <a:t>tienen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informacion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guardada</a:t>
            </a:r>
            <a:r>
              <a:rPr lang="en-US" u="none" baseline="0" dirty="0" smtClean="0"/>
              <a:t> a la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podemos</a:t>
            </a:r>
            <a:r>
              <a:rPr lang="en-US" u="none" baseline="0" dirty="0" smtClean="0"/>
              <a:t> accede con  </a:t>
            </a:r>
            <a:r>
              <a:rPr lang="en-US" u="none" baseline="0" smtClean="0"/>
              <a:t>.campo  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sino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tienen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métodos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son </a:t>
            </a:r>
            <a:r>
              <a:rPr lang="en-US" u="none" baseline="0" dirty="0" err="1" smtClean="0"/>
              <a:t>funciones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especiales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especiales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ese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contenedor</a:t>
            </a:r>
            <a:r>
              <a:rPr lang="en-US" u="none" baseline="0" dirty="0" smtClean="0"/>
              <a:t>, y se </a:t>
            </a:r>
            <a:r>
              <a:rPr lang="en-US" u="none" baseline="0" dirty="0" err="1" smtClean="0"/>
              <a:t>llaman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como</a:t>
            </a:r>
            <a:r>
              <a:rPr lang="en-US" u="none" baseline="0" dirty="0" smtClean="0"/>
              <a:t> .function()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7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Bueno, </a:t>
            </a:r>
            <a:r>
              <a:rPr lang="en-US" dirty="0" err="1" smtClean="0"/>
              <a:t>aparte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crucial para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con bases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relacionales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dataframes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asociada</a:t>
            </a:r>
            <a:r>
              <a:rPr lang="en-US" baseline="0" dirty="0" smtClean="0"/>
              <a:t>: pandas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</a:t>
            </a:r>
            <a:r>
              <a:rPr lang="en-US" u="none" baseline="0" dirty="0" smtClean="0"/>
              <a:t> a lo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vamos</a:t>
            </a:r>
            <a:r>
              <a:rPr lang="en-US" u="none" baseline="0" dirty="0" smtClean="0"/>
              <a:t> a </a:t>
            </a:r>
            <a:r>
              <a:rPr lang="en-US" u="none" baseline="0" dirty="0" err="1" smtClean="0"/>
              <a:t>dedicar</a:t>
            </a:r>
            <a:r>
              <a:rPr lang="en-US" u="none" baseline="0" dirty="0" smtClean="0"/>
              <a:t> el </a:t>
            </a:r>
            <a:r>
              <a:rPr lang="en-US" u="none" baseline="0" dirty="0" err="1" smtClean="0"/>
              <a:t>grueso</a:t>
            </a:r>
            <a:r>
              <a:rPr lang="en-US" u="none" baseline="0" dirty="0" smtClean="0"/>
              <a:t> de la </a:t>
            </a:r>
            <a:r>
              <a:rPr lang="en-US" u="none" baseline="0" dirty="0" err="1" smtClean="0"/>
              <a:t>charla</a:t>
            </a:r>
            <a:r>
              <a:rPr lang="en-US" u="none" baseline="0" dirty="0" smtClean="0"/>
              <a:t>.</a:t>
            </a:r>
          </a:p>
          <a:p>
            <a:r>
              <a:rPr lang="en-US" u="none" baseline="0" dirty="0" smtClean="0"/>
              <a:t>¿</a:t>
            </a:r>
            <a:r>
              <a:rPr lang="en-US" u="none" baseline="0" dirty="0" err="1" smtClean="0"/>
              <a:t>Qué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datafrmae</a:t>
            </a:r>
            <a:r>
              <a:rPr lang="en-US" u="none" baseline="0" dirty="0" smtClean="0"/>
              <a:t>? : </a:t>
            </a:r>
            <a:r>
              <a:rPr lang="en-US" u="none" baseline="0" dirty="0" err="1" smtClean="0"/>
              <a:t>Datos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indexados</a:t>
            </a:r>
            <a:r>
              <a:rPr lang="en-US" u="none" baseline="0" dirty="0" smtClean="0"/>
              <a:t> y </a:t>
            </a:r>
            <a:r>
              <a:rPr lang="en-US" u="none" baseline="0" dirty="0" err="1" smtClean="0"/>
              <a:t>ordenados</a:t>
            </a:r>
            <a:r>
              <a:rPr lang="en-US" u="none" baseline="0" dirty="0" smtClean="0"/>
              <a:t>.</a:t>
            </a:r>
          </a:p>
          <a:p>
            <a:endParaRPr lang="en-US" u="none" baseline="0" dirty="0" smtClean="0"/>
          </a:p>
          <a:p>
            <a:r>
              <a:rPr lang="en-US" u="none" baseline="0" dirty="0" smtClean="0"/>
              <a:t>Si </a:t>
            </a:r>
            <a:r>
              <a:rPr lang="en-US" u="none" baseline="0" dirty="0" err="1" smtClean="0"/>
              <a:t>tenemos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filosofia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datos</a:t>
            </a:r>
            <a:r>
              <a:rPr lang="en-US" u="none" baseline="0" dirty="0" smtClean="0"/>
              <a:t> tidy </a:t>
            </a:r>
            <a:r>
              <a:rPr lang="en-US" u="none" baseline="0" dirty="0" err="1" smtClean="0"/>
              <a:t>entonces</a:t>
            </a:r>
            <a:r>
              <a:rPr lang="en-US" u="none" baseline="0" dirty="0" smtClean="0"/>
              <a:t> casa </a:t>
            </a:r>
            <a:r>
              <a:rPr lang="en-US" u="none" baseline="0" dirty="0" err="1" smtClean="0"/>
              <a:t>fila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representa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observacion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mientras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cada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columna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representa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variable </a:t>
            </a:r>
            <a:r>
              <a:rPr lang="en-US" u="none" baseline="0" dirty="0" err="1" smtClean="0"/>
              <a:t>diferente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observación</a:t>
            </a:r>
            <a:r>
              <a:rPr lang="en-US" u="none" baseline="0" dirty="0" smtClean="0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Bueno, </a:t>
            </a:r>
            <a:r>
              <a:rPr lang="en-US" dirty="0" err="1" smtClean="0"/>
              <a:t>aparte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crucial para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con bases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relacionales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dataframes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asociada</a:t>
            </a:r>
            <a:r>
              <a:rPr lang="en-US" baseline="0" dirty="0" smtClean="0"/>
              <a:t>: pandas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</a:t>
            </a:r>
            <a:r>
              <a:rPr lang="en-US" u="none" baseline="0" dirty="0" smtClean="0"/>
              <a:t> a lo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vamos</a:t>
            </a:r>
            <a:r>
              <a:rPr lang="en-US" u="none" baseline="0" dirty="0" smtClean="0"/>
              <a:t> a </a:t>
            </a:r>
            <a:r>
              <a:rPr lang="en-US" u="none" baseline="0" dirty="0" err="1" smtClean="0"/>
              <a:t>dedicar</a:t>
            </a:r>
            <a:r>
              <a:rPr lang="en-US" u="none" baseline="0" dirty="0" smtClean="0"/>
              <a:t> el </a:t>
            </a:r>
            <a:r>
              <a:rPr lang="en-US" u="none" baseline="0" dirty="0" err="1" smtClean="0"/>
              <a:t>grueso</a:t>
            </a:r>
            <a:r>
              <a:rPr lang="en-US" u="none" baseline="0" dirty="0" smtClean="0"/>
              <a:t> de la </a:t>
            </a:r>
            <a:r>
              <a:rPr lang="en-US" u="none" baseline="0" dirty="0" err="1" smtClean="0"/>
              <a:t>charla</a:t>
            </a:r>
            <a:r>
              <a:rPr lang="en-US" u="none" baseline="0" dirty="0" smtClean="0"/>
              <a:t>.</a:t>
            </a:r>
          </a:p>
          <a:p>
            <a:r>
              <a:rPr lang="en-US" u="none" baseline="0" dirty="0" smtClean="0"/>
              <a:t>¿</a:t>
            </a:r>
            <a:r>
              <a:rPr lang="en-US" u="none" baseline="0" dirty="0" err="1" smtClean="0"/>
              <a:t>Qué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datafrmae</a:t>
            </a:r>
            <a:r>
              <a:rPr lang="en-US" u="none" baseline="0" dirty="0" smtClean="0"/>
              <a:t>? : </a:t>
            </a:r>
            <a:r>
              <a:rPr lang="en-US" u="none" baseline="0" dirty="0" err="1" smtClean="0"/>
              <a:t>Datos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indexados</a:t>
            </a:r>
            <a:r>
              <a:rPr lang="en-US" u="none" baseline="0" dirty="0" smtClean="0"/>
              <a:t> y </a:t>
            </a:r>
            <a:r>
              <a:rPr lang="en-US" u="none" baseline="0" dirty="0" err="1" smtClean="0"/>
              <a:t>ordenados</a:t>
            </a:r>
            <a:r>
              <a:rPr lang="en-US" u="none" baseline="0" dirty="0" smtClean="0"/>
              <a:t>.</a:t>
            </a:r>
          </a:p>
          <a:p>
            <a:endParaRPr lang="en-US" u="none" baseline="0" dirty="0" smtClean="0"/>
          </a:p>
          <a:p>
            <a:r>
              <a:rPr lang="en-US" u="none" baseline="0" dirty="0" smtClean="0"/>
              <a:t>Si </a:t>
            </a:r>
            <a:r>
              <a:rPr lang="en-US" u="none" baseline="0" dirty="0" err="1" smtClean="0"/>
              <a:t>tenemos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filosofia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datos</a:t>
            </a:r>
            <a:r>
              <a:rPr lang="en-US" u="none" baseline="0" dirty="0" smtClean="0"/>
              <a:t> tidy </a:t>
            </a:r>
            <a:r>
              <a:rPr lang="en-US" u="none" baseline="0" dirty="0" err="1" smtClean="0"/>
              <a:t>entonces</a:t>
            </a:r>
            <a:r>
              <a:rPr lang="en-US" u="none" baseline="0" dirty="0" smtClean="0"/>
              <a:t> casa </a:t>
            </a:r>
            <a:r>
              <a:rPr lang="en-US" u="none" baseline="0" dirty="0" err="1" smtClean="0"/>
              <a:t>fila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representa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observacion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mientras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cada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columna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representa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variable </a:t>
            </a:r>
            <a:r>
              <a:rPr lang="en-US" u="none" baseline="0" dirty="0" err="1" smtClean="0"/>
              <a:t>diferente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observación</a:t>
            </a:r>
            <a:r>
              <a:rPr lang="en-US" u="none" baseline="0" dirty="0" smtClean="0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6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Veamos</a:t>
            </a:r>
            <a:r>
              <a:rPr lang="en-US" dirty="0" smtClean="0"/>
              <a:t> </a:t>
            </a:r>
            <a:r>
              <a:rPr lang="en-US" dirty="0" err="1" smtClean="0"/>
              <a:t>directamente</a:t>
            </a:r>
            <a:r>
              <a:rPr lang="en-US" dirty="0" smtClean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hace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96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0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0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27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5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8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Lo primero. ¿por qué os he hecho hincapié en que instaléis </a:t>
            </a:r>
            <a:r>
              <a:rPr lang="es-ES" baseline="0" dirty="0" err="1" smtClean="0"/>
              <a:t>python</a:t>
            </a:r>
            <a:r>
              <a:rPr lang="es-ES" baseline="0" dirty="0" smtClean="0"/>
              <a:t> a través de anaconda? </a:t>
            </a:r>
          </a:p>
          <a:p>
            <a:r>
              <a:rPr lang="es-ES" baseline="0" dirty="0" smtClean="0"/>
              <a:t>Porque cambia muy rápido y anaconda es un gestor de paquetes, que permite tener instalados a la vez varias distribuciones tanto de </a:t>
            </a:r>
            <a:r>
              <a:rPr lang="es-ES" baseline="0" dirty="0" err="1" smtClean="0"/>
              <a:t>python</a:t>
            </a:r>
            <a:r>
              <a:rPr lang="es-ES" baseline="0" dirty="0" smtClean="0"/>
              <a:t> como de R!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A7F4F-59E1-4430-BC21-FBF70B904EA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568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7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2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2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calculus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categorias</a:t>
            </a:r>
            <a:r>
              <a:rPr lang="en-US" baseline="0" dirty="0" smtClean="0"/>
              <a:t> (medias, </a:t>
            </a:r>
            <a:r>
              <a:rPr lang="en-US" baseline="0" dirty="0" err="1" smtClean="0"/>
              <a:t>desviaciones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calculus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categorias</a:t>
            </a:r>
            <a:r>
              <a:rPr lang="en-US" baseline="0" dirty="0" smtClean="0"/>
              <a:t> (medias, </a:t>
            </a:r>
            <a:r>
              <a:rPr lang="en-US" baseline="0" dirty="0" err="1" smtClean="0"/>
              <a:t>desviaciones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0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calculus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categorias</a:t>
            </a:r>
            <a:r>
              <a:rPr lang="en-US" baseline="0" dirty="0" smtClean="0"/>
              <a:t> (medias, </a:t>
            </a:r>
            <a:r>
              <a:rPr lang="en-US" baseline="0" dirty="0" err="1" smtClean="0"/>
              <a:t>desviaciones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0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calculus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categorias</a:t>
            </a:r>
            <a:r>
              <a:rPr lang="en-US" baseline="0" dirty="0" smtClean="0"/>
              <a:t> (medias, </a:t>
            </a:r>
            <a:r>
              <a:rPr lang="en-US" baseline="0" dirty="0" err="1" smtClean="0"/>
              <a:t>desviaciones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10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calculus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categorias</a:t>
            </a:r>
            <a:r>
              <a:rPr lang="en-US" baseline="0" dirty="0" smtClean="0"/>
              <a:t> (medias, </a:t>
            </a:r>
            <a:r>
              <a:rPr lang="en-US" baseline="0" dirty="0" err="1" smtClean="0"/>
              <a:t>desviaciones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6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9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A7F4F-59E1-4430-BC21-FBF70B904EA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94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python </a:t>
            </a:r>
            <a:r>
              <a:rPr lang="en-US" dirty="0" err="1" smtClean="0"/>
              <a:t>instalado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elegir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la terminal de python,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ejecutarlo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editors </a:t>
            </a:r>
            <a:r>
              <a:rPr lang="en-US" baseline="0" dirty="0" err="1" smtClean="0"/>
              <a:t>interactivos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R-studio) 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 major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VsCode</a:t>
            </a:r>
            <a:r>
              <a:rPr lang="en-US" baseline="0" dirty="0" smtClean="0"/>
              <a:t>, con el plugin de python, o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notebboks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los de </a:t>
            </a:r>
            <a:r>
              <a:rPr lang="en-US" baseline="0" dirty="0" err="1" smtClean="0"/>
              <a:t>mathematica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haremos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format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major, al </a:t>
            </a:r>
            <a:r>
              <a:rPr lang="en-US" baseline="0" dirty="0" err="1" smtClean="0"/>
              <a:t>dejar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registrado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haciendo</a:t>
            </a:r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python </a:t>
            </a:r>
            <a:r>
              <a:rPr lang="en-US" dirty="0" err="1" smtClean="0"/>
              <a:t>instalado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elegir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la terminal de python,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ejecutarlo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editors </a:t>
            </a:r>
            <a:r>
              <a:rPr lang="en-US" baseline="0" dirty="0" err="1" smtClean="0"/>
              <a:t>interactivos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R-studio) 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 major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VsCode</a:t>
            </a:r>
            <a:r>
              <a:rPr lang="en-US" baseline="0" dirty="0" smtClean="0"/>
              <a:t>, con el plugin de python, o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notebboks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los de </a:t>
            </a:r>
            <a:r>
              <a:rPr lang="en-US" baseline="0" dirty="0" err="1" smtClean="0"/>
              <a:t>mathematica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haremos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format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major, al </a:t>
            </a:r>
            <a:r>
              <a:rPr lang="en-US" baseline="0" dirty="0" err="1" smtClean="0"/>
              <a:t>dejar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registrado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haciendo</a:t>
            </a:r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7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python </a:t>
            </a:r>
            <a:r>
              <a:rPr lang="en-US" dirty="0" err="1" smtClean="0"/>
              <a:t>instalado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elegir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la terminal de python,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ejecutarlo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editors </a:t>
            </a:r>
            <a:r>
              <a:rPr lang="en-US" baseline="0" dirty="0" err="1" smtClean="0"/>
              <a:t>interactivos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R-studio) 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 major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VsCode</a:t>
            </a:r>
            <a:r>
              <a:rPr lang="en-US" baseline="0" dirty="0" smtClean="0"/>
              <a:t>, con el plugin de python, o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notebboks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los de </a:t>
            </a:r>
            <a:r>
              <a:rPr lang="en-US" baseline="0" dirty="0" err="1" smtClean="0"/>
              <a:t>mathematica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haremos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format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major, al </a:t>
            </a:r>
            <a:r>
              <a:rPr lang="en-US" baseline="0" dirty="0" err="1" smtClean="0"/>
              <a:t>dejar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registrado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haciendo</a:t>
            </a:r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1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python </a:t>
            </a:r>
            <a:r>
              <a:rPr lang="en-US" dirty="0" err="1" smtClean="0"/>
              <a:t>instalado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elegir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la terminal de python,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ejecutarlo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editors </a:t>
            </a:r>
            <a:r>
              <a:rPr lang="en-US" baseline="0" dirty="0" err="1" smtClean="0"/>
              <a:t>interactivos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R-studio) 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 major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VsCode</a:t>
            </a:r>
            <a:r>
              <a:rPr lang="en-US" baseline="0" dirty="0" smtClean="0"/>
              <a:t>, con el plugin de python, o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notebboks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los de </a:t>
            </a:r>
            <a:r>
              <a:rPr lang="en-US" baseline="0" dirty="0" err="1" smtClean="0"/>
              <a:t>mathematica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haremos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format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major, al </a:t>
            </a:r>
            <a:r>
              <a:rPr lang="en-US" baseline="0" dirty="0" err="1" smtClean="0"/>
              <a:t>dejar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registrado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haciendo</a:t>
            </a:r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python </a:t>
            </a:r>
            <a:r>
              <a:rPr lang="en-US" dirty="0" err="1" smtClean="0"/>
              <a:t>instalado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elegir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la terminal de python,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ejecutarlo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editors </a:t>
            </a:r>
            <a:r>
              <a:rPr lang="en-US" baseline="0" dirty="0" err="1" smtClean="0"/>
              <a:t>interactivos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R-studio) 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 major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VsCode</a:t>
            </a:r>
            <a:r>
              <a:rPr lang="en-US" baseline="0" dirty="0" smtClean="0"/>
              <a:t>, con el plugin de python, o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notebboks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los de </a:t>
            </a:r>
            <a:r>
              <a:rPr lang="en-US" baseline="0" dirty="0" err="1" smtClean="0"/>
              <a:t>mathematica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haremos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format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major, al </a:t>
            </a:r>
            <a:r>
              <a:rPr lang="en-US" baseline="0" dirty="0" err="1" smtClean="0"/>
              <a:t>dejar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registrado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haciendo</a:t>
            </a:r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son </a:t>
            </a:r>
            <a:r>
              <a:rPr lang="en-US" dirty="0" err="1" smtClean="0"/>
              <a:t>mera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de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: </a:t>
            </a:r>
            <a:r>
              <a:rPr lang="en-US" dirty="0" err="1" smtClean="0"/>
              <a:t>numeros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caracteres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8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0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4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7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0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0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9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0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7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4443" y="2978111"/>
            <a:ext cx="7772400" cy="1470025"/>
          </a:xfrm>
        </p:spPr>
        <p:txBody>
          <a:bodyPr>
            <a:normAutofit/>
          </a:bodyPr>
          <a:lstStyle/>
          <a:p>
            <a:r>
              <a:rPr lang="es-ES" sz="2800" b="1" dirty="0" smtClean="0">
                <a:latin typeface="Lithos Pro Regular" panose="04020505030E02020A04" pitchFamily="82" charset="0"/>
              </a:rPr>
              <a:t>Data </a:t>
            </a:r>
            <a:r>
              <a:rPr lang="es-ES" sz="2800" b="1" dirty="0" err="1" smtClean="0">
                <a:latin typeface="Lithos Pro Regular" panose="04020505030E02020A04" pitchFamily="82" charset="0"/>
              </a:rPr>
              <a:t>AnÁlisis</a:t>
            </a:r>
            <a:r>
              <a:rPr lang="es-ES" sz="2800" b="1" dirty="0" smtClean="0">
                <a:latin typeface="Lithos Pro Regular" panose="04020505030E02020A04" pitchFamily="82" charset="0"/>
              </a:rPr>
              <a:t> in </a:t>
            </a:r>
            <a:r>
              <a:rPr lang="es-ES" sz="2800" b="1" dirty="0" err="1" smtClean="0">
                <a:latin typeface="Lithos Pro Regular" panose="04020505030E02020A04" pitchFamily="82" charset="0"/>
              </a:rPr>
              <a:t>Python</a:t>
            </a:r>
            <a:r>
              <a:rPr lang="es-ES" sz="2800" b="1" dirty="0" smtClean="0">
                <a:latin typeface="Lithos Pro Regular" panose="04020505030E02020A04" pitchFamily="82" charset="0"/>
              </a:rPr>
              <a:t/>
            </a:r>
            <a:br>
              <a:rPr lang="es-ES" sz="2800" b="1" dirty="0" smtClean="0">
                <a:latin typeface="Lithos Pro Regular" panose="04020505030E02020A04" pitchFamily="82" charset="0"/>
              </a:rPr>
            </a:br>
            <a:r>
              <a:rPr lang="es-ES" sz="2800" b="1" dirty="0" smtClean="0">
                <a:latin typeface="Lithos Pro Regular" panose="04020505030E02020A04" pitchFamily="82" charset="0"/>
              </a:rPr>
              <a:t>Pandas &amp; </a:t>
            </a:r>
            <a:r>
              <a:rPr lang="es-ES" sz="2800" b="1" dirty="0" err="1" smtClean="0">
                <a:latin typeface="Lithos Pro Regular" panose="04020505030E02020A04" pitchFamily="82" charset="0"/>
              </a:rPr>
              <a:t>Seaborn</a:t>
            </a:r>
            <a:endParaRPr lang="es-ES" sz="2800" b="1" dirty="0">
              <a:latin typeface="Lithos Pro Regular" panose="04020505030E02020A04" pitchFamily="8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99311" y="4595583"/>
            <a:ext cx="5792688" cy="910952"/>
          </a:xfrm>
        </p:spPr>
        <p:txBody>
          <a:bodyPr>
            <a:noAutofit/>
          </a:bodyPr>
          <a:lstStyle/>
          <a:p>
            <a:r>
              <a:rPr lang="es-ES" b="1" dirty="0"/>
              <a:t>Virginia Domínguez  García</a:t>
            </a:r>
          </a:p>
          <a:p>
            <a:r>
              <a:rPr lang="es-ES" b="1" dirty="0" smtClean="0"/>
              <a:t>Seminarios </a:t>
            </a:r>
            <a:r>
              <a:rPr lang="es-ES" b="1" dirty="0" err="1" smtClean="0"/>
              <a:t>Ecoinformática</a:t>
            </a:r>
            <a:r>
              <a:rPr lang="es-ES" b="1" dirty="0" smtClean="0"/>
              <a:t> AEET</a:t>
            </a:r>
            <a:endParaRPr lang="es-ES" b="1" dirty="0"/>
          </a:p>
          <a:p>
            <a:r>
              <a:rPr lang="es-ES" b="1" dirty="0" smtClean="0"/>
              <a:t>2022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43" y="2535111"/>
            <a:ext cx="9276238" cy="7385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999" y="4516448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867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2</a:t>
            </a:r>
            <a:r>
              <a:rPr lang="es-ES" sz="3200" dirty="0" smtClean="0">
                <a:latin typeface="Arial Black" panose="020B0A04020102020204" pitchFamily="34" charset="0"/>
              </a:rPr>
              <a:t> – </a:t>
            </a:r>
            <a:r>
              <a:rPr lang="es-ES" sz="3200" dirty="0" smtClean="0">
                <a:latin typeface="Arial Black" panose="020B0A04020102020204" pitchFamily="34" charset="0"/>
              </a:rPr>
              <a:t>Usar </a:t>
            </a:r>
            <a:r>
              <a:rPr lang="es-ES" sz="3200" dirty="0" err="1" smtClean="0">
                <a:latin typeface="Arial Black" panose="020B0A04020102020204" pitchFamily="34" charset="0"/>
              </a:rPr>
              <a:t>Binder</a:t>
            </a:r>
            <a:r>
              <a:rPr lang="es-ES" sz="3200" dirty="0" smtClean="0">
                <a:latin typeface="Arial Black" panose="020B0A04020102020204" pitchFamily="34" charset="0"/>
              </a:rPr>
              <a:t> como servidor remoto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21" y="1068617"/>
            <a:ext cx="8819424" cy="49609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50374" y="6209071"/>
            <a:ext cx="929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¡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ejcutar</a:t>
            </a:r>
            <a:r>
              <a:rPr lang="en-US" dirty="0" smtClean="0"/>
              <a:t> python sin </a:t>
            </a:r>
            <a:r>
              <a:rPr lang="en-US" dirty="0" err="1" smtClean="0"/>
              <a:t>tenerlo</a:t>
            </a:r>
            <a:r>
              <a:rPr lang="en-US" dirty="0" smtClean="0"/>
              <a:t> </a:t>
            </a:r>
            <a:r>
              <a:rPr lang="en-US" dirty="0" err="1" smtClean="0"/>
              <a:t>isntalado</a:t>
            </a:r>
            <a:r>
              <a:rPr lang="en-US" dirty="0" smtClean="0"/>
              <a:t> </a:t>
            </a:r>
            <a:r>
              <a:rPr lang="en-US" dirty="0" err="1" smtClean="0"/>
              <a:t>localmente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60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3 – Tipos de datos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1229032"/>
            <a:ext cx="10058400" cy="465201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034981" y="1873045"/>
            <a:ext cx="4513006" cy="4129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60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3 – Tipos de datos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1229032"/>
            <a:ext cx="10058400" cy="465201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494206" y="4881717"/>
            <a:ext cx="78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Sets</a:t>
            </a:r>
            <a:endParaRPr lang="en-US" sz="28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642555" y="3436374"/>
            <a:ext cx="870155" cy="146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8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60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3 – Tipos de datos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1229032"/>
            <a:ext cx="10058400" cy="465201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494206" y="4881717"/>
            <a:ext cx="78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Sets</a:t>
            </a:r>
            <a:endParaRPr lang="en-US" sz="28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642555" y="3436374"/>
            <a:ext cx="870155" cy="146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6614651" y="5955447"/>
            <a:ext cx="492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Accesso</a:t>
            </a:r>
            <a:r>
              <a:rPr lang="en-US" dirty="0" smtClean="0"/>
              <a:t> a </a:t>
            </a:r>
            <a:r>
              <a:rPr lang="en-US" dirty="0" err="1" smtClean="0"/>
              <a:t>elemento</a:t>
            </a:r>
            <a:r>
              <a:rPr lang="en-US" dirty="0" smtClean="0"/>
              <a:t>:   </a:t>
            </a:r>
            <a:r>
              <a:rPr lang="en-US" dirty="0" err="1" smtClean="0"/>
              <a:t>container.element</a:t>
            </a:r>
            <a:endParaRPr lang="en-US" dirty="0" smtClean="0"/>
          </a:p>
          <a:p>
            <a:r>
              <a:rPr lang="en-US" dirty="0" err="1" smtClean="0"/>
              <a:t>Método</a:t>
            </a:r>
            <a:r>
              <a:rPr lang="en-US" dirty="0" smtClean="0"/>
              <a:t>:                        </a:t>
            </a:r>
            <a:r>
              <a:rPr lang="en-US" dirty="0" err="1" smtClean="0"/>
              <a:t>container.method</a:t>
            </a:r>
            <a:r>
              <a:rPr lang="en-US" dirty="0" smtClean="0"/>
              <a:t>.()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60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3 – Tipos de datos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1229032"/>
            <a:ext cx="10058400" cy="465201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630696" y="2772696"/>
            <a:ext cx="2203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DataFrames</a:t>
            </a:r>
            <a:endParaRPr lang="en-US" sz="2800" dirty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33" y="314939"/>
            <a:ext cx="2705100" cy="16859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14651" y="5955447"/>
            <a:ext cx="492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Accesso</a:t>
            </a:r>
            <a:r>
              <a:rPr lang="en-US" dirty="0" smtClean="0"/>
              <a:t> a </a:t>
            </a:r>
            <a:r>
              <a:rPr lang="en-US" dirty="0" err="1" smtClean="0"/>
              <a:t>elemento</a:t>
            </a:r>
            <a:r>
              <a:rPr lang="en-US" dirty="0" smtClean="0"/>
              <a:t>:   </a:t>
            </a:r>
            <a:r>
              <a:rPr lang="en-US" dirty="0" err="1" smtClean="0"/>
              <a:t>container.element</a:t>
            </a:r>
            <a:endParaRPr lang="en-US" dirty="0" smtClean="0"/>
          </a:p>
          <a:p>
            <a:r>
              <a:rPr lang="en-US" dirty="0" err="1" smtClean="0"/>
              <a:t>Método</a:t>
            </a:r>
            <a:r>
              <a:rPr lang="en-US" dirty="0" smtClean="0"/>
              <a:t>:                        </a:t>
            </a:r>
            <a:r>
              <a:rPr lang="en-US" dirty="0" err="1" smtClean="0"/>
              <a:t>container.method</a:t>
            </a:r>
            <a:r>
              <a:rPr lang="en-US" dirty="0" smtClean="0"/>
              <a:t>.()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9494206" y="4881717"/>
            <a:ext cx="78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Sets</a:t>
            </a:r>
            <a:endParaRPr lang="en-US" sz="28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8642555" y="3436374"/>
            <a:ext cx="870155" cy="146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01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60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3 – Tipos de datos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33" y="314939"/>
            <a:ext cx="2705100" cy="16859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14651" y="5955447"/>
            <a:ext cx="492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Accesso</a:t>
            </a:r>
            <a:r>
              <a:rPr lang="en-US" dirty="0" smtClean="0"/>
              <a:t> a </a:t>
            </a:r>
            <a:r>
              <a:rPr lang="en-US" dirty="0" err="1" smtClean="0"/>
              <a:t>elemento</a:t>
            </a:r>
            <a:r>
              <a:rPr lang="en-US" dirty="0" smtClean="0"/>
              <a:t>:   </a:t>
            </a:r>
            <a:r>
              <a:rPr lang="en-US" dirty="0" err="1" smtClean="0"/>
              <a:t>container.element</a:t>
            </a:r>
            <a:endParaRPr lang="en-US" dirty="0" smtClean="0"/>
          </a:p>
          <a:p>
            <a:r>
              <a:rPr lang="en-US" dirty="0" err="1" smtClean="0"/>
              <a:t>Método</a:t>
            </a:r>
            <a:r>
              <a:rPr lang="en-US" dirty="0" smtClean="0"/>
              <a:t>:                        </a:t>
            </a:r>
            <a:r>
              <a:rPr lang="en-US" dirty="0" err="1" smtClean="0"/>
              <a:t>container.method</a:t>
            </a:r>
            <a:r>
              <a:rPr lang="en-US" dirty="0" smtClean="0"/>
              <a:t>.()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45" y="3109410"/>
            <a:ext cx="1034559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6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087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3 – Creando un </a:t>
            </a:r>
            <a:r>
              <a:rPr lang="es-ES" sz="3200" dirty="0" err="1" smtClean="0">
                <a:latin typeface="Arial Black" panose="020B0A04020102020204" pitchFamily="34" charset="0"/>
              </a:rPr>
              <a:t>DataFrame</a:t>
            </a:r>
            <a:endParaRPr lang="es-E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7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4225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4 – Data </a:t>
            </a:r>
            <a:r>
              <a:rPr lang="es-ES" sz="3200" dirty="0" err="1" smtClean="0">
                <a:latin typeface="Arial Black" panose="020B0A04020102020204" pitchFamily="34" charset="0"/>
              </a:rPr>
              <a:t>Overview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44595" y="1362403"/>
            <a:ext cx="30027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Consultar Inicio y Final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df.head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df.tail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(5)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09648" y="1362403"/>
            <a:ext cx="612218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Recuperar el número de filas y columnas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shape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df.shape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44595" y="2952631"/>
            <a:ext cx="402065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Información general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df.info() -&gt; tipos de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datos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err="1"/>
              <a:t>d</a:t>
            </a:r>
            <a:r>
              <a:rPr lang="es-ES" sz="2000" dirty="0" err="1" smtClean="0"/>
              <a:t>f.describe</a:t>
            </a:r>
            <a:r>
              <a:rPr lang="es-ES" sz="2000" dirty="0" smtClean="0"/>
              <a:t>() -&gt; estadística básica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244595" y="4749655"/>
            <a:ext cx="3648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000" b="1" dirty="0" smtClean="0"/>
              <a:t>Información de distribución de datos y correlaciones</a:t>
            </a:r>
          </a:p>
          <a:p>
            <a:pPr lvl="0"/>
            <a:r>
              <a:rPr lang="es-ES" sz="2000" dirty="0" err="1" smtClean="0"/>
              <a:t>df.hist</a:t>
            </a:r>
            <a:r>
              <a:rPr lang="es-ES" sz="2000" dirty="0"/>
              <a:t>() -&gt; </a:t>
            </a:r>
            <a:r>
              <a:rPr lang="es-ES" sz="2000" dirty="0" smtClean="0"/>
              <a:t>histograma</a:t>
            </a:r>
          </a:p>
          <a:p>
            <a:pPr lvl="0"/>
            <a:r>
              <a:rPr lang="es-ES" sz="2000" dirty="0" err="1" smtClean="0"/>
              <a:t>df.corr</a:t>
            </a:r>
            <a:r>
              <a:rPr lang="es-ES" sz="2000" dirty="0" smtClean="0"/>
              <a:t>() -&gt; correlación</a:t>
            </a:r>
            <a:endParaRPr lang="es-ES" sz="2000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496" y="3052672"/>
            <a:ext cx="436305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7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5219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5 – Selección de datos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6413" y="831461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b="1" dirty="0" err="1" smtClean="0"/>
              <a:t>Booleana</a:t>
            </a:r>
            <a:r>
              <a:rPr lang="en-US" dirty="0" smtClean="0"/>
              <a:t>: </a:t>
            </a:r>
            <a:r>
              <a:rPr lang="en-US" dirty="0" err="1" smtClean="0"/>
              <a:t>Atendiendo</a:t>
            </a:r>
            <a:r>
              <a:rPr lang="en-US" dirty="0" smtClean="0"/>
              <a:t> a los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celdas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96413" y="3752850"/>
            <a:ext cx="77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b="1" dirty="0" err="1" smtClean="0"/>
              <a:t>Indexada</a:t>
            </a:r>
            <a:r>
              <a:rPr lang="en-US" dirty="0" smtClean="0"/>
              <a:t>: </a:t>
            </a:r>
            <a:r>
              <a:rPr lang="en-US" dirty="0" err="1" smtClean="0"/>
              <a:t>Atendiendo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hayamos</a:t>
            </a:r>
            <a:r>
              <a:rPr lang="en-US" dirty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u="sng" dirty="0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indexar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86" y="1496818"/>
            <a:ext cx="52959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5219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5 – Selección de datos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6413" y="831461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b="1" dirty="0" err="1" smtClean="0"/>
              <a:t>Booleana</a:t>
            </a:r>
            <a:r>
              <a:rPr lang="en-US" dirty="0" smtClean="0"/>
              <a:t>: </a:t>
            </a:r>
            <a:r>
              <a:rPr lang="en-US" dirty="0" err="1" smtClean="0"/>
              <a:t>Atendiendo</a:t>
            </a:r>
            <a:r>
              <a:rPr lang="en-US" dirty="0" smtClean="0"/>
              <a:t> a los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celdas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96413" y="3752850"/>
            <a:ext cx="77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b="1" dirty="0" err="1" smtClean="0"/>
              <a:t>Indexada</a:t>
            </a:r>
            <a:r>
              <a:rPr lang="en-US" dirty="0" smtClean="0"/>
              <a:t>: </a:t>
            </a:r>
            <a:r>
              <a:rPr lang="en-US" dirty="0" err="1" smtClean="0"/>
              <a:t>Atendiendo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hayamos</a:t>
            </a:r>
            <a:r>
              <a:rPr lang="en-US" dirty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indexar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86" y="1496818"/>
            <a:ext cx="5295900" cy="15906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31" y="2292155"/>
            <a:ext cx="4487388" cy="4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3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12" y="963001"/>
            <a:ext cx="1894450" cy="1126254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633146" y="246686"/>
            <a:ext cx="7815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1 - ¿Por qué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 en Anaconda?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60" y="1526128"/>
            <a:ext cx="1379305" cy="137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5219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5 – Selección de datos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6413" y="831461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b="1" dirty="0" err="1" smtClean="0"/>
              <a:t>Booleana</a:t>
            </a:r>
            <a:r>
              <a:rPr lang="en-US" dirty="0" smtClean="0"/>
              <a:t>: </a:t>
            </a:r>
            <a:r>
              <a:rPr lang="en-US" dirty="0" err="1" smtClean="0"/>
              <a:t>Atendiendo</a:t>
            </a:r>
            <a:r>
              <a:rPr lang="en-US" dirty="0" smtClean="0"/>
              <a:t> a los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celdas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96413" y="3752850"/>
            <a:ext cx="77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b="1" dirty="0" err="1" smtClean="0"/>
              <a:t>Indexada</a:t>
            </a:r>
            <a:r>
              <a:rPr lang="en-US" dirty="0" smtClean="0"/>
              <a:t>: </a:t>
            </a:r>
            <a:r>
              <a:rPr lang="en-US" dirty="0" err="1" smtClean="0"/>
              <a:t>Atendiendo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hayamos</a:t>
            </a:r>
            <a:r>
              <a:rPr lang="en-US" dirty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indexar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86" y="1496818"/>
            <a:ext cx="5295900" cy="15906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31" y="2292155"/>
            <a:ext cx="4487388" cy="448738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96413" y="6302327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tipo</a:t>
            </a:r>
            <a:r>
              <a:rPr lang="en-US" b="1" dirty="0" smtClean="0"/>
              <a:t> de </a:t>
            </a:r>
            <a:r>
              <a:rPr lang="en-US" b="1" dirty="0" err="1" smtClean="0"/>
              <a:t>dato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501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6 – Limpieza de datos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6413" y="831461"/>
            <a:ext cx="77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: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* Los </a:t>
            </a:r>
            <a:r>
              <a:rPr lang="en-US" dirty="0" err="1" smtClean="0"/>
              <a:t>localizamos</a:t>
            </a:r>
            <a:r>
              <a:rPr lang="en-US" dirty="0" smtClean="0"/>
              <a:t> con </a:t>
            </a:r>
            <a:r>
              <a:rPr lang="en-US" b="1" dirty="0" smtClean="0"/>
              <a:t>.</a:t>
            </a:r>
            <a:r>
              <a:rPr lang="en-US" b="1" dirty="0" err="1" smtClean="0"/>
              <a:t>isna</a:t>
            </a:r>
            <a:r>
              <a:rPr lang="en-US" b="1" dirty="0" smtClean="0"/>
              <a:t>()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* </a:t>
            </a:r>
            <a:r>
              <a:rPr lang="en-US" dirty="0" err="1" smtClean="0"/>
              <a:t>Eliminamos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filas</a:t>
            </a:r>
            <a:r>
              <a:rPr lang="en-US" dirty="0" smtClean="0"/>
              <a:t> con </a:t>
            </a:r>
            <a:r>
              <a:rPr lang="en-US" dirty="0" err="1" smtClean="0"/>
              <a:t>NaN</a:t>
            </a:r>
            <a:r>
              <a:rPr lang="en-US" dirty="0" smtClean="0"/>
              <a:t> con </a:t>
            </a:r>
            <a:r>
              <a:rPr lang="en-US" b="1" dirty="0" smtClean="0"/>
              <a:t>.</a:t>
            </a:r>
            <a:r>
              <a:rPr lang="en-US" b="1" dirty="0" err="1" smtClean="0"/>
              <a:t>dropna</a:t>
            </a:r>
            <a:r>
              <a:rPr lang="en-US" b="1" dirty="0" smtClean="0"/>
              <a:t>()  </a:t>
            </a:r>
          </a:p>
          <a:p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Rellenamos</a:t>
            </a:r>
            <a:r>
              <a:rPr lang="en-US" dirty="0" smtClean="0"/>
              <a:t> los </a:t>
            </a:r>
            <a:r>
              <a:rPr lang="en-US" dirty="0" err="1" smtClean="0"/>
              <a:t>valors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faltan</a:t>
            </a:r>
            <a:r>
              <a:rPr lang="en-US" dirty="0" smtClean="0"/>
              <a:t> con </a:t>
            </a:r>
            <a:r>
              <a:rPr lang="en-US" b="1" dirty="0" smtClean="0"/>
              <a:t>.</a:t>
            </a:r>
            <a:r>
              <a:rPr lang="en-US" b="1" dirty="0" err="1" smtClean="0"/>
              <a:t>fillna</a:t>
            </a:r>
            <a:r>
              <a:rPr lang="en-US" b="1" dirty="0" smtClean="0"/>
              <a:t>()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96413" y="3752850"/>
            <a:ext cx="7757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Renombrando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dirty="0" smtClean="0"/>
              <a:t> y </a:t>
            </a:r>
            <a:r>
              <a:rPr lang="en-US" dirty="0" err="1" smtClean="0"/>
              <a:t>mapeando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nombres</a:t>
            </a:r>
            <a:r>
              <a:rPr lang="en-US" dirty="0" smtClean="0"/>
              <a:t> </a:t>
            </a:r>
            <a:r>
              <a:rPr lang="en-US" b="1" dirty="0" smtClean="0"/>
              <a:t>de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b="1" dirty="0" smtClean="0"/>
              <a:t>: </a:t>
            </a:r>
            <a:r>
              <a:rPr lang="en-US" sz="2000" b="1" dirty="0" smtClean="0"/>
              <a:t>d</a:t>
            </a:r>
            <a:r>
              <a:rPr lang="es-ES" sz="2000" b="1" dirty="0" err="1" smtClean="0">
                <a:latin typeface="Arial" panose="020B0604020202020204" pitchFamily="34" charset="0"/>
              </a:rPr>
              <a:t>f.rename</a:t>
            </a:r>
            <a:r>
              <a:rPr lang="es-ES" sz="2000" b="1" dirty="0" smtClean="0">
                <a:latin typeface="Arial Unicode MS" panose="020B0604020202020204" pitchFamily="34" charset="-128"/>
              </a:rPr>
              <a:t>(</a:t>
            </a:r>
            <a:r>
              <a:rPr lang="es-ES" sz="2000" dirty="0" err="1" smtClean="0">
                <a:latin typeface="Arial" panose="020B0604020202020204" pitchFamily="34" charset="0"/>
              </a:rPr>
              <a:t>columns</a:t>
            </a:r>
            <a:r>
              <a:rPr lang="es-ES" sz="2000" dirty="0" smtClean="0">
                <a:latin typeface="Arial" panose="020B0604020202020204" pitchFamily="34" charset="0"/>
              </a:rPr>
              <a:t>=diccionario</a:t>
            </a:r>
            <a:r>
              <a:rPr lang="es-ES" sz="2000" b="1" dirty="0" smtClean="0">
                <a:latin typeface="Arial" panose="020B0604020202020204" pitchFamily="34" charset="0"/>
              </a:rPr>
              <a:t>)</a:t>
            </a:r>
          </a:p>
          <a:p>
            <a:pPr lvl="0"/>
            <a:r>
              <a:rPr lang="es-ES" sz="1600" dirty="0" smtClean="0">
                <a:latin typeface="Arial" panose="020B0604020202020204" pitchFamily="34" charset="0"/>
              </a:rPr>
              <a:t>Cambiar valores </a:t>
            </a:r>
            <a:r>
              <a:rPr lang="es-ES" sz="1600" b="1" dirty="0" smtClean="0">
                <a:latin typeface="Arial" panose="020B0604020202020204" pitchFamily="34" charset="0"/>
              </a:rPr>
              <a:t>en</a:t>
            </a:r>
            <a:r>
              <a:rPr lang="es-ES" sz="1600" dirty="0" smtClean="0">
                <a:latin typeface="Arial" panose="020B0604020202020204" pitchFamily="34" charset="0"/>
              </a:rPr>
              <a:t> la </a:t>
            </a:r>
            <a:r>
              <a:rPr lang="es-ES" sz="1600" dirty="0" err="1" smtClean="0">
                <a:latin typeface="Arial" panose="020B0604020202020204" pitchFamily="34" charset="0"/>
              </a:rPr>
              <a:t>columns</a:t>
            </a:r>
            <a:r>
              <a:rPr lang="es-ES" dirty="0" smtClean="0">
                <a:latin typeface="Arial" panose="020B0604020202020204" pitchFamily="34" charset="0"/>
              </a:rPr>
              <a:t>: </a:t>
            </a:r>
            <a:r>
              <a:rPr lang="es-ES" dirty="0" smtClean="0"/>
              <a:t> </a:t>
            </a:r>
            <a:r>
              <a:rPr lang="es-ES" dirty="0" err="1">
                <a:latin typeface="Arial" panose="020B0604020202020204" pitchFamily="34" charset="0"/>
              </a:rPr>
              <a:t>df</a:t>
            </a:r>
            <a:r>
              <a:rPr lang="es-ES" dirty="0" smtClean="0">
                <a:latin typeface="Arial Unicode MS" panose="020B0604020202020204" pitchFamily="34" charset="-128"/>
              </a:rPr>
              <a:t>[‘</a:t>
            </a:r>
            <a:r>
              <a:rPr lang="es-ES" dirty="0" err="1" smtClean="0">
                <a:latin typeface="Arial Unicode MS" panose="020B0604020202020204" pitchFamily="34" charset="-128"/>
              </a:rPr>
              <a:t>column</a:t>
            </a:r>
            <a:r>
              <a:rPr lang="es-ES" dirty="0" smtClean="0">
                <a:latin typeface="Arial Unicode MS" panose="020B0604020202020204" pitchFamily="34" charset="-128"/>
              </a:rPr>
              <a:t>']</a:t>
            </a:r>
            <a:r>
              <a:rPr lang="es-ES" b="1" dirty="0" smtClean="0">
                <a:latin typeface="Arial" panose="020B0604020202020204" pitchFamily="34" charset="0"/>
              </a:rPr>
              <a:t>.</a:t>
            </a:r>
            <a:r>
              <a:rPr lang="es-ES" b="1" dirty="0" err="1" smtClean="0">
                <a:latin typeface="Arial" panose="020B0604020202020204" pitchFamily="34" charset="0"/>
              </a:rPr>
              <a:t>map</a:t>
            </a:r>
            <a:r>
              <a:rPr lang="es-ES" b="1" dirty="0" smtClean="0">
                <a:latin typeface="Arial" panose="020B0604020202020204" pitchFamily="34" charset="0"/>
              </a:rPr>
              <a:t>(</a:t>
            </a:r>
            <a:r>
              <a:rPr lang="es-ES" dirty="0" smtClean="0">
                <a:latin typeface="Arial" panose="020B0604020202020204" pitchFamily="34" charset="0"/>
              </a:rPr>
              <a:t>diccionario</a:t>
            </a:r>
            <a:r>
              <a:rPr lang="es-ES" b="1" dirty="0" smtClean="0">
                <a:latin typeface="Arial" panose="020B0604020202020204" pitchFamily="34" charset="0"/>
              </a:rPr>
              <a:t>)</a:t>
            </a:r>
            <a:r>
              <a:rPr lang="es-ES" dirty="0" smtClean="0"/>
              <a:t> </a:t>
            </a:r>
            <a:endParaRPr lang="es-ES" dirty="0">
              <a:latin typeface="Arial" panose="020B0604020202020204" pitchFamily="34" charset="0"/>
            </a:endParaRPr>
          </a:p>
          <a:p>
            <a:endParaRPr lang="es-ES" sz="1600" dirty="0">
              <a:latin typeface="Arial" panose="020B0604020202020204" pitchFamily="34" charset="0"/>
            </a:endParaRPr>
          </a:p>
          <a:p>
            <a:pPr lvl="0"/>
            <a:endParaRPr lang="es-ES" sz="1600" dirty="0">
              <a:latin typeface="Arial" panose="020B0604020202020204" pitchFamily="34" charset="0"/>
            </a:endParaRPr>
          </a:p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43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93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7</a:t>
            </a:r>
            <a:r>
              <a:rPr lang="es-ES" sz="3200" dirty="0" smtClean="0">
                <a:latin typeface="Arial Black" panose="020B0A04020102020204" pitchFamily="34" charset="0"/>
              </a:rPr>
              <a:t> – Operando en la </a:t>
            </a:r>
            <a:r>
              <a:rPr lang="es-ES" sz="3200" dirty="0" err="1" smtClean="0">
                <a:latin typeface="Arial Black" panose="020B0A04020102020204" pitchFamily="34" charset="0"/>
              </a:rPr>
              <a:t>DataFrame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6413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hagamos</a:t>
            </a:r>
            <a:r>
              <a:rPr lang="en-US" dirty="0" smtClean="0"/>
              <a:t> van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vectoriales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(</a:t>
            </a:r>
            <a:r>
              <a:rPr lang="en-US" dirty="0" err="1" smtClean="0"/>
              <a:t>afectan</a:t>
            </a:r>
            <a:r>
              <a:rPr lang="en-US" dirty="0" smtClean="0"/>
              <a:t> a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47" y="1528707"/>
            <a:ext cx="3026279" cy="15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93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7</a:t>
            </a:r>
            <a:r>
              <a:rPr lang="es-ES" sz="3200" dirty="0" smtClean="0">
                <a:latin typeface="Arial Black" panose="020B0A04020102020204" pitchFamily="34" charset="0"/>
              </a:rPr>
              <a:t> – Operando en la </a:t>
            </a:r>
            <a:r>
              <a:rPr lang="es-ES" sz="3200" dirty="0" err="1" smtClean="0">
                <a:latin typeface="Arial Black" panose="020B0A04020102020204" pitchFamily="34" charset="0"/>
              </a:rPr>
              <a:t>DataFrame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6413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hagamos</a:t>
            </a:r>
            <a:r>
              <a:rPr lang="en-US" dirty="0" smtClean="0"/>
              <a:t> van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vectoriales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(</a:t>
            </a:r>
            <a:r>
              <a:rPr lang="en-US" dirty="0" err="1" smtClean="0"/>
              <a:t>afectan</a:t>
            </a:r>
            <a:r>
              <a:rPr lang="en-US" dirty="0" smtClean="0"/>
              <a:t> a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47" y="1528707"/>
            <a:ext cx="3026279" cy="152689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3146" y="3904041"/>
            <a:ext cx="94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guardar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b="1" dirty="0" err="1" smtClean="0"/>
              <a:t>creamos</a:t>
            </a:r>
            <a:r>
              <a:rPr lang="en-US" b="1" dirty="0" smtClean="0"/>
              <a:t> </a:t>
            </a:r>
            <a:r>
              <a:rPr lang="en-US" b="1" dirty="0" err="1" smtClean="0"/>
              <a:t>nuevas</a:t>
            </a:r>
            <a:r>
              <a:rPr lang="en-US" b="1" dirty="0" smtClean="0"/>
              <a:t> </a:t>
            </a:r>
            <a:r>
              <a:rPr lang="en-US" b="1" dirty="0" err="1" smtClean="0"/>
              <a:t>columnas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df</a:t>
            </a:r>
            <a:r>
              <a:rPr lang="en-US" b="1" dirty="0" err="1" smtClean="0"/>
              <a:t>.loc</a:t>
            </a:r>
            <a:r>
              <a:rPr lang="en-US" b="1" dirty="0" smtClean="0"/>
              <a:t>[:,”</a:t>
            </a:r>
            <a:r>
              <a:rPr lang="en-US" dirty="0" smtClean="0"/>
              <a:t>Name”</a:t>
            </a:r>
            <a:r>
              <a:rPr lang="en-US" b="1" dirty="0" smtClean="0"/>
              <a:t>]</a:t>
            </a:r>
            <a:r>
              <a:rPr lang="en-US" dirty="0" smtClean="0"/>
              <a:t>= operation on rows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534" y="4572519"/>
            <a:ext cx="6309858" cy="16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22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9351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8 – Agrupando información y resumiendo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Agrupamos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 y </a:t>
            </a:r>
            <a:r>
              <a:rPr lang="en-US" dirty="0" err="1" smtClean="0"/>
              <a:t>aplicamos</a:t>
            </a:r>
            <a:r>
              <a:rPr lang="en-US" dirty="0" smtClean="0"/>
              <a:t> </a:t>
            </a:r>
            <a:r>
              <a:rPr lang="en-US" dirty="0" err="1" smtClean="0"/>
              <a:t>agregación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summary functions </a:t>
            </a:r>
            <a:endParaRPr lang="en-US" b="1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90" y="1552275"/>
            <a:ext cx="4363059" cy="30007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04" y="1609433"/>
            <a:ext cx="442021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94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408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9 – Correlaciones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: </a:t>
            </a:r>
            <a:r>
              <a:rPr lang="en-US" b="1" dirty="0" err="1" smtClean="0"/>
              <a:t>df.corr</a:t>
            </a:r>
            <a:r>
              <a:rPr lang="en-US" b="1" dirty="0" smtClean="0"/>
              <a:t>(</a:t>
            </a:r>
            <a:r>
              <a:rPr lang="en-US" dirty="0" smtClean="0"/>
              <a:t>)</a:t>
            </a:r>
            <a:endParaRPr lang="en-US" b="1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855407" y="1785568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9675"/>
            <a:ext cx="4114382" cy="3558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460" y="2891580"/>
            <a:ext cx="3462889" cy="27109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731" y="2739675"/>
            <a:ext cx="3907493" cy="301479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191712" y="2370343"/>
            <a:ext cx="2376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sns.heatmap</a:t>
            </a:r>
            <a:r>
              <a:rPr lang="en-US" b="1" dirty="0" smtClean="0"/>
              <a:t>(</a:t>
            </a:r>
            <a:r>
              <a:rPr lang="en-US" b="1" dirty="0" err="1" smtClean="0"/>
              <a:t>df.corr</a:t>
            </a:r>
            <a:r>
              <a:rPr lang="en-US" b="1" dirty="0"/>
              <a:t>()) 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5217765" y="2370343"/>
            <a:ext cx="172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sns.scatterplot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9651573" y="2338574"/>
            <a:ext cx="1382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sns.regplot</a:t>
            </a:r>
            <a:r>
              <a:rPr lang="en-US" b="1" dirty="0"/>
              <a:t>()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23" y="179704"/>
            <a:ext cx="4000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52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5772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10 – </a:t>
            </a:r>
            <a:r>
              <a:rPr lang="es-ES" sz="3200" dirty="0" err="1" smtClean="0">
                <a:latin typeface="Arial Black" panose="020B0A04020102020204" pitchFamily="34" charset="0"/>
              </a:rPr>
              <a:t>Sorting</a:t>
            </a:r>
            <a:r>
              <a:rPr lang="es-ES" sz="3200" dirty="0" smtClean="0">
                <a:latin typeface="Arial Black" panose="020B0A04020102020204" pitchFamily="34" charset="0"/>
              </a:rPr>
              <a:t> and Ranking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: </a:t>
            </a:r>
            <a:r>
              <a:rPr lang="en-US" b="1" dirty="0" err="1" smtClean="0"/>
              <a:t>df.corr</a:t>
            </a:r>
            <a:r>
              <a:rPr lang="en-US" b="1" dirty="0" smtClean="0"/>
              <a:t>(</a:t>
            </a:r>
            <a:r>
              <a:rPr lang="en-US" dirty="0" smtClean="0"/>
              <a:t>)</a:t>
            </a:r>
            <a:endParaRPr lang="en-US" b="1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346" y="1653495"/>
            <a:ext cx="4210638" cy="240063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91832" y="1221715"/>
            <a:ext cx="249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3413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10599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11 – Combinando </a:t>
            </a:r>
            <a:r>
              <a:rPr lang="es-ES" sz="3200" dirty="0" err="1" smtClean="0">
                <a:latin typeface="Arial Black" panose="020B0A04020102020204" pitchFamily="34" charset="0"/>
              </a:rPr>
              <a:t>DataFrames</a:t>
            </a:r>
            <a:r>
              <a:rPr lang="es-ES" sz="3200" dirty="0" smtClean="0">
                <a:latin typeface="Arial Black" panose="020B0A04020102020204" pitchFamily="34" charset="0"/>
              </a:rPr>
              <a:t>: </a:t>
            </a:r>
            <a:r>
              <a:rPr lang="es-ES" sz="3200" dirty="0" err="1" smtClean="0">
                <a:latin typeface="Arial Black" panose="020B0A04020102020204" pitchFamily="34" charset="0"/>
              </a:rPr>
              <a:t>merge</a:t>
            </a:r>
            <a:r>
              <a:rPr lang="es-ES" sz="3200" dirty="0" smtClean="0">
                <a:latin typeface="Arial Black" panose="020B0A04020102020204" pitchFamily="34" charset="0"/>
              </a:rPr>
              <a:t> y </a:t>
            </a:r>
            <a:r>
              <a:rPr lang="es-ES" sz="3200" dirty="0" err="1" smtClean="0">
                <a:latin typeface="Arial Black" panose="020B0A04020102020204" pitchFamily="34" charset="0"/>
              </a:rPr>
              <a:t>concat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Merge: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b="1" dirty="0" smtClean="0"/>
              <a:t>dos</a:t>
            </a:r>
            <a:r>
              <a:rPr lang="en-US" dirty="0" smtClean="0"/>
              <a:t> </a:t>
            </a:r>
            <a:r>
              <a:rPr lang="en-US" dirty="0" err="1" smtClean="0"/>
              <a:t>DataFrames</a:t>
            </a:r>
            <a:r>
              <a:rPr lang="en-US" dirty="0" smtClean="0"/>
              <a:t> con </a:t>
            </a:r>
            <a:r>
              <a:rPr lang="en-US" b="1" dirty="0" smtClean="0"/>
              <a:t>al </a:t>
            </a:r>
            <a:r>
              <a:rPr lang="en-US" b="1" dirty="0" err="1" smtClean="0"/>
              <a:t>menos</a:t>
            </a:r>
            <a:r>
              <a:rPr lang="en-US" b="1" dirty="0" smtClean="0"/>
              <a:t> un </a:t>
            </a:r>
            <a:r>
              <a:rPr lang="en-US" b="1" dirty="0" err="1" smtClean="0"/>
              <a:t>índice</a:t>
            </a:r>
            <a:r>
              <a:rPr lang="en-US" b="1" dirty="0" smtClean="0"/>
              <a:t> en </a:t>
            </a:r>
            <a:r>
              <a:rPr lang="en-US" b="1" dirty="0" err="1" smtClean="0"/>
              <a:t>común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405" y="1016127"/>
            <a:ext cx="3730840" cy="55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95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10599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11 – Combinando </a:t>
            </a:r>
            <a:r>
              <a:rPr lang="es-ES" sz="3200" dirty="0" err="1" smtClean="0">
                <a:latin typeface="Arial Black" panose="020B0A04020102020204" pitchFamily="34" charset="0"/>
              </a:rPr>
              <a:t>DataFrames</a:t>
            </a:r>
            <a:r>
              <a:rPr lang="es-ES" sz="3200" dirty="0" smtClean="0">
                <a:latin typeface="Arial Black" panose="020B0A04020102020204" pitchFamily="34" charset="0"/>
              </a:rPr>
              <a:t>: </a:t>
            </a:r>
            <a:r>
              <a:rPr lang="es-ES" sz="3200" dirty="0" err="1" smtClean="0">
                <a:latin typeface="Arial Black" panose="020B0A04020102020204" pitchFamily="34" charset="0"/>
              </a:rPr>
              <a:t>merge</a:t>
            </a:r>
            <a:r>
              <a:rPr lang="es-ES" sz="3200" dirty="0" smtClean="0">
                <a:latin typeface="Arial Black" panose="020B0A04020102020204" pitchFamily="34" charset="0"/>
              </a:rPr>
              <a:t> y </a:t>
            </a:r>
            <a:r>
              <a:rPr lang="es-ES" sz="3200" dirty="0" err="1" smtClean="0">
                <a:latin typeface="Arial Black" panose="020B0A04020102020204" pitchFamily="34" charset="0"/>
              </a:rPr>
              <a:t>concat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Merge: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b="1" dirty="0" smtClean="0"/>
              <a:t>dos</a:t>
            </a:r>
            <a:r>
              <a:rPr lang="en-US" dirty="0" smtClean="0"/>
              <a:t> </a:t>
            </a:r>
            <a:r>
              <a:rPr lang="en-US" dirty="0" err="1" smtClean="0"/>
              <a:t>DataFrames</a:t>
            </a:r>
            <a:r>
              <a:rPr lang="en-US" dirty="0" smtClean="0"/>
              <a:t> con </a:t>
            </a:r>
            <a:r>
              <a:rPr lang="en-US" b="1" dirty="0" smtClean="0"/>
              <a:t>al </a:t>
            </a:r>
            <a:r>
              <a:rPr lang="en-US" b="1" dirty="0" err="1" smtClean="0"/>
              <a:t>menos</a:t>
            </a:r>
            <a:r>
              <a:rPr lang="en-US" b="1" dirty="0" smtClean="0"/>
              <a:t> un </a:t>
            </a:r>
            <a:r>
              <a:rPr lang="en-US" b="1" dirty="0" err="1" smtClean="0"/>
              <a:t>índice</a:t>
            </a:r>
            <a:r>
              <a:rPr lang="en-US" b="1" dirty="0" smtClean="0"/>
              <a:t> en </a:t>
            </a:r>
            <a:r>
              <a:rPr lang="en-US" b="1" dirty="0" err="1" smtClean="0"/>
              <a:t>común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405" y="1016127"/>
            <a:ext cx="3730840" cy="558010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55407" y="1473718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Concat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Combina</a:t>
            </a:r>
            <a:r>
              <a:rPr lang="en-US" dirty="0" smtClean="0"/>
              <a:t> </a:t>
            </a:r>
            <a:r>
              <a:rPr lang="en-US" b="1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DataFrames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endParaRPr lang="en-US" b="1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601" y="2115975"/>
            <a:ext cx="2969962" cy="20279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601" y="4365746"/>
            <a:ext cx="3534020" cy="223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8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9355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12 – </a:t>
            </a:r>
            <a:r>
              <a:rPr lang="es-ES" sz="3200" dirty="0" err="1" smtClean="0">
                <a:latin typeface="Arial Black" panose="020B0A04020102020204" pitchFamily="34" charset="0"/>
              </a:rPr>
              <a:t>Reestucturar</a:t>
            </a:r>
            <a:r>
              <a:rPr lang="es-ES" sz="3200" dirty="0" smtClean="0">
                <a:latin typeface="Arial Black" panose="020B0A04020102020204" pitchFamily="34" charset="0"/>
              </a:rPr>
              <a:t> datos: .</a:t>
            </a:r>
            <a:r>
              <a:rPr lang="es-ES" sz="3200" dirty="0" err="1" smtClean="0">
                <a:latin typeface="Arial Black" panose="020B0A04020102020204" pitchFamily="34" charset="0"/>
              </a:rPr>
              <a:t>melt</a:t>
            </a:r>
            <a:r>
              <a:rPr lang="es-ES" sz="3200" dirty="0" smtClean="0">
                <a:latin typeface="Arial Black" panose="020B0A04020102020204" pitchFamily="34" charset="0"/>
              </a:rPr>
              <a:t>() y .</a:t>
            </a:r>
            <a:r>
              <a:rPr lang="es-ES" sz="3200" dirty="0" err="1" smtClean="0">
                <a:latin typeface="Arial Black" panose="020B0A04020102020204" pitchFamily="34" charset="0"/>
              </a:rPr>
              <a:t>pivot</a:t>
            </a:r>
            <a:r>
              <a:rPr lang="es-ES" sz="3200" dirty="0" smtClean="0">
                <a:latin typeface="Arial Black" panose="020B0A04020102020204" pitchFamily="34" charset="0"/>
              </a:rPr>
              <a:t>()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Hay </a:t>
            </a:r>
            <a:r>
              <a:rPr lang="en-US" dirty="0" err="1" smtClean="0"/>
              <a:t>casos</a:t>
            </a:r>
            <a:r>
              <a:rPr lang="en-US" dirty="0" smtClean="0"/>
              <a:t> en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estaremos</a:t>
            </a:r>
            <a:r>
              <a:rPr lang="en-US" dirty="0" smtClean="0"/>
              <a:t> </a:t>
            </a:r>
            <a:r>
              <a:rPr lang="en-US" dirty="0" err="1" smtClean="0"/>
              <a:t>obligados</a:t>
            </a:r>
            <a:r>
              <a:rPr lang="en-US" dirty="0" smtClean="0"/>
              <a:t> a </a:t>
            </a:r>
            <a:r>
              <a:rPr lang="en-US" dirty="0" err="1" smtClean="0"/>
              <a:t>cambiar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la da base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no sea tidy.</a:t>
            </a:r>
          </a:p>
          <a:p>
            <a:endParaRPr lang="en-US" b="1" dirty="0"/>
          </a:p>
          <a:p>
            <a:r>
              <a:rPr lang="en-US" b="1" dirty="0" err="1" smtClean="0"/>
              <a:t>pd.melt</a:t>
            </a:r>
            <a:r>
              <a:rPr lang="en-US" b="1" dirty="0" smtClean="0"/>
              <a:t>()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hacerlo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182" y="1477792"/>
            <a:ext cx="3930180" cy="202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8" y="1023453"/>
            <a:ext cx="5843922" cy="3430560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633146" y="246686"/>
            <a:ext cx="7815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1 - ¿Por qué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 en Anaconda?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65" y="3924963"/>
            <a:ext cx="1058099" cy="10580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33" y="3924963"/>
            <a:ext cx="1102609" cy="11026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97" y="3924963"/>
            <a:ext cx="1058099" cy="105809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610465" y="6488668"/>
            <a:ext cx="909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https://whiteboxml.com/blog/the-definitive-guide-to-python-virtual-environments-with-conda</a:t>
            </a:r>
          </a:p>
        </p:txBody>
      </p:sp>
    </p:spTree>
    <p:extLst>
      <p:ext uri="{BB962C8B-B14F-4D97-AF65-F5344CB8AC3E}">
        <p14:creationId xmlns:p14="http://schemas.microsoft.com/office/powerpoint/2010/main" val="30477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9355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12 – </a:t>
            </a:r>
            <a:r>
              <a:rPr lang="es-ES" sz="3200" dirty="0" err="1" smtClean="0">
                <a:latin typeface="Arial Black" panose="020B0A04020102020204" pitchFamily="34" charset="0"/>
              </a:rPr>
              <a:t>Reestucturar</a:t>
            </a:r>
            <a:r>
              <a:rPr lang="es-ES" sz="3200" dirty="0" smtClean="0">
                <a:latin typeface="Arial Black" panose="020B0A04020102020204" pitchFamily="34" charset="0"/>
              </a:rPr>
              <a:t> datos: .</a:t>
            </a:r>
            <a:r>
              <a:rPr lang="es-ES" sz="3200" dirty="0" err="1" smtClean="0">
                <a:latin typeface="Arial Black" panose="020B0A04020102020204" pitchFamily="34" charset="0"/>
              </a:rPr>
              <a:t>melt</a:t>
            </a:r>
            <a:r>
              <a:rPr lang="es-ES" sz="3200" dirty="0" smtClean="0">
                <a:latin typeface="Arial Black" panose="020B0A04020102020204" pitchFamily="34" charset="0"/>
              </a:rPr>
              <a:t>() y .</a:t>
            </a:r>
            <a:r>
              <a:rPr lang="es-ES" sz="3200" dirty="0" err="1" smtClean="0">
                <a:latin typeface="Arial Black" panose="020B0A04020102020204" pitchFamily="34" charset="0"/>
              </a:rPr>
              <a:t>pivot</a:t>
            </a:r>
            <a:r>
              <a:rPr lang="es-ES" sz="3200" dirty="0" smtClean="0">
                <a:latin typeface="Arial Black" panose="020B0A04020102020204" pitchFamily="34" charset="0"/>
              </a:rPr>
              <a:t>()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Hay </a:t>
            </a:r>
            <a:r>
              <a:rPr lang="en-US" dirty="0" err="1" smtClean="0"/>
              <a:t>casos</a:t>
            </a:r>
            <a:r>
              <a:rPr lang="en-US" dirty="0" smtClean="0"/>
              <a:t> en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estaremos</a:t>
            </a:r>
            <a:r>
              <a:rPr lang="en-US" dirty="0" smtClean="0"/>
              <a:t> </a:t>
            </a:r>
            <a:r>
              <a:rPr lang="en-US" dirty="0" err="1" smtClean="0"/>
              <a:t>obligados</a:t>
            </a:r>
            <a:r>
              <a:rPr lang="en-US" dirty="0" smtClean="0"/>
              <a:t> a </a:t>
            </a:r>
            <a:r>
              <a:rPr lang="en-US" dirty="0" err="1" smtClean="0"/>
              <a:t>cambiar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la da base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no sea tidy.</a:t>
            </a:r>
          </a:p>
          <a:p>
            <a:endParaRPr lang="en-US" b="1" dirty="0"/>
          </a:p>
          <a:p>
            <a:r>
              <a:rPr lang="en-US" b="1" dirty="0" err="1" smtClean="0"/>
              <a:t>pd.melt</a:t>
            </a:r>
            <a:r>
              <a:rPr lang="en-US" b="1" dirty="0" smtClean="0"/>
              <a:t>()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hacerlo</a:t>
            </a:r>
            <a:r>
              <a:rPr lang="en-US" dirty="0" smtClean="0"/>
              <a:t> -&gt;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182" y="1477792"/>
            <a:ext cx="3930180" cy="202374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07" y="4409769"/>
            <a:ext cx="4783753" cy="211342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59488" y="4147872"/>
            <a:ext cx="479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interesará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tidy a </a:t>
            </a:r>
            <a:r>
              <a:rPr lang="en-US" dirty="0" err="1" smtClean="0"/>
              <a:t>una</a:t>
            </a:r>
            <a:r>
              <a:rPr lang="en-US" dirty="0" smtClean="0"/>
              <a:t> table </a:t>
            </a:r>
            <a:r>
              <a:rPr lang="en-US" dirty="0" err="1" smtClean="0"/>
              <a:t>cruzada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para </a:t>
            </a:r>
            <a:r>
              <a:rPr lang="en-US" dirty="0" err="1" smtClean="0"/>
              <a:t>convertir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adyacencias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red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u="sng" dirty="0" err="1" smtClean="0"/>
              <a:t>matriz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0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5750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¡Gracias por tu atención!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79" y="-466398"/>
            <a:ext cx="4814812" cy="602653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3146" y="1460090"/>
            <a:ext cx="564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https://pandas.pydata.org/docs/user_guide/index.html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23445" y="2325645"/>
            <a:ext cx="595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¡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ejercicios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https</a:t>
            </a:r>
            <a:r>
              <a:rPr lang="en-US" dirty="0"/>
              <a:t>://www.w3resource.com/python-exercises/pandas/index.php</a:t>
            </a:r>
          </a:p>
        </p:txBody>
      </p:sp>
    </p:spTree>
    <p:extLst>
      <p:ext uri="{BB962C8B-B14F-4D97-AF65-F5344CB8AC3E}">
        <p14:creationId xmlns:p14="http://schemas.microsoft.com/office/powerpoint/2010/main" val="314992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33146" y="246686"/>
            <a:ext cx="694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2</a:t>
            </a:r>
            <a:r>
              <a:rPr lang="es-ES" sz="3200" dirty="0" smtClean="0">
                <a:latin typeface="Arial Black" panose="020B0A04020102020204" pitchFamily="34" charset="0"/>
              </a:rPr>
              <a:t> - ¿Cómo trabajar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7" y="1278829"/>
            <a:ext cx="4539310" cy="22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2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33146" y="246686"/>
            <a:ext cx="694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2</a:t>
            </a:r>
            <a:r>
              <a:rPr lang="es-ES" sz="3200" dirty="0" smtClean="0">
                <a:latin typeface="Arial Black" panose="020B0A04020102020204" pitchFamily="34" charset="0"/>
              </a:rPr>
              <a:t> - ¿Cómo trabajar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2" y="1150374"/>
            <a:ext cx="4449703" cy="23527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7" y="1278829"/>
            <a:ext cx="4539310" cy="22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33146" y="246686"/>
            <a:ext cx="694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2</a:t>
            </a:r>
            <a:r>
              <a:rPr lang="es-ES" sz="3200" dirty="0" smtClean="0">
                <a:latin typeface="Arial Black" panose="020B0A04020102020204" pitchFamily="34" charset="0"/>
              </a:rPr>
              <a:t> - ¿Cómo trabajar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4" y="4127438"/>
            <a:ext cx="4605713" cy="23028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2" y="1150374"/>
            <a:ext cx="4449703" cy="23527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7" y="1278829"/>
            <a:ext cx="4539310" cy="222426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710813" y="6430295"/>
            <a:ext cx="307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4435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33146" y="246686"/>
            <a:ext cx="694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2</a:t>
            </a:r>
            <a:r>
              <a:rPr lang="es-ES" sz="3200" dirty="0" smtClean="0">
                <a:latin typeface="Arial Black" panose="020B0A04020102020204" pitchFamily="34" charset="0"/>
              </a:rPr>
              <a:t> - ¿Cómo trabajar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4" y="4127438"/>
            <a:ext cx="4605713" cy="23028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2" y="1150374"/>
            <a:ext cx="4449703" cy="23527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7" y="1278829"/>
            <a:ext cx="4539310" cy="222426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710813" y="6430295"/>
            <a:ext cx="307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2" y="3822004"/>
            <a:ext cx="4322193" cy="2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33146" y="246686"/>
            <a:ext cx="694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2</a:t>
            </a:r>
            <a:r>
              <a:rPr lang="es-ES" sz="3200" dirty="0" smtClean="0">
                <a:latin typeface="Arial Black" panose="020B0A04020102020204" pitchFamily="34" charset="0"/>
              </a:rPr>
              <a:t> - ¿Cómo trabajar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4" y="4127438"/>
            <a:ext cx="4605713" cy="23028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2" y="1150374"/>
            <a:ext cx="4449703" cy="23527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7" y="1278829"/>
            <a:ext cx="4539310" cy="222426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710813" y="6430295"/>
            <a:ext cx="307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2" y="3822004"/>
            <a:ext cx="4322193" cy="274661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0357">
            <a:off x="8793417" y="2136714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4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60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2</a:t>
            </a:r>
            <a:r>
              <a:rPr lang="es-ES" sz="3200" dirty="0" smtClean="0">
                <a:latin typeface="Arial Black" panose="020B0A04020102020204" pitchFamily="34" charset="0"/>
              </a:rPr>
              <a:t> – Instalar </a:t>
            </a:r>
            <a:r>
              <a:rPr lang="es-ES" sz="3200" dirty="0" err="1" smtClean="0">
                <a:latin typeface="Arial Black" panose="020B0A04020102020204" pitchFamily="34" charset="0"/>
              </a:rPr>
              <a:t>jupyter</a:t>
            </a:r>
            <a:r>
              <a:rPr lang="es-ES" sz="3200" dirty="0" smtClean="0">
                <a:latin typeface="Arial Black" panose="020B0A04020102020204" pitchFamily="34" charset="0"/>
              </a:rPr>
              <a:t> notebook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33146" y="1002890"/>
            <a:ext cx="1059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https://towardsdatascience.com/how-to-set-up-anaconda-and-jupyter-notebook-the-right-way-de3b7623ea4a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3146" y="1689064"/>
            <a:ext cx="552907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Install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install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-c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conda-forge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notebook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install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-c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conda-forge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nb_conda_kernels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39892" y="3773371"/>
            <a:ext cx="71945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environment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kernel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activate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cenv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cenv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)$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install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ipykernel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cenv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)$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ipython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kernel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install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--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--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=&lt;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any_name_for_kernel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A9EA25"/>
      </a:accent1>
      <a:accent2>
        <a:srgbClr val="71685A"/>
      </a:accent2>
      <a:accent3>
        <a:srgbClr val="92D050"/>
      </a:accent3>
      <a:accent4>
        <a:srgbClr val="7030A0"/>
      </a:accent4>
      <a:accent5>
        <a:srgbClr val="247AB4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4172</TotalTime>
  <Words>1620</Words>
  <Application>Microsoft Office PowerPoint</Application>
  <PresentationFormat>Panorámica</PresentationFormat>
  <Paragraphs>180</Paragraphs>
  <Slides>31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 Unicode MS</vt:lpstr>
      <vt:lpstr>Arial</vt:lpstr>
      <vt:lpstr>Arial Black</vt:lpstr>
      <vt:lpstr>Calibri</vt:lpstr>
      <vt:lpstr>Calibri Light</vt:lpstr>
      <vt:lpstr>Lithos Pro Regular</vt:lpstr>
      <vt:lpstr>Permanent Marker</vt:lpstr>
      <vt:lpstr>Tema de Office</vt:lpstr>
      <vt:lpstr>Data AnÁlisis in Python Pandas &amp; Seaborn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</dc:creator>
  <cp:lastModifiedBy>vir</cp:lastModifiedBy>
  <cp:revision>533</cp:revision>
  <dcterms:created xsi:type="dcterms:W3CDTF">2017-06-07T09:28:22Z</dcterms:created>
  <dcterms:modified xsi:type="dcterms:W3CDTF">2022-07-05T11:21:18Z</dcterms:modified>
</cp:coreProperties>
</file>