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rnetingishard.com/html-and-css/advanced-positionin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CSS/CSS_Flexible_Box_Layout/Basic_Concepts_of_Flexbox" TargetMode="External"/><Relationship Id="rId3" Type="http://schemas.openxmlformats.org/officeDocument/2006/relationships/hyperlink" Target="https://flexboxfroggy.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Style/Examples/007/units.en.html" TargetMode="External"/><Relationship Id="rId3" Type="http://schemas.openxmlformats.org/officeDocument/2006/relationships/hyperlink" Target="https://developer.mozilla.org/en-US/docs/Learn/CSS/Introduction_to_CSS/Values_and_uni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d8e702f8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d8e702f8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d8e702f8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d8e702f8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8e702f8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8e702f8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8e702f8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8e702f8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d8e702f8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d8e702f8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8e702f8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8e702f8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box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8e702f8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8e702f8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d8e702f8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8e702f8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https://internetingishard.com/html-and-css/advanced-positioning/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d8e702f8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d8e702f8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D6063"/>
                </a:solidFill>
                <a:highlight>
                  <a:srgbClr val="FFFFFF"/>
                </a:highlight>
              </a:rPr>
              <a:t>“Relative positioning” moves elements around </a:t>
            </a:r>
            <a:r>
              <a:rPr i="1" lang="en" sz="1350">
                <a:solidFill>
                  <a:srgbClr val="5D6063"/>
                </a:solidFill>
                <a:highlight>
                  <a:srgbClr val="FFFFFF"/>
                </a:highlight>
              </a:rPr>
              <a:t>relative</a:t>
            </a:r>
            <a:r>
              <a:rPr lang="en" sz="1350">
                <a:solidFill>
                  <a:srgbClr val="5D6063"/>
                </a:solidFill>
                <a:highlight>
                  <a:srgbClr val="FFFFFF"/>
                </a:highlight>
              </a:rPr>
              <a:t> to where they would normally appear in the static flow of the page. This is useful for nudging boxes around when the default flow is just a little bit off.</a:t>
            </a:r>
            <a:endParaRPr sz="1350">
              <a:solidFill>
                <a:srgbClr val="5D6063"/>
              </a:solidFill>
              <a:highlight>
                <a:srgbClr val="FFFFFF"/>
              </a:highlight>
            </a:endParaRPr>
          </a:p>
          <a:p>
            <a:pPr indent="0" lvl="0" marL="0" rtl="0" algn="l">
              <a:lnSpc>
                <a:spcPct val="115000"/>
              </a:lnSpc>
              <a:spcBef>
                <a:spcPts val="0"/>
              </a:spcBef>
              <a:spcAft>
                <a:spcPts val="0"/>
              </a:spcAft>
              <a:buNone/>
            </a:pPr>
            <a:r>
              <a:rPr lang="en" sz="1350">
                <a:solidFill>
                  <a:srgbClr val="5D6063"/>
                </a:solidFill>
              </a:rPr>
              <a:t>The </a:t>
            </a:r>
            <a:r>
              <a:rPr lang="en" sz="1300">
                <a:solidFill>
                  <a:srgbClr val="7E8184"/>
                </a:solidFill>
                <a:latin typeface="Times New Roman"/>
                <a:ea typeface="Times New Roman"/>
                <a:cs typeface="Times New Roman"/>
                <a:sym typeface="Times New Roman"/>
              </a:rPr>
              <a:t>position: relative;</a:t>
            </a:r>
            <a:r>
              <a:rPr lang="en" sz="1350">
                <a:solidFill>
                  <a:srgbClr val="5D6063"/>
                </a:solidFill>
              </a:rPr>
              <a:t> line makes it a positioned element, and the </a:t>
            </a:r>
            <a:r>
              <a:rPr lang="en" sz="1300">
                <a:solidFill>
                  <a:srgbClr val="7E8184"/>
                </a:solidFill>
                <a:latin typeface="Times New Roman"/>
                <a:ea typeface="Times New Roman"/>
                <a:cs typeface="Times New Roman"/>
                <a:sym typeface="Times New Roman"/>
              </a:rPr>
              <a:t>top</a:t>
            </a:r>
            <a:r>
              <a:rPr lang="en" sz="1350">
                <a:solidFill>
                  <a:srgbClr val="5D6063"/>
                </a:solidFill>
              </a:rPr>
              <a:t>and </a:t>
            </a:r>
            <a:r>
              <a:rPr lang="en" sz="1300">
                <a:solidFill>
                  <a:srgbClr val="7E8184"/>
                </a:solidFill>
                <a:latin typeface="Times New Roman"/>
                <a:ea typeface="Times New Roman"/>
                <a:cs typeface="Times New Roman"/>
                <a:sym typeface="Times New Roman"/>
              </a:rPr>
              <a:t>left</a:t>
            </a:r>
            <a:r>
              <a:rPr lang="en" sz="1350">
                <a:solidFill>
                  <a:srgbClr val="5D6063"/>
                </a:solidFill>
              </a:rPr>
              <a:t> properties let you define how far it’s offset from its static position. This is sort of like setting an (</a:t>
            </a:r>
            <a:r>
              <a:rPr i="1" lang="en" sz="1350">
                <a:solidFill>
                  <a:srgbClr val="5D6063"/>
                </a:solidFill>
              </a:rPr>
              <a:t>x</a:t>
            </a:r>
            <a:r>
              <a:rPr lang="en" sz="1350">
                <a:solidFill>
                  <a:srgbClr val="5D6063"/>
                </a:solidFill>
              </a:rPr>
              <a:t>, </a:t>
            </a:r>
            <a:r>
              <a:rPr i="1" lang="en" sz="1350">
                <a:solidFill>
                  <a:srgbClr val="5D6063"/>
                </a:solidFill>
              </a:rPr>
              <a:t>y</a:t>
            </a:r>
            <a:r>
              <a:rPr lang="en" sz="1350">
                <a:solidFill>
                  <a:srgbClr val="5D6063"/>
                </a:solidFill>
              </a:rPr>
              <a:t>) coordinate for the element.</a:t>
            </a:r>
            <a:endParaRPr sz="1350">
              <a:solidFill>
                <a:srgbClr val="5D6063"/>
              </a:solidFill>
            </a:endParaRPr>
          </a:p>
          <a:p>
            <a:pPr indent="0" lvl="0" marL="0" rtl="0" algn="l">
              <a:lnSpc>
                <a:spcPct val="115000"/>
              </a:lnSpc>
              <a:spcBef>
                <a:spcPts val="2100"/>
              </a:spcBef>
              <a:spcAft>
                <a:spcPts val="0"/>
              </a:spcAft>
              <a:buNone/>
            </a:pPr>
            <a:r>
              <a:t/>
            </a:r>
            <a:endParaRPr sz="1350">
              <a:solidFill>
                <a:srgbClr val="5D6063"/>
              </a:solidFill>
            </a:endParaRPr>
          </a:p>
          <a:p>
            <a:pPr indent="0" lvl="0" marL="0" rtl="0" algn="l">
              <a:spcBef>
                <a:spcPts val="2100"/>
              </a:spcBef>
              <a:spcAft>
                <a:spcPts val="0"/>
              </a:spcAft>
              <a:buNone/>
            </a:pPr>
            <a:r>
              <a:t/>
            </a:r>
            <a:endParaRPr sz="1350">
              <a:solidFill>
                <a:srgbClr val="5D6063"/>
              </a:solidFill>
              <a:highlight>
                <a:srgbClr val="FFFFFF"/>
              </a:highlight>
            </a:endParaRPr>
          </a:p>
          <a:p>
            <a:pPr indent="0" lvl="0" marL="0" rtl="0" algn="l">
              <a:spcBef>
                <a:spcPts val="0"/>
              </a:spcBef>
              <a:spcAft>
                <a:spcPts val="0"/>
              </a:spcAft>
              <a:buNone/>
            </a:pPr>
            <a:r>
              <a:t/>
            </a:r>
            <a:endParaRPr sz="1350">
              <a:solidFill>
                <a:srgbClr val="5D6063"/>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d8e702f8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d8e702f8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5D6063"/>
                </a:solidFill>
              </a:rPr>
              <a:t>Relative positioning works similarly to margins, with one very important difference: neither the surrounding elements or parent element are affected by the </a:t>
            </a:r>
            <a:r>
              <a:rPr lang="en" sz="1300">
                <a:solidFill>
                  <a:srgbClr val="7E8184"/>
                </a:solidFill>
                <a:latin typeface="Times New Roman"/>
                <a:ea typeface="Times New Roman"/>
                <a:cs typeface="Times New Roman"/>
                <a:sym typeface="Times New Roman"/>
              </a:rPr>
              <a:t>top</a:t>
            </a:r>
            <a:r>
              <a:rPr lang="en" sz="1350">
                <a:solidFill>
                  <a:srgbClr val="5D6063"/>
                </a:solidFill>
              </a:rPr>
              <a:t> and </a:t>
            </a:r>
            <a:r>
              <a:rPr lang="en" sz="1300">
                <a:solidFill>
                  <a:srgbClr val="7E8184"/>
                </a:solidFill>
                <a:latin typeface="Times New Roman"/>
                <a:ea typeface="Times New Roman"/>
                <a:cs typeface="Times New Roman"/>
                <a:sym typeface="Times New Roman"/>
              </a:rPr>
              <a:t>left</a:t>
            </a:r>
            <a:r>
              <a:rPr lang="en" sz="1350">
                <a:solidFill>
                  <a:srgbClr val="5D6063"/>
                </a:solidFill>
              </a:rPr>
              <a:t> values. Everything else renders as if </a:t>
            </a:r>
            <a:r>
              <a:rPr lang="en" sz="1300">
                <a:solidFill>
                  <a:srgbClr val="7E8184"/>
                </a:solidFill>
                <a:latin typeface="Times New Roman"/>
                <a:ea typeface="Times New Roman"/>
                <a:cs typeface="Times New Roman"/>
                <a:sym typeface="Times New Roman"/>
              </a:rPr>
              <a:t>.item-relative</a:t>
            </a:r>
            <a:r>
              <a:rPr lang="en" sz="1350">
                <a:solidFill>
                  <a:srgbClr val="5D6063"/>
                </a:solidFill>
              </a:rPr>
              <a:t>was in its original position. Think of the offsets as being applied </a:t>
            </a:r>
            <a:r>
              <a:rPr i="1" lang="en" sz="1350">
                <a:solidFill>
                  <a:srgbClr val="5D6063"/>
                </a:solidFill>
              </a:rPr>
              <a:t>after</a:t>
            </a:r>
            <a:r>
              <a:rPr lang="en" sz="1350">
                <a:solidFill>
                  <a:srgbClr val="5D6063"/>
                </a:solidFill>
              </a:rPr>
              <a:t> the browser finishes laying out the page.</a:t>
            </a:r>
            <a:endParaRPr sz="1350">
              <a:solidFill>
                <a:srgbClr val="5D6063"/>
              </a:solidFill>
            </a:endParaRPr>
          </a:p>
          <a:p>
            <a:pPr indent="0" lvl="0" marL="0" rtl="0" algn="l">
              <a:lnSpc>
                <a:spcPct val="115000"/>
              </a:lnSpc>
              <a:spcBef>
                <a:spcPts val="2100"/>
              </a:spcBef>
              <a:spcAft>
                <a:spcPts val="2100"/>
              </a:spcAft>
              <a:buNone/>
            </a:pPr>
            <a:r>
              <a:rPr lang="en" sz="1350">
                <a:solidFill>
                  <a:srgbClr val="5D6063"/>
                </a:solidFill>
              </a:rPr>
              <a:t>The </a:t>
            </a:r>
            <a:r>
              <a:rPr lang="en" sz="1300">
                <a:solidFill>
                  <a:srgbClr val="7E8184"/>
                </a:solidFill>
                <a:latin typeface="Times New Roman"/>
                <a:ea typeface="Times New Roman"/>
                <a:cs typeface="Times New Roman"/>
                <a:sym typeface="Times New Roman"/>
              </a:rPr>
              <a:t>top</a:t>
            </a:r>
            <a:r>
              <a:rPr lang="en" sz="1350">
                <a:solidFill>
                  <a:srgbClr val="5D6063"/>
                </a:solidFill>
              </a:rPr>
              <a:t> and </a:t>
            </a:r>
            <a:r>
              <a:rPr lang="en" sz="1300">
                <a:solidFill>
                  <a:srgbClr val="7E8184"/>
                </a:solidFill>
                <a:latin typeface="Times New Roman"/>
                <a:ea typeface="Times New Roman"/>
                <a:cs typeface="Times New Roman"/>
                <a:sym typeface="Times New Roman"/>
              </a:rPr>
              <a:t>left</a:t>
            </a:r>
            <a:r>
              <a:rPr lang="en" sz="1350">
                <a:solidFill>
                  <a:srgbClr val="5D6063"/>
                </a:solidFill>
              </a:rPr>
              <a:t> properties measure from the original box’s top and left edges, respectively. We can offset relative to the other edges with the </a:t>
            </a:r>
            <a:r>
              <a:rPr lang="en" sz="1300">
                <a:solidFill>
                  <a:srgbClr val="7E8184"/>
                </a:solidFill>
                <a:latin typeface="Times New Roman"/>
                <a:ea typeface="Times New Roman"/>
                <a:cs typeface="Times New Roman"/>
                <a:sym typeface="Times New Roman"/>
              </a:rPr>
              <a:t>bottom</a:t>
            </a:r>
            <a:r>
              <a:rPr lang="en" sz="1350">
                <a:solidFill>
                  <a:srgbClr val="5D6063"/>
                </a:solidFill>
              </a:rPr>
              <a:t> and </a:t>
            </a:r>
            <a:r>
              <a:rPr lang="en" sz="1300">
                <a:solidFill>
                  <a:srgbClr val="7E8184"/>
                </a:solidFill>
                <a:latin typeface="Times New Roman"/>
                <a:ea typeface="Times New Roman"/>
                <a:cs typeface="Times New Roman"/>
                <a:sym typeface="Times New Roman"/>
              </a:rPr>
              <a:t>right</a:t>
            </a:r>
            <a:r>
              <a:rPr lang="en" sz="1350">
                <a:solidFill>
                  <a:srgbClr val="5D6063"/>
                </a:solidFill>
              </a:rPr>
              <a:t> properties.</a:t>
            </a:r>
            <a:endParaRPr sz="1350">
              <a:solidFill>
                <a:srgbClr val="5D6063"/>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8e702f8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8e702f8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only cover a fraction of these, but I’ve been writing CSS for 8+ years and I still google CSS properties every single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best approach is to understand the basic structure and style properties you use the most frequently, and then google the rest. There are so many cool CSS tutorials and code snippets out there to explore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8e702f8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8e702f8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5D6063"/>
                </a:solidFill>
                <a:highlight>
                  <a:srgbClr val="FFFFFF"/>
                </a:highlight>
              </a:rPr>
              <a:t>“Absolute positioning” is just like relative positioning, but the offset is relative to the entire browser window instead of the original position of the element. Since there’s no longer any relationship with the static flow of the page, consider this the most manual way to lay out an element</a:t>
            </a:r>
            <a:endParaRPr sz="1350">
              <a:solidFill>
                <a:srgbClr val="5D6063"/>
              </a:solidFill>
              <a:highlight>
                <a:srgbClr val="FFFFFF"/>
              </a:highlight>
            </a:endParaRPr>
          </a:p>
          <a:p>
            <a:pPr indent="0" lvl="0" marL="0" rtl="0" algn="l">
              <a:lnSpc>
                <a:spcPct val="115000"/>
              </a:lnSpc>
              <a:spcBef>
                <a:spcPts val="2100"/>
              </a:spcBef>
              <a:spcAft>
                <a:spcPts val="0"/>
              </a:spcAft>
              <a:buNone/>
            </a:pPr>
            <a:r>
              <a:rPr lang="en" sz="1350">
                <a:solidFill>
                  <a:srgbClr val="5D6063"/>
                </a:solidFill>
                <a:highlight>
                  <a:srgbClr val="FFFFFF"/>
                </a:highlight>
              </a:rPr>
              <a:t>The other interesting effect of </a:t>
            </a:r>
            <a:r>
              <a:rPr lang="en" sz="1300">
                <a:solidFill>
                  <a:srgbClr val="7E8184"/>
                </a:solidFill>
                <a:highlight>
                  <a:srgbClr val="FFFFFF"/>
                </a:highlight>
                <a:latin typeface="Times New Roman"/>
                <a:ea typeface="Times New Roman"/>
                <a:cs typeface="Times New Roman"/>
                <a:sym typeface="Times New Roman"/>
              </a:rPr>
              <a:t>absolute</a:t>
            </a:r>
            <a:r>
              <a:rPr lang="en" sz="1350">
                <a:solidFill>
                  <a:srgbClr val="5D6063"/>
                </a:solidFill>
                <a:highlight>
                  <a:srgbClr val="FFFFFF"/>
                </a:highlight>
              </a:rPr>
              <a:t> is that it completely removes an element from the normal flow of the page. </a:t>
            </a:r>
            <a:endParaRPr sz="1350">
              <a:solidFill>
                <a:srgbClr val="5D6063"/>
              </a:solidFill>
              <a:highlight>
                <a:srgbClr val="FFFFFF"/>
              </a:highlight>
            </a:endParaRPr>
          </a:p>
          <a:p>
            <a:pPr indent="0" lvl="0" marL="0" rtl="0" algn="l">
              <a:lnSpc>
                <a:spcPct val="115000"/>
              </a:lnSpc>
              <a:spcBef>
                <a:spcPts val="2100"/>
              </a:spcBef>
              <a:spcAft>
                <a:spcPts val="2100"/>
              </a:spcAft>
              <a:buNone/>
            </a:pPr>
            <a:r>
              <a:t/>
            </a:r>
            <a:endParaRPr sz="1350">
              <a:solidFill>
                <a:srgbClr val="5D6063"/>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8e702f8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8e702f8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5D6063"/>
                </a:solidFill>
                <a:highlight>
                  <a:srgbClr val="FFFFFF"/>
                </a:highlight>
              </a:rPr>
              <a:t>Absolute positioning becomes much more practical when it’s relative to some other element that </a:t>
            </a:r>
            <a:r>
              <a:rPr i="1" lang="en" sz="1350">
                <a:solidFill>
                  <a:srgbClr val="5D6063"/>
                </a:solidFill>
                <a:highlight>
                  <a:srgbClr val="FFFFFF"/>
                </a:highlight>
              </a:rPr>
              <a:t>is</a:t>
            </a:r>
            <a:r>
              <a:rPr lang="en" sz="1350">
                <a:solidFill>
                  <a:srgbClr val="5D6063"/>
                </a:solidFill>
                <a:highlight>
                  <a:srgbClr val="FFFFFF"/>
                </a:highlight>
              </a:rPr>
              <a:t> in the static flow of the page. Fortunately, there’s a way to change the coordinate system of an absolutely positioned element.</a:t>
            </a:r>
            <a:endParaRPr sz="1350">
              <a:solidFill>
                <a:srgbClr val="5D6063"/>
              </a:solidFill>
              <a:highlight>
                <a:srgbClr val="FFFFFF"/>
              </a:highlight>
            </a:endParaRPr>
          </a:p>
          <a:p>
            <a:pPr indent="0" lvl="0" marL="0" rtl="0" algn="l">
              <a:lnSpc>
                <a:spcPct val="115000"/>
              </a:lnSpc>
              <a:spcBef>
                <a:spcPts val="2100"/>
              </a:spcBef>
              <a:spcAft>
                <a:spcPts val="0"/>
              </a:spcAft>
              <a:buNone/>
            </a:pPr>
            <a:r>
              <a:rPr lang="en" sz="1350">
                <a:solidFill>
                  <a:srgbClr val="5D6063"/>
                </a:solidFill>
                <a:highlight>
                  <a:srgbClr val="FFFFFF"/>
                </a:highlight>
              </a:rPr>
              <a:t>Coordinates for absolute elements are always relative to the closest container that is a positioned element. It only falls back to being relative to the browser when none of its ancestors are positioned. </a:t>
            </a:r>
            <a:endParaRPr sz="1350">
              <a:solidFill>
                <a:srgbClr val="5D6063"/>
              </a:solidFill>
              <a:highlight>
                <a:srgbClr val="FFFFFF"/>
              </a:highlight>
            </a:endParaRPr>
          </a:p>
          <a:p>
            <a:pPr indent="0" lvl="0" marL="0" rtl="0" algn="l">
              <a:lnSpc>
                <a:spcPct val="115000"/>
              </a:lnSpc>
              <a:spcBef>
                <a:spcPts val="2100"/>
              </a:spcBef>
              <a:spcAft>
                <a:spcPts val="2100"/>
              </a:spcAft>
              <a:buNone/>
            </a:pPr>
            <a:r>
              <a:t/>
            </a:r>
            <a:endParaRPr sz="1350">
              <a:solidFill>
                <a:srgbClr val="5D606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8e702f8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8e702f8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100"/>
              </a:spcAft>
              <a:buNone/>
            </a:pPr>
            <a:r>
              <a:rPr lang="en" sz="1350">
                <a:solidFill>
                  <a:srgbClr val="5D6063"/>
                </a:solidFill>
                <a:highlight>
                  <a:srgbClr val="FFFFFF"/>
                </a:highlight>
              </a:rPr>
              <a:t>“Fixed positioning” has a lot in common with absolute positioning: it’s very manual, the element is removed from the normal flow of the page, and the coordinate system is relative to the entire browser window. The key difference is that fixed elements don’t scroll with the rest of the page.</a:t>
            </a:r>
            <a:endParaRPr sz="1350">
              <a:solidFill>
                <a:srgbClr val="5D606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8e702f8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8e702f8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39 in 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Ashlyn: use list in your guide for tasks to do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8e702f8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8e702f8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8e702f8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8e702f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8e702f8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8e702f8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great way to lay out your page: Flexbox!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https://developer.mozilla.org/en-US/docs/Web/CSS/CSS_Flexible_Box_Layout/Basic_Concepts_of_Flexbox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Flexbox froggy game: </a:t>
            </a:r>
            <a:r>
              <a:rPr lang="en" u="sng">
                <a:solidFill>
                  <a:schemeClr val="hlink"/>
                </a:solidFill>
                <a:hlinkClick r:id="rId3"/>
              </a:rPr>
              <a:t>https://flexboxfroggy.com/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d8e702f8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d8e702f8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d8e702f8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8e702f8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Almost all web pages require a lot of CSS, and using inline styles can get really messy really quick!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 lot easier to manage your styles and page consistency using CSS, especially when you add in classes and ids to your elements.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d8e702f8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d8e702f8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8e702f88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8e702f8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format for how css looks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d8e702f8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d8e702f8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https://www.w3.org/Style/Examples/007/units.en.html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https://developer.mozilla.org/en-US/docs/Learn/CSS/Introduction_to_CSS/Values_and_units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8e702f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8e702f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 few crazy ways people have used CSS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8e702f8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8e702f8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org/Style/CSS/all-properties.en.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depen.io/jaysalvat/pen/HaqBf?source=post_page---------------------------" TargetMode="External"/><Relationship Id="rId4" Type="http://schemas.openxmlformats.org/officeDocument/2006/relationships/hyperlink" Target="https://codepen.io/teles/pen/gbKeLR?source=post_page---------------------------" TargetMode="External"/><Relationship Id="rId5" Type="http://schemas.openxmlformats.org/officeDocument/2006/relationships/hyperlink" Target="https://codepen.io/mariosmaselli/pen/ghmw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github.com/ashlynstill/data-studio-learning-c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60725"/>
            <a:ext cx="8520600" cy="10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600">
                <a:latin typeface="Open Sans"/>
                <a:ea typeface="Open Sans"/>
                <a:cs typeface="Open Sans"/>
                <a:sym typeface="Open Sans"/>
              </a:rPr>
              <a:t>Next steps in HTML and CSS</a:t>
            </a:r>
            <a:endParaRPr b="1" sz="4600">
              <a:latin typeface="Open Sans"/>
              <a:ea typeface="Open Sans"/>
              <a:cs typeface="Open Sans"/>
              <a:sym typeface="Open Sans"/>
            </a:endParaRPr>
          </a:p>
        </p:txBody>
      </p:sp>
      <p:sp>
        <p:nvSpPr>
          <p:cNvPr id="55" name="Google Shape;55;p13"/>
          <p:cNvSpPr txBox="1"/>
          <p:nvPr/>
        </p:nvSpPr>
        <p:spPr>
          <a:xfrm>
            <a:off x="311700" y="2356275"/>
            <a:ext cx="8520600" cy="25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ADAD"/>
                </a:solidFill>
                <a:latin typeface="Open Sans"/>
                <a:ea typeface="Open Sans"/>
                <a:cs typeface="Open Sans"/>
                <a:sym typeface="Open Sans"/>
              </a:rPr>
              <a:t>Data Studio – Lede Program</a:t>
            </a:r>
            <a:endParaRPr sz="1800">
              <a:solidFill>
                <a:srgbClr val="ADADAD"/>
              </a:solidFill>
              <a:latin typeface="Open Sans"/>
              <a:ea typeface="Open Sans"/>
              <a:cs typeface="Open Sans"/>
              <a:sym typeface="Open Sans"/>
            </a:endParaRPr>
          </a:p>
          <a:p>
            <a:pPr indent="0" lvl="0" marL="0" rtl="0" algn="ctr">
              <a:spcBef>
                <a:spcPts val="0"/>
              </a:spcBef>
              <a:spcAft>
                <a:spcPts val="0"/>
              </a:spcAft>
              <a:buNone/>
            </a:pPr>
            <a:r>
              <a:rPr lang="en" sz="1800">
                <a:solidFill>
                  <a:srgbClr val="ADADAD"/>
                </a:solidFill>
                <a:latin typeface="Open Sans"/>
                <a:ea typeface="Open Sans"/>
                <a:cs typeface="Open Sans"/>
                <a:sym typeface="Open Sans"/>
              </a:rPr>
              <a:t>July 20, 2019</a:t>
            </a:r>
            <a:endParaRPr sz="1800">
              <a:solidFill>
                <a:srgbClr val="ADADAD"/>
              </a:solidFill>
              <a:latin typeface="Open Sans"/>
              <a:ea typeface="Open Sans"/>
              <a:cs typeface="Open Sans"/>
              <a:sym typeface="Open Sans"/>
            </a:endParaRPr>
          </a:p>
          <a:p>
            <a:pPr indent="0" lvl="0" marL="0" rtl="0" algn="ctr">
              <a:spcBef>
                <a:spcPts val="0"/>
              </a:spcBef>
              <a:spcAft>
                <a:spcPts val="0"/>
              </a:spcAft>
              <a:buNone/>
            </a:pPr>
            <a:r>
              <a:t/>
            </a:r>
            <a:endParaRPr sz="1800">
              <a:solidFill>
                <a:srgbClr val="ADADAD"/>
              </a:solidFill>
              <a:latin typeface="Open Sans"/>
              <a:ea typeface="Open Sans"/>
              <a:cs typeface="Open Sans"/>
              <a:sym typeface="Open Sans"/>
            </a:endParaRPr>
          </a:p>
          <a:p>
            <a:pPr indent="0" lvl="0" marL="0" rtl="0" algn="ctr">
              <a:spcBef>
                <a:spcPts val="0"/>
              </a:spcBef>
              <a:spcAft>
                <a:spcPts val="0"/>
              </a:spcAft>
              <a:buNone/>
            </a:pPr>
            <a:r>
              <a:rPr lang="en" sz="1800">
                <a:solidFill>
                  <a:srgbClr val="ADADAD"/>
                </a:solidFill>
                <a:latin typeface="Open Sans"/>
                <a:ea typeface="Open Sans"/>
                <a:cs typeface="Open Sans"/>
                <a:sym typeface="Open Sans"/>
              </a:rPr>
              <a:t>Ashlyn Still</a:t>
            </a:r>
            <a:endParaRPr sz="1800">
              <a:solidFill>
                <a:srgbClr val="ADADAD"/>
              </a:solidFill>
              <a:latin typeface="Open Sans"/>
              <a:ea typeface="Open Sans"/>
              <a:cs typeface="Open Sans"/>
              <a:sym typeface="Open Sans"/>
            </a:endParaRPr>
          </a:p>
          <a:p>
            <a:pPr indent="0" lvl="0" marL="0" rtl="0" algn="ctr">
              <a:spcBef>
                <a:spcPts val="0"/>
              </a:spcBef>
              <a:spcAft>
                <a:spcPts val="0"/>
              </a:spcAft>
              <a:buNone/>
            </a:pPr>
            <a:r>
              <a:rPr lang="en" sz="1800">
                <a:solidFill>
                  <a:srgbClr val="ADADAD"/>
                </a:solidFill>
                <a:latin typeface="Open Sans"/>
                <a:ea typeface="Open Sans"/>
                <a:cs typeface="Open Sans"/>
                <a:sym typeface="Open Sans"/>
              </a:rPr>
              <a:t>@ashlynstill</a:t>
            </a:r>
            <a:endParaRPr sz="1800">
              <a:solidFill>
                <a:srgbClr val="ADADAD"/>
              </a:solidFill>
              <a:latin typeface="Open Sans"/>
              <a:ea typeface="Open Sans"/>
              <a:cs typeface="Open Sans"/>
              <a:sym typeface="Open Sans"/>
            </a:endParaRPr>
          </a:p>
          <a:p>
            <a:pPr indent="0" lvl="0" marL="0" rtl="0" algn="ctr">
              <a:spcBef>
                <a:spcPts val="0"/>
              </a:spcBef>
              <a:spcAft>
                <a:spcPts val="0"/>
              </a:spcAft>
              <a:buNone/>
            </a:pPr>
            <a:r>
              <a:rPr lang="en" sz="1800">
                <a:solidFill>
                  <a:srgbClr val="ADADAD"/>
                </a:solidFill>
                <a:latin typeface="Open Sans"/>
                <a:ea typeface="Open Sans"/>
                <a:cs typeface="Open Sans"/>
                <a:sym typeface="Open Sans"/>
              </a:rPr>
              <a:t>as5962@columbia.edu</a:t>
            </a:r>
            <a:endParaRPr sz="1800">
              <a:solidFill>
                <a:srgbClr val="ADADAD"/>
              </a:solidFill>
              <a:latin typeface="Open Sans"/>
              <a:ea typeface="Open Sans"/>
              <a:cs typeface="Open Sans"/>
              <a:sym typeface="Open Sans"/>
            </a:endParaRPr>
          </a:p>
          <a:p>
            <a:pPr indent="0" lvl="0" marL="0" rtl="0" algn="ctr">
              <a:spcBef>
                <a:spcPts val="0"/>
              </a:spcBef>
              <a:spcAft>
                <a:spcPts val="0"/>
              </a:spcAft>
              <a:buNone/>
            </a:pPr>
            <a:r>
              <a:t/>
            </a:r>
            <a:endParaRPr sz="1800">
              <a:solidFill>
                <a:srgbClr val="ADADAD"/>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357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latin typeface="Open Sans"/>
                <a:ea typeface="Open Sans"/>
                <a:cs typeface="Open Sans"/>
                <a:sym typeface="Open Sans"/>
              </a:rPr>
              <a:t>Typography: How do we style our text in CSS?</a:t>
            </a:r>
            <a:endParaRPr b="1" sz="4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0" y="393338"/>
            <a:ext cx="9144000" cy="3920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357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latin typeface="Open Sans"/>
                <a:ea typeface="Open Sans"/>
                <a:cs typeface="Open Sans"/>
                <a:sym typeface="Open Sans"/>
              </a:rPr>
              <a:t>Layout: Styling our block elements with CSS</a:t>
            </a:r>
            <a:endParaRPr b="1" sz="4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695138" y="152400"/>
            <a:ext cx="7753720"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The Box Model</a:t>
            </a:r>
            <a:endParaRPr b="1" sz="3600">
              <a:latin typeface="Open Sans"/>
              <a:ea typeface="Open Sans"/>
              <a:cs typeface="Open Sans"/>
              <a:sym typeface="Open Sans"/>
            </a:endParaRPr>
          </a:p>
        </p:txBody>
      </p:sp>
      <p:sp>
        <p:nvSpPr>
          <p:cNvPr id="128" name="Google Shape;128;p26"/>
          <p:cNvSpPr txBox="1"/>
          <p:nvPr>
            <p:ph idx="1" type="body"/>
          </p:nvPr>
        </p:nvSpPr>
        <p:spPr>
          <a:xfrm>
            <a:off x="311700" y="1362600"/>
            <a:ext cx="8520600" cy="31917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The browser renders every element on the page as a box</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The box model is how we style that box</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The box is made of four parts: content, padding, border, margin</a:t>
            </a:r>
            <a:endParaRPr sz="22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1181500" y="152400"/>
            <a:ext cx="678099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Nesting and positioning within the box model</a:t>
            </a:r>
            <a:endParaRPr b="1" sz="3600">
              <a:latin typeface="Open Sans"/>
              <a:ea typeface="Open Sans"/>
              <a:cs typeface="Open Sans"/>
              <a:sym typeface="Open Sans"/>
            </a:endParaRPr>
          </a:p>
        </p:txBody>
      </p:sp>
      <p:sp>
        <p:nvSpPr>
          <p:cNvPr id="139" name="Google Shape;139;p28"/>
          <p:cNvSpPr txBox="1"/>
          <p:nvPr>
            <p:ph idx="1" type="body"/>
          </p:nvPr>
        </p:nvSpPr>
        <p:spPr>
          <a:xfrm>
            <a:off x="311700" y="1841350"/>
            <a:ext cx="8520600" cy="24918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We can use what we know about the box model to position elements inside each other</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Each “box” is relative to the other “boxes” on the page</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We can use the css `position` attribute to made adjustments to how the boxes relate to each other</a:t>
            </a:r>
            <a:endParaRPr sz="22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3" name="Shape 143"/>
        <p:cNvGrpSpPr/>
        <p:nvPr/>
      </p:nvGrpSpPr>
      <p:grpSpPr>
        <a:xfrm>
          <a:off x="0" y="0"/>
          <a:ext cx="0" cy="0"/>
          <a:chOff x="0" y="0"/>
          <a:chExt cx="0" cy="0"/>
        </a:xfrm>
      </p:grpSpPr>
      <p:pic>
        <p:nvPicPr>
          <p:cNvPr id="144" name="Google Shape;144;p29"/>
          <p:cNvPicPr preferRelativeResize="0"/>
          <p:nvPr/>
        </p:nvPicPr>
        <p:blipFill>
          <a:blip r:embed="rId3">
            <a:alphaModFix/>
          </a:blip>
          <a:stretch>
            <a:fillRect/>
          </a:stretch>
        </p:blipFill>
        <p:spPr>
          <a:xfrm>
            <a:off x="152400" y="1093763"/>
            <a:ext cx="8839200" cy="29559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8" name="Shape 148"/>
        <p:cNvGrpSpPr/>
        <p:nvPr/>
      </p:nvGrpSpPr>
      <p:grpSpPr>
        <a:xfrm>
          <a:off x="0" y="0"/>
          <a:ext cx="0" cy="0"/>
          <a:chOff x="0" y="0"/>
          <a:chExt cx="0" cy="0"/>
        </a:xfrm>
      </p:grpSpPr>
      <p:pic>
        <p:nvPicPr>
          <p:cNvPr id="149" name="Google Shape;149;p30"/>
          <p:cNvPicPr preferRelativeResize="0"/>
          <p:nvPr/>
        </p:nvPicPr>
        <p:blipFill>
          <a:blip r:embed="rId3">
            <a:alphaModFix/>
          </a:blip>
          <a:stretch>
            <a:fillRect/>
          </a:stretch>
        </p:blipFill>
        <p:spPr>
          <a:xfrm>
            <a:off x="1247838" y="231788"/>
            <a:ext cx="6648325" cy="467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391863" y="152400"/>
            <a:ext cx="8360275"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How many different CSS style properties are there?</a:t>
            </a:r>
            <a:endParaRPr b="1" sz="3600">
              <a:latin typeface="Open Sans"/>
              <a:ea typeface="Open Sans"/>
              <a:cs typeface="Open Sans"/>
              <a:sym typeface="Open Sans"/>
            </a:endParaRPr>
          </a:p>
        </p:txBody>
      </p:sp>
      <p:sp>
        <p:nvSpPr>
          <p:cNvPr id="61" name="Google Shape;61;p14"/>
          <p:cNvSpPr txBox="1"/>
          <p:nvPr>
            <p:ph idx="1" type="body"/>
          </p:nvPr>
        </p:nvSpPr>
        <p:spPr>
          <a:xfrm>
            <a:off x="311700" y="2507850"/>
            <a:ext cx="8520600" cy="10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u="sng">
                <a:solidFill>
                  <a:schemeClr val="hlink"/>
                </a:solidFill>
                <a:hlinkClick r:id="rId3"/>
              </a:rPr>
              <a:t>https://www.w3.org/Style/CSS/all-properties.en.html</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8" name="Shape 158"/>
        <p:cNvGrpSpPr/>
        <p:nvPr/>
      </p:nvGrpSpPr>
      <p:grpSpPr>
        <a:xfrm>
          <a:off x="0" y="0"/>
          <a:ext cx="0" cy="0"/>
          <a:chOff x="0" y="0"/>
          <a:chExt cx="0" cy="0"/>
        </a:xfrm>
      </p:grpSpPr>
      <p:pic>
        <p:nvPicPr>
          <p:cNvPr id="159" name="Google Shape;159;p32"/>
          <p:cNvPicPr preferRelativeResize="0"/>
          <p:nvPr/>
        </p:nvPicPr>
        <p:blipFill>
          <a:blip r:embed="rId3">
            <a:alphaModFix/>
          </a:blip>
          <a:stretch>
            <a:fillRect/>
          </a:stretch>
        </p:blipFill>
        <p:spPr>
          <a:xfrm>
            <a:off x="2055775" y="166925"/>
            <a:ext cx="4914900" cy="459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1880050" y="152400"/>
            <a:ext cx="5383905"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695450" y="314325"/>
            <a:ext cx="5753100" cy="451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5"/>
          <p:cNvPicPr preferRelativeResize="0"/>
          <p:nvPr/>
        </p:nvPicPr>
        <p:blipFill>
          <a:blip r:embed="rId3">
            <a:alphaModFix/>
          </a:blip>
          <a:stretch>
            <a:fillRect/>
          </a:stretch>
        </p:blipFill>
        <p:spPr>
          <a:xfrm>
            <a:off x="152400" y="475525"/>
            <a:ext cx="8839201" cy="41924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445025"/>
            <a:ext cx="8520600" cy="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Today’s activity:</a:t>
            </a:r>
            <a:endParaRPr b="1" sz="3600">
              <a:latin typeface="Open Sans"/>
              <a:ea typeface="Open Sans"/>
              <a:cs typeface="Open Sans"/>
              <a:sym typeface="Open Sans"/>
            </a:endParaRPr>
          </a:p>
        </p:txBody>
      </p:sp>
      <p:sp>
        <p:nvSpPr>
          <p:cNvPr id="180" name="Google Shape;180;p36"/>
          <p:cNvSpPr txBox="1"/>
          <p:nvPr>
            <p:ph idx="1" type="body"/>
          </p:nvPr>
        </p:nvSpPr>
        <p:spPr>
          <a:xfrm>
            <a:off x="311700" y="1438425"/>
            <a:ext cx="8520600" cy="28950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We’re making restaurant menus again, but this time we’re going to make them as web pages using HTML and CSS!</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You can re-clone the learning-css repo and empty out the HTML to write your own, or you can duplicate the directory we worked on today and clear out the work we did</a:t>
            </a:r>
            <a:endParaRPr sz="220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445025"/>
            <a:ext cx="8520600" cy="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Requirements</a:t>
            </a:r>
            <a:endParaRPr b="1" sz="3600">
              <a:latin typeface="Open Sans"/>
              <a:ea typeface="Open Sans"/>
              <a:cs typeface="Open Sans"/>
              <a:sym typeface="Open Sans"/>
            </a:endParaRPr>
          </a:p>
        </p:txBody>
      </p:sp>
      <p:sp>
        <p:nvSpPr>
          <p:cNvPr id="186" name="Google Shape;186;p37"/>
          <p:cNvSpPr txBox="1"/>
          <p:nvPr>
            <p:ph idx="1" type="body"/>
          </p:nvPr>
        </p:nvSpPr>
        <p:spPr>
          <a:xfrm>
            <a:off x="311700" y="1371250"/>
            <a:ext cx="8520600" cy="28950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Nested divs</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Styled inline and block elements</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Side-by-side divs</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An image</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Proof you used the box model: Make some adjustments to margins and padding</a:t>
            </a:r>
            <a:endParaRPr sz="2200">
              <a:solidFill>
                <a:schemeClr val="dk1"/>
              </a:solidFill>
              <a:latin typeface="Open Sans"/>
              <a:ea typeface="Open Sans"/>
              <a:cs typeface="Open Sans"/>
              <a:sym typeface="Open Sans"/>
            </a:endParaRPr>
          </a:p>
          <a:p>
            <a:pPr indent="-368300" lvl="0" marL="457200" marR="0" rtl="0" algn="l">
              <a:lnSpc>
                <a:spcPct val="115000"/>
              </a:lnSpc>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Use the elements of design we talked about on Wednesday!</a:t>
            </a:r>
            <a:endParaRPr sz="220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8"/>
          <p:cNvSpPr txBox="1"/>
          <p:nvPr/>
        </p:nvSpPr>
        <p:spPr>
          <a:xfrm>
            <a:off x="707100" y="1714500"/>
            <a:ext cx="7729800" cy="19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FFFFFF"/>
                </a:solidFill>
                <a:latin typeface="Courier New"/>
                <a:ea typeface="Courier New"/>
                <a:cs typeface="Courier New"/>
                <a:sym typeface="Courier New"/>
              </a:rPr>
              <a:t>display: flex;</a:t>
            </a:r>
            <a:endParaRPr sz="5000">
              <a:solidFill>
                <a:srgbClr val="FFFF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Quick review!</a:t>
            </a:r>
            <a:endParaRPr b="1">
              <a:latin typeface="Open Sans"/>
              <a:ea typeface="Open Sans"/>
              <a:cs typeface="Open Sans"/>
              <a:sym typeface="Open Sa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CSS stands for Cascading Style Sheets because the computer reads it top to bottom and inherits the most recent reference OR the most specific reference to a selector.</a:t>
            </a:r>
            <a:endParaRPr sz="2000">
              <a:solidFill>
                <a:srgbClr val="FFFFFF"/>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CSS describes how the HTML content should  look on the page</a:t>
            </a:r>
            <a:endParaRPr sz="2000">
              <a:solidFill>
                <a:srgbClr val="FFFFFF"/>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You attach CSS to your HTML elements via CSS selectors referencing </a:t>
            </a:r>
            <a:r>
              <a:rPr b="1" lang="en" sz="2000">
                <a:solidFill>
                  <a:srgbClr val="FFFFFF"/>
                </a:solidFill>
                <a:latin typeface="Open Sans"/>
                <a:ea typeface="Open Sans"/>
                <a:cs typeface="Open Sans"/>
                <a:sym typeface="Open Sans"/>
              </a:rPr>
              <a:t>tags</a:t>
            </a:r>
            <a:r>
              <a:rPr lang="en" sz="2000">
                <a:solidFill>
                  <a:srgbClr val="FFFFFF"/>
                </a:solidFill>
                <a:latin typeface="Open Sans"/>
                <a:ea typeface="Open Sans"/>
                <a:cs typeface="Open Sans"/>
                <a:sym typeface="Open Sans"/>
              </a:rPr>
              <a:t>, </a:t>
            </a:r>
            <a:r>
              <a:rPr b="1" lang="en" sz="2000">
                <a:solidFill>
                  <a:srgbClr val="FFFFFF"/>
                </a:solidFill>
                <a:latin typeface="Open Sans"/>
                <a:ea typeface="Open Sans"/>
                <a:cs typeface="Open Sans"/>
                <a:sym typeface="Open Sans"/>
              </a:rPr>
              <a:t>classes</a:t>
            </a:r>
            <a:r>
              <a:rPr lang="en" sz="2000">
                <a:solidFill>
                  <a:srgbClr val="FFFFFF"/>
                </a:solidFill>
                <a:latin typeface="Open Sans"/>
                <a:ea typeface="Open Sans"/>
                <a:cs typeface="Open Sans"/>
                <a:sym typeface="Open Sans"/>
              </a:rPr>
              <a:t>, and </a:t>
            </a:r>
            <a:r>
              <a:rPr b="1" lang="en" sz="2000">
                <a:solidFill>
                  <a:srgbClr val="FFFFFF"/>
                </a:solidFill>
                <a:latin typeface="Open Sans"/>
                <a:ea typeface="Open Sans"/>
                <a:cs typeface="Open Sans"/>
                <a:sym typeface="Open Sans"/>
              </a:rPr>
              <a:t>ids</a:t>
            </a:r>
            <a:r>
              <a:rPr lang="en" sz="2000">
                <a:solidFill>
                  <a:srgbClr val="FFFFFF"/>
                </a:solidFill>
                <a:latin typeface="Open Sans"/>
                <a:ea typeface="Open Sans"/>
                <a:cs typeface="Open Sans"/>
                <a:sym typeface="Open Sans"/>
              </a:rPr>
              <a:t> on your HTML elements.</a:t>
            </a:r>
            <a:endParaRPr sz="2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Inline styles vs separate CSS</a:t>
            </a:r>
            <a:endParaRPr b="1">
              <a:latin typeface="Open Sans"/>
              <a:ea typeface="Open Sans"/>
              <a:cs typeface="Open Sans"/>
              <a:sym typeface="Open Sans"/>
            </a:endParaRPr>
          </a:p>
        </p:txBody>
      </p:sp>
      <p:pic>
        <p:nvPicPr>
          <p:cNvPr id="73" name="Google Shape;73;p16"/>
          <p:cNvPicPr preferRelativeResize="0"/>
          <p:nvPr/>
        </p:nvPicPr>
        <p:blipFill>
          <a:blip r:embed="rId3">
            <a:alphaModFix/>
          </a:blip>
          <a:stretch>
            <a:fillRect/>
          </a:stretch>
        </p:blipFill>
        <p:spPr>
          <a:xfrm>
            <a:off x="640600" y="1386883"/>
            <a:ext cx="7862801" cy="815704"/>
          </a:xfrm>
          <a:prstGeom prst="rect">
            <a:avLst/>
          </a:prstGeom>
          <a:noFill/>
          <a:ln>
            <a:noFill/>
          </a:ln>
        </p:spPr>
      </p:pic>
      <p:pic>
        <p:nvPicPr>
          <p:cNvPr id="74" name="Google Shape;74;p16"/>
          <p:cNvPicPr preferRelativeResize="0"/>
          <p:nvPr/>
        </p:nvPicPr>
        <p:blipFill>
          <a:blip r:embed="rId4">
            <a:alphaModFix/>
          </a:blip>
          <a:stretch>
            <a:fillRect/>
          </a:stretch>
        </p:blipFill>
        <p:spPr>
          <a:xfrm>
            <a:off x="640599" y="2571750"/>
            <a:ext cx="7862801" cy="221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B303B"/>
        </a:solidFill>
      </p:bgPr>
    </p:bg>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584963"/>
            <a:ext cx="8839199" cy="39735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B303B"/>
        </a:solidFill>
      </p:bgPr>
    </p:bg>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4079435" cy="4838699"/>
          </a:xfrm>
          <a:prstGeom prst="rect">
            <a:avLst/>
          </a:prstGeom>
          <a:noFill/>
          <a:ln>
            <a:noFill/>
          </a:ln>
        </p:spPr>
      </p:pic>
      <p:sp>
        <p:nvSpPr>
          <p:cNvPr id="85" name="Google Shape;85;p18"/>
          <p:cNvSpPr txBox="1"/>
          <p:nvPr/>
        </p:nvSpPr>
        <p:spPr>
          <a:xfrm>
            <a:off x="4626625" y="289950"/>
            <a:ext cx="4185300" cy="45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rPr lang="en" sz="2400">
                <a:solidFill>
                  <a:srgbClr val="FFFFFF"/>
                </a:solidFill>
                <a:latin typeface="Open Sans"/>
                <a:ea typeface="Open Sans"/>
                <a:cs typeface="Open Sans"/>
                <a:sym typeface="Open Sans"/>
              </a:rPr>
              <a:t>Class selectors in CSS are referenced with a period</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rPr lang="en" sz="2400">
                <a:solidFill>
                  <a:srgbClr val="FFFFFF"/>
                </a:solidFill>
                <a:latin typeface="Open Sans"/>
                <a:ea typeface="Open Sans"/>
                <a:cs typeface="Open Sans"/>
                <a:sym typeface="Open Sans"/>
              </a:rPr>
              <a:t>ID selectors in CSS are referenced with a hash (#)</a:t>
            </a:r>
            <a:endParaRPr sz="24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CSS units of measurement</a:t>
            </a:r>
            <a:endParaRPr b="1" sz="3600">
              <a:latin typeface="Open Sans"/>
              <a:ea typeface="Open Sans"/>
              <a:cs typeface="Open Sans"/>
              <a:sym typeface="Open Sans"/>
            </a:endParaRPr>
          </a:p>
        </p:txBody>
      </p:sp>
      <p:sp>
        <p:nvSpPr>
          <p:cNvPr id="91" name="Google Shape;91;p19"/>
          <p:cNvSpPr txBox="1"/>
          <p:nvPr>
            <p:ph idx="1" type="body"/>
          </p:nvPr>
        </p:nvSpPr>
        <p:spPr>
          <a:xfrm>
            <a:off x="311700" y="1188250"/>
            <a:ext cx="8520600" cy="3191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Numeric values</a:t>
            </a:r>
            <a:endParaRPr>
              <a:solidFill>
                <a:schemeClr val="dk1"/>
              </a:solidFill>
              <a:latin typeface="Open Sans"/>
              <a:ea typeface="Open Sans"/>
              <a:cs typeface="Open Sans"/>
              <a:sym typeface="Open Sans"/>
            </a:endParaRPr>
          </a:p>
          <a:p>
            <a:pPr indent="-317500" lvl="1" marL="914400" marR="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Length values for specifying e.g. element width, border thickness, or font size, and unitless integers for specifying e.g. relative line width or number of times to run an animation.</a:t>
            </a:r>
            <a:endParaRPr>
              <a:solidFill>
                <a:schemeClr val="dk1"/>
              </a:solidFill>
              <a:latin typeface="Open Sans"/>
              <a:ea typeface="Open Sans"/>
              <a:cs typeface="Open Sans"/>
              <a:sym typeface="Open Sans"/>
            </a:endParaRPr>
          </a:p>
          <a:p>
            <a:pPr indent="-342900" lvl="0" marL="457200" marR="0" rtl="0" algn="l">
              <a:lnSpc>
                <a:spcPct val="115000"/>
              </a:lnSpc>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Percentages:</a:t>
            </a:r>
            <a:endParaRPr>
              <a:solidFill>
                <a:schemeClr val="dk1"/>
              </a:solidFill>
              <a:latin typeface="Open Sans"/>
              <a:ea typeface="Open Sans"/>
              <a:cs typeface="Open Sans"/>
              <a:sym typeface="Open Sans"/>
            </a:endParaRPr>
          </a:p>
          <a:p>
            <a:pPr indent="-317500" lvl="1" marL="914400" marR="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Specifying size or length — relative to a parent container's width or height for example, or the default font-size. These are often to facilitate responsive design (e.g. creating "liquid layouts", which automatically adjust to fit on different screen sizes).</a:t>
            </a:r>
            <a:endParaRPr>
              <a:solidFill>
                <a:schemeClr val="dk1"/>
              </a:solidFill>
              <a:latin typeface="Open Sans"/>
              <a:ea typeface="Open Sans"/>
              <a:cs typeface="Open Sans"/>
              <a:sym typeface="Open Sans"/>
            </a:endParaRPr>
          </a:p>
          <a:p>
            <a:pPr indent="-342900" lvl="0" marL="457200" marR="0" rtl="0" algn="l">
              <a:lnSpc>
                <a:spcPct val="115000"/>
              </a:lnSpc>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Colors</a:t>
            </a:r>
            <a:endParaRPr>
              <a:solidFill>
                <a:schemeClr val="dk1"/>
              </a:solidFill>
              <a:latin typeface="Open Sans"/>
              <a:ea typeface="Open Sans"/>
              <a:cs typeface="Open Sans"/>
              <a:sym typeface="Open Sans"/>
            </a:endParaRPr>
          </a:p>
          <a:p>
            <a:pPr indent="-317500" lvl="1" marL="914400" marR="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Specifying background colors, text colors, etc.</a:t>
            </a:r>
            <a:endParaRPr>
              <a:solidFill>
                <a:schemeClr val="dk1"/>
              </a:solidFill>
              <a:latin typeface="Open Sans"/>
              <a:ea typeface="Open Sans"/>
              <a:cs typeface="Open Sans"/>
              <a:sym typeface="Open Sans"/>
            </a:endParaRPr>
          </a:p>
          <a:p>
            <a:pPr indent="-342900" lvl="0" marL="457200" marR="0" rtl="0" algn="l">
              <a:lnSpc>
                <a:spcPct val="115000"/>
              </a:lnSpc>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Functions</a:t>
            </a:r>
            <a:endParaRPr>
              <a:solidFill>
                <a:schemeClr val="dk1"/>
              </a:solidFill>
              <a:latin typeface="Open Sans"/>
              <a:ea typeface="Open Sans"/>
              <a:cs typeface="Open Sans"/>
              <a:sym typeface="Open Sans"/>
            </a:endParaRPr>
          </a:p>
          <a:p>
            <a:pPr indent="-317500" lvl="1" marL="914400" marR="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Specifying e.g. background images or background image gradients.</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Open Sans"/>
                <a:ea typeface="Open Sans"/>
                <a:cs typeface="Open Sans"/>
                <a:sym typeface="Open Sans"/>
              </a:rPr>
              <a:t>What can CSS do?</a:t>
            </a:r>
            <a:endParaRPr b="1" sz="3600">
              <a:latin typeface="Open Sans"/>
              <a:ea typeface="Open Sans"/>
              <a:cs typeface="Open Sans"/>
              <a:sym typeface="Open Sans"/>
            </a:endParaRPr>
          </a:p>
        </p:txBody>
      </p:sp>
      <p:sp>
        <p:nvSpPr>
          <p:cNvPr id="97" name="Google Shape;97;p20"/>
          <p:cNvSpPr txBox="1"/>
          <p:nvPr>
            <p:ph idx="1" type="body"/>
          </p:nvPr>
        </p:nvSpPr>
        <p:spPr>
          <a:xfrm>
            <a:off x="311700" y="1362600"/>
            <a:ext cx="8520600" cy="319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u="sng">
                <a:solidFill>
                  <a:schemeClr val="hlink"/>
                </a:solidFill>
                <a:hlinkClick r:id="rId3"/>
              </a:rPr>
              <a:t>A pure CSS mona lisa </a:t>
            </a:r>
            <a:endParaRPr sz="2400"/>
          </a:p>
          <a:p>
            <a:pPr indent="-381000" lvl="0" marL="457200" rtl="0" algn="l">
              <a:spcBef>
                <a:spcPts val="0"/>
              </a:spcBef>
              <a:spcAft>
                <a:spcPts val="0"/>
              </a:spcAft>
              <a:buSzPts val="2400"/>
              <a:buChar char="●"/>
            </a:pPr>
            <a:r>
              <a:rPr lang="en" sz="2400" u="sng">
                <a:solidFill>
                  <a:schemeClr val="hlink"/>
                </a:solidFill>
                <a:hlinkClick r:id="rId4"/>
              </a:rPr>
              <a:t>How to parallel park</a:t>
            </a:r>
            <a:endParaRPr sz="2400"/>
          </a:p>
          <a:p>
            <a:pPr indent="-381000" lvl="0" marL="457200" rtl="0" algn="l">
              <a:spcBef>
                <a:spcPts val="0"/>
              </a:spcBef>
              <a:spcAft>
                <a:spcPts val="0"/>
              </a:spcAft>
              <a:buSzPts val="2400"/>
              <a:buChar char="●"/>
            </a:pPr>
            <a:r>
              <a:rPr lang="en" sz="2400" u="sng">
                <a:solidFill>
                  <a:schemeClr val="hlink"/>
                </a:solidFill>
                <a:hlinkClick r:id="rId5"/>
              </a:rPr>
              <a:t>The Avengers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450150"/>
            <a:ext cx="8115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Download the source file</a:t>
            </a:r>
            <a:endParaRPr>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https://github.com/ashlynstill/data-studio-learning-css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