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77" r:id="rId3"/>
    <p:sldId id="265" r:id="rId4"/>
    <p:sldId id="266" r:id="rId5"/>
    <p:sldId id="267" r:id="rId6"/>
    <p:sldId id="280" r:id="rId7"/>
    <p:sldId id="268" r:id="rId8"/>
    <p:sldId id="269" r:id="rId9"/>
    <p:sldId id="270" r:id="rId10"/>
    <p:sldId id="281" r:id="rId11"/>
    <p:sldId id="271" r:id="rId12"/>
    <p:sldId id="279" r:id="rId13"/>
    <p:sldId id="272" r:id="rId14"/>
    <p:sldId id="273" r:id="rId15"/>
    <p:sldId id="282" r:id="rId16"/>
    <p:sldId id="283" r:id="rId17"/>
    <p:sldId id="262" r:id="rId18"/>
    <p:sldId id="284" r:id="rId19"/>
    <p:sldId id="263" r:id="rId20"/>
    <p:sldId id="278" r:id="rId21"/>
    <p:sldId id="264" r:id="rId22"/>
    <p:sldId id="274" r:id="rId23"/>
    <p:sldId id="275" r:id="rId24"/>
    <p:sldId id="276" r:id="rId25"/>
    <p:sldId id="285" r:id="rId2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vijetli stil 1 - Isticanj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80EB-7E19-4F60-B608-D2F82FBBEEE5}" type="datetimeFigureOut">
              <a:rPr lang="hr-HR" smtClean="0"/>
              <a:t>2.7.2017.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8440C-E5DF-4510-8172-B86CB15AAEB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312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r-HR" dirty="0"/>
              <a:t>Određivanje pozicije markera</a:t>
            </a:r>
          </a:p>
          <a:p>
            <a:pPr marL="228600" indent="-228600">
              <a:buAutoNum type="arabicPeriod"/>
            </a:pPr>
            <a:r>
              <a:rPr lang="hr-HR" dirty="0"/>
              <a:t>Određivanje koordinatnog sustava obrasca</a:t>
            </a:r>
          </a:p>
          <a:p>
            <a:pPr marL="228600" indent="-228600">
              <a:buAutoNum type="arabicPeriod"/>
            </a:pPr>
            <a:r>
              <a:rPr lang="hr-HR" dirty="0"/>
              <a:t>Transformacije nad točkama ćelija početnog obrasca do konačnog</a:t>
            </a:r>
          </a:p>
          <a:p>
            <a:pPr marL="228600" indent="-228600">
              <a:buAutoNum type="arabicPeriod"/>
            </a:pP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8440C-E5DF-4510-8172-B86CB15AAEBF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122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r-HR" dirty="0"/>
              <a:t>Određivanje pozicije markera</a:t>
            </a:r>
          </a:p>
          <a:p>
            <a:pPr marL="228600" indent="-228600">
              <a:buAutoNum type="arabicPeriod"/>
            </a:pPr>
            <a:r>
              <a:rPr lang="hr-HR" dirty="0"/>
              <a:t>Određivanje koordinatnog sustava obrasca</a:t>
            </a:r>
          </a:p>
          <a:p>
            <a:pPr marL="228600" indent="-228600">
              <a:buAutoNum type="arabicPeriod"/>
            </a:pPr>
            <a:r>
              <a:rPr lang="hr-HR" dirty="0"/>
              <a:t>Transformacije nad točkama ćelija početnog obrasca do konačnog</a:t>
            </a:r>
          </a:p>
          <a:p>
            <a:pPr marL="228600" indent="-228600">
              <a:buAutoNum type="arabicPeriod"/>
            </a:pP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8440C-E5DF-4510-8172-B86CB15AAEBF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652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BE75-E736-4C54-8AEB-61F40612C798}" type="datetime1">
              <a:rPr lang="hr-HR" smtClean="0"/>
              <a:t>2.7.2017.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2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6904-7DAF-4FEC-9C1D-5C37BC8703CD}" type="datetime1">
              <a:rPr lang="hr-HR" smtClean="0"/>
              <a:t>2.7.2017.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144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226D-F047-4933-B2B3-25BA87852D09}" type="datetime1">
              <a:rPr lang="hr-HR" smtClean="0"/>
              <a:t>2.7.2017.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54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AA5-07F4-4D53-9102-E8A3E06272B3}" type="datetime1">
              <a:rPr lang="hr-HR" smtClean="0"/>
              <a:t>2.7.2017.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205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15EF-426E-41C3-A002-0C142E39572D}" type="datetime1">
              <a:rPr lang="hr-HR" smtClean="0"/>
              <a:t>2.7.2017.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2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99C2-69B7-4256-9FD9-6F8FDC28E894}" type="datetime1">
              <a:rPr lang="hr-HR" smtClean="0"/>
              <a:t>2.7.2017.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32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BCF-41E1-4E33-87C0-25E6C3D04B6D}" type="datetime1">
              <a:rPr lang="hr-HR" smtClean="0"/>
              <a:t>2.7.2017.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752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1C9E-1D14-4719-A996-567D515F683C}" type="datetime1">
              <a:rPr lang="hr-HR" smtClean="0"/>
              <a:t>2.7.2017.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437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138F-682F-4756-A16B-BE471DE76404}" type="datetime1">
              <a:rPr lang="hr-HR" smtClean="0"/>
              <a:t>2.7.2017.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519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2C6FFF-4F7A-49D1-A9D4-CD6DB11669A6}" type="datetime1">
              <a:rPr lang="hr-HR" smtClean="0"/>
              <a:t>2.7.2017.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185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612-C4FF-428E-BE5A-6E1C15BBA3EE}" type="datetime1">
              <a:rPr lang="hr-HR" smtClean="0"/>
              <a:t>2.7.2017.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16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B6A925-DCBC-41FB-8CCF-3DFA43D1269A}" type="datetime1">
              <a:rPr lang="hr-HR" smtClean="0"/>
              <a:t>2.7.2017.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3BF692-EF3D-452F-AE2D-9F8D898F8ED7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4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od_fill" TargetMode="External"/><Relationship Id="rId2" Type="http://schemas.openxmlformats.org/officeDocument/2006/relationships/hyperlink" Target="http://java.zemris.fer.hr/nastava/u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uralnetworksanddeeplearning.com/chap1.html" TargetMode="External"/><Relationship Id="rId4" Type="http://schemas.openxmlformats.org/officeDocument/2006/relationships/hyperlink" Target="http://yann.lecun.com/exdb/mnis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83127" y="2063104"/>
            <a:ext cx="8986058" cy="1709760"/>
          </a:xfrm>
        </p:spPr>
        <p:txBody>
          <a:bodyPr>
            <a:normAutofit/>
          </a:bodyPr>
          <a:lstStyle/>
          <a:p>
            <a:pPr algn="ctr"/>
            <a:r>
              <a:rPr lang="hr-HR" sz="4500" dirty="0"/>
              <a:t>Lokalizacija i očitavanja rukom pisanih bodova studenta 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00102" y="4458740"/>
            <a:ext cx="7543800" cy="1077536"/>
          </a:xfrm>
        </p:spPr>
        <p:txBody>
          <a:bodyPr>
            <a:normAutofit/>
          </a:bodyPr>
          <a:lstStyle/>
          <a:p>
            <a:r>
              <a:rPr lang="hr-HR" sz="1500" dirty="0"/>
              <a:t>Domagoj Pluščec</a:t>
            </a:r>
          </a:p>
          <a:p>
            <a:r>
              <a:rPr lang="hr-HR" sz="1500" dirty="0"/>
              <a:t>MENTOR: DOC.DR.SC. Marko </a:t>
            </a:r>
            <a:r>
              <a:rPr lang="hr-HR" sz="1500" dirty="0" err="1"/>
              <a:t>čupić</a:t>
            </a:r>
            <a:endParaRPr lang="hr-HR" sz="1500" dirty="0"/>
          </a:p>
          <a:p>
            <a:r>
              <a:rPr lang="hr-HR" sz="1500" dirty="0"/>
              <a:t>Zagreb, 3.7.2017.</a:t>
            </a: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1</a:t>
            </a:fld>
            <a:endParaRPr lang="hr-HR"/>
          </a:p>
        </p:txBody>
      </p:sp>
      <p:sp>
        <p:nvSpPr>
          <p:cNvPr id="6" name="TekstniOkvir 5"/>
          <p:cNvSpPr txBox="1"/>
          <p:nvPr/>
        </p:nvSpPr>
        <p:spPr>
          <a:xfrm>
            <a:off x="2999232" y="1693772"/>
            <a:ext cx="3145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cap="all" spc="200" dirty="0">
                <a:solidFill>
                  <a:schemeClr val="tx2"/>
                </a:solidFill>
                <a:latin typeface="+mj-lt"/>
              </a:rPr>
              <a:t>ZAVRSNI RAD BR. 5177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96" y="458351"/>
            <a:ext cx="2389695" cy="1237815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6" y="330496"/>
            <a:ext cx="1493523" cy="14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Segmentacija – rezultati 2/2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10</a:t>
            </a:fld>
            <a:endParaRPr lang="hr-HR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05771"/>
              </p:ext>
            </p:extLst>
          </p:nvPr>
        </p:nvGraphicFramePr>
        <p:xfrm>
          <a:off x="822960" y="2010803"/>
          <a:ext cx="7586404" cy="4327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SPW 11.0 Graph" r:id="rId3" imgW="5907240" imgH="4246200" progId="SigmaPlotGraphicObject.10">
                  <p:embed/>
                </p:oleObj>
              </mc:Choice>
              <mc:Fallback>
                <p:oleObj name="SPW 11.0 Graph" r:id="rId3" imgW="5907240" imgH="4246200" progId="SigmaPlotGraphicObject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960" y="2010803"/>
                        <a:ext cx="7586404" cy="4327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02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Klasifikacija znamenki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Klasifikator – </a:t>
            </a:r>
            <a:r>
              <a:rPr lang="hr-HR" dirty="0" err="1"/>
              <a:t>Unaprijedna</a:t>
            </a:r>
            <a:r>
              <a:rPr lang="hr-HR" dirty="0"/>
              <a:t> slojevita neuronska mreža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Algoritam propagacije pogreške unatrag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Arhitektura korištene mreže – dva sloja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Ulazni sloj – 784 neurona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Izlazni sloj – 11 neurona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Prilagodba veličine ulaznih primjera na </a:t>
            </a:r>
            <a:br>
              <a:rPr lang="hr-HR" dirty="0"/>
            </a:br>
            <a:r>
              <a:rPr lang="hr-HR" dirty="0"/>
              <a:t>dimenzije 28x28 (784)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Problem – decimalnih separatora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11</a:t>
            </a:fld>
            <a:endParaRPr lang="hr-HR"/>
          </a:p>
        </p:txBody>
      </p:sp>
      <p:pic>
        <p:nvPicPr>
          <p:cNvPr id="5" name="Slika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989" y="3990579"/>
            <a:ext cx="167576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7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Klasifikacija - rezultati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Ukupni skup primjera – 6092 znaka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87% uspješnost na cjelokupnom skupu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82.4% uspješnost na skupu za testiranje (1217 znakova)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752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Klasifikacija – rezultati 2/2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13</a:t>
            </a:fld>
            <a:endParaRPr lang="hr-HR"/>
          </a:p>
        </p:txBody>
      </p:sp>
      <p:graphicFrame>
        <p:nvGraphicFramePr>
          <p:cNvPr id="6" name="Tablic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14935"/>
              </p:ext>
            </p:extLst>
          </p:nvPr>
        </p:nvGraphicFramePr>
        <p:xfrm>
          <a:off x="1970843" y="1961673"/>
          <a:ext cx="5060267" cy="3870960"/>
        </p:xfrm>
        <a:graphic>
          <a:graphicData uri="http://schemas.openxmlformats.org/drawingml/2006/table">
            <a:tbl>
              <a:tblPr firstRow="1" firstCol="1" bandRow="1"/>
              <a:tblGrid>
                <a:gridCol w="432924">
                  <a:extLst>
                    <a:ext uri="{9D8B030D-6E8A-4147-A177-3AD203B41FA5}">
                      <a16:colId xmlns:a16="http://schemas.microsoft.com/office/drawing/2014/main" val="3893421816"/>
                    </a:ext>
                  </a:extLst>
                </a:gridCol>
                <a:gridCol w="420877">
                  <a:extLst>
                    <a:ext uri="{9D8B030D-6E8A-4147-A177-3AD203B41FA5}">
                      <a16:colId xmlns:a16="http://schemas.microsoft.com/office/drawing/2014/main" val="4062383251"/>
                    </a:ext>
                  </a:extLst>
                </a:gridCol>
                <a:gridCol w="420301">
                  <a:extLst>
                    <a:ext uri="{9D8B030D-6E8A-4147-A177-3AD203B41FA5}">
                      <a16:colId xmlns:a16="http://schemas.microsoft.com/office/drawing/2014/main" val="2799579649"/>
                    </a:ext>
                  </a:extLst>
                </a:gridCol>
                <a:gridCol w="420301">
                  <a:extLst>
                    <a:ext uri="{9D8B030D-6E8A-4147-A177-3AD203B41FA5}">
                      <a16:colId xmlns:a16="http://schemas.microsoft.com/office/drawing/2014/main" val="750039096"/>
                    </a:ext>
                  </a:extLst>
                </a:gridCol>
                <a:gridCol w="420301">
                  <a:extLst>
                    <a:ext uri="{9D8B030D-6E8A-4147-A177-3AD203B41FA5}">
                      <a16:colId xmlns:a16="http://schemas.microsoft.com/office/drawing/2014/main" val="591038879"/>
                    </a:ext>
                  </a:extLst>
                </a:gridCol>
                <a:gridCol w="420301">
                  <a:extLst>
                    <a:ext uri="{9D8B030D-6E8A-4147-A177-3AD203B41FA5}">
                      <a16:colId xmlns:a16="http://schemas.microsoft.com/office/drawing/2014/main" val="696060216"/>
                    </a:ext>
                  </a:extLst>
                </a:gridCol>
                <a:gridCol w="420877">
                  <a:extLst>
                    <a:ext uri="{9D8B030D-6E8A-4147-A177-3AD203B41FA5}">
                      <a16:colId xmlns:a16="http://schemas.microsoft.com/office/drawing/2014/main" val="2102013738"/>
                    </a:ext>
                  </a:extLst>
                </a:gridCol>
                <a:gridCol w="420877">
                  <a:extLst>
                    <a:ext uri="{9D8B030D-6E8A-4147-A177-3AD203B41FA5}">
                      <a16:colId xmlns:a16="http://schemas.microsoft.com/office/drawing/2014/main" val="253670999"/>
                    </a:ext>
                  </a:extLst>
                </a:gridCol>
                <a:gridCol w="420877">
                  <a:extLst>
                    <a:ext uri="{9D8B030D-6E8A-4147-A177-3AD203B41FA5}">
                      <a16:colId xmlns:a16="http://schemas.microsoft.com/office/drawing/2014/main" val="2322639091"/>
                    </a:ext>
                  </a:extLst>
                </a:gridCol>
                <a:gridCol w="420877">
                  <a:extLst>
                    <a:ext uri="{9D8B030D-6E8A-4147-A177-3AD203B41FA5}">
                      <a16:colId xmlns:a16="http://schemas.microsoft.com/office/drawing/2014/main" val="1706952724"/>
                    </a:ext>
                  </a:extLst>
                </a:gridCol>
                <a:gridCol w="420877">
                  <a:extLst>
                    <a:ext uri="{9D8B030D-6E8A-4147-A177-3AD203B41FA5}">
                      <a16:colId xmlns:a16="http://schemas.microsoft.com/office/drawing/2014/main" val="4023957865"/>
                    </a:ext>
                  </a:extLst>
                </a:gridCol>
                <a:gridCol w="420877">
                  <a:extLst>
                    <a:ext uri="{9D8B030D-6E8A-4147-A177-3AD203B41FA5}">
                      <a16:colId xmlns:a16="http://schemas.microsoft.com/office/drawing/2014/main" val="769381886"/>
                    </a:ext>
                  </a:extLst>
                </a:gridCol>
              </a:tblGrid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ili </a:t>
                      </a: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872664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14514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878375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70541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628314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87859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65015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369151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369468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260663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754106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ili </a:t>
                      </a:r>
                      <a:r>
                        <a:rPr lang="hr-H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</a:t>
                      </a:r>
                      <a:endParaRPr lang="hr-H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58207" marR="5820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0.003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0.003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0.004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58207" marR="582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92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66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1/2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 1848 brojeva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78.1 % uspješno segmentiranih brojeva </a:t>
            </a:r>
            <a:br>
              <a:rPr lang="hr-HR" sz="2400" dirty="0">
                <a:sym typeface="Wingdings" panose="05000000000000000000" pitchFamily="2" charset="2"/>
              </a:rPr>
            </a:br>
            <a:r>
              <a:rPr lang="hr-HR" sz="2400" dirty="0">
                <a:sym typeface="Wingdings" panose="05000000000000000000" pitchFamily="2" charset="2"/>
              </a:rPr>
              <a:t>(mjerena prema broju segmenata)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sym typeface="Wingdings" panose="05000000000000000000" pitchFamily="2" charset="2"/>
              </a:rPr>
              <a:t>87% uspješno klasificiranih znakova (6092 znaka)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sym typeface="Wingdings" panose="05000000000000000000" pitchFamily="2" charset="2"/>
              </a:rPr>
              <a:t>38% uspješno prepoznatih bodova studenata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481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2/2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15</a:t>
            </a:fld>
            <a:endParaRPr lang="hr-HR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pSp>
        <p:nvGrpSpPr>
          <p:cNvPr id="9" name="Grupa 8"/>
          <p:cNvGrpSpPr/>
          <p:nvPr/>
        </p:nvGrpSpPr>
        <p:grpSpPr>
          <a:xfrm>
            <a:off x="1270808" y="2023964"/>
            <a:ext cx="6602384" cy="4208469"/>
            <a:chOff x="1237488" y="2023964"/>
            <a:chExt cx="6602384" cy="4208469"/>
          </a:xfrm>
        </p:grpSpPr>
        <p:pic>
          <p:nvPicPr>
            <p:cNvPr id="7" name="Slika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488" y="2338105"/>
              <a:ext cx="6602384" cy="3894328"/>
            </a:xfrm>
            <a:prstGeom prst="rect">
              <a:avLst/>
            </a:prstGeom>
          </p:spPr>
        </p:pic>
        <p:sp>
          <p:nvSpPr>
            <p:cNvPr id="8" name="TekstniOkvir 7"/>
            <p:cNvSpPr txBox="1"/>
            <p:nvPr/>
          </p:nvSpPr>
          <p:spPr>
            <a:xfrm>
              <a:off x="2021032" y="2023964"/>
              <a:ext cx="503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dirty="0"/>
                <a:t>Uspješnost obrade broja prema broju znakova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3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loše obrađenog broja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/>
                  <a:t>Broj „73869”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/>
                  <a:t>Uspješnost segmentacije 77.27% primjera (mjerena prema broju segmenata)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/>
                  <a:t>Uspješnost klasifikacije znamenki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hr-HR" dirty="0"/>
                  <a:t>86%, 81%, 57%, 0.99%, 0.8%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/>
                  <a:t>Izračun procijenjene uspješnosti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/>
                        <m:t>𝑝</m:t>
                      </m:r>
                      <m:r>
                        <a:rPr lang="hr-HR" i="1"/>
                        <m:t>=0.7727∙</m:t>
                      </m:r>
                      <m:d>
                        <m:dPr>
                          <m:ctrlPr>
                            <a:rPr lang="hr-HR" i="1"/>
                          </m:ctrlPr>
                        </m:dPr>
                        <m:e>
                          <m:r>
                            <a:rPr lang="hr-HR" i="1"/>
                            <m:t>0.86∙0.81∙0.57∙0.99∙0.8</m:t>
                          </m:r>
                        </m:e>
                      </m:d>
                      <m:r>
                        <a:rPr lang="hr-HR" i="1"/>
                        <m:t>=0.243</m:t>
                      </m:r>
                    </m:oMath>
                  </m:oMathPara>
                </a14:m>
                <a:endParaRPr lang="hr-H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/>
                  <a:t>Stvarna uspješnost obrade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hr-HR" dirty="0"/>
                  <a:t>9.1%</a:t>
                </a:r>
              </a:p>
            </p:txBody>
          </p:sp>
        </mc:Choice>
        <mc:Fallback>
          <p:sp>
            <p:nvSpPr>
              <p:cNvPr id="3" name="Rezervirano mjesto sadržaja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101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 1/2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22958" y="1845734"/>
            <a:ext cx="8089393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Opisan je i implementiran sustav za lokalizaciju i očitavanja rukom pisanih bodova studenata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Uklanjanje boja – metoda minimalnog intenziteta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err="1"/>
              <a:t>Binarizacija</a:t>
            </a:r>
            <a:r>
              <a:rPr lang="hr-HR" sz="2400" dirty="0"/>
              <a:t> slike – metoda fiksnog praga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Segmentacija – algoritam povezanih komponenti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/>
              <a:t>78% uspješno segmentiranih brojeva od 1848 broja (mjereno po broju segmenata)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Klasifikacija – neuronska mreža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/>
              <a:t>Algoritam propagacije pogreške unatrag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Ukupna uspješnost - 38% obrađenih bodova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958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 2/2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22958" y="1845734"/>
            <a:ext cx="8089393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Nastavak rada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/>
              <a:t>Popraviti normalizaciju segmenta koji sadrži decimalni separator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/>
              <a:t>Smanjenje nedovoljne segmentiranosti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/>
              <a:t>Filtriranje segmenata – neovisno o rezoluciji obrasca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447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 1/2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hr-HR" dirty="0"/>
              <a:t>Čupić, Marko; Hrkać, Tomislav; Mihajlović, Željka; Kalafatić, Zoran: „Automatic </a:t>
            </a:r>
            <a:r>
              <a:rPr lang="hr-HR" dirty="0" err="1"/>
              <a:t>recognition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handwritten</a:t>
            </a:r>
            <a:r>
              <a:rPr lang="hr-HR" dirty="0"/>
              <a:t> </a:t>
            </a:r>
            <a:r>
              <a:rPr lang="hr-HR" dirty="0" err="1"/>
              <a:t>corrections</a:t>
            </a:r>
            <a:r>
              <a:rPr lang="hr-HR" dirty="0"/>
              <a:t> for </a:t>
            </a:r>
            <a:r>
              <a:rPr lang="hr-HR" dirty="0" err="1"/>
              <a:t>multiple-choice</a:t>
            </a:r>
            <a:r>
              <a:rPr lang="hr-HR" dirty="0"/>
              <a:t> </a:t>
            </a:r>
            <a:r>
              <a:rPr lang="hr-HR" dirty="0" err="1"/>
              <a:t>exam</a:t>
            </a:r>
            <a:r>
              <a:rPr lang="hr-HR" dirty="0"/>
              <a:t> </a:t>
            </a:r>
            <a:r>
              <a:rPr lang="hr-HR" dirty="0" err="1"/>
              <a:t>answer</a:t>
            </a:r>
            <a:r>
              <a:rPr lang="hr-HR" dirty="0"/>
              <a:t> </a:t>
            </a:r>
            <a:r>
              <a:rPr lang="hr-HR" dirty="0" err="1"/>
              <a:t>sheets</a:t>
            </a:r>
            <a:r>
              <a:rPr lang="hr-HR" dirty="0"/>
              <a:t>“, MIPRO 2014, Opatija, Hrvatska, 2014.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dirty="0" err="1"/>
              <a:t>Suratanee</a:t>
            </a:r>
            <a:r>
              <a:rPr lang="hr-HR" dirty="0"/>
              <a:t>, </a:t>
            </a:r>
            <a:r>
              <a:rPr lang="hr-HR" dirty="0" err="1"/>
              <a:t>Apichat</a:t>
            </a:r>
            <a:r>
              <a:rPr lang="hr-HR" dirty="0"/>
              <a:t>; </a:t>
            </a:r>
            <a:r>
              <a:rPr lang="hr-HR" dirty="0" err="1"/>
              <a:t>Lertsari</a:t>
            </a:r>
            <a:r>
              <a:rPr lang="hr-HR" dirty="0"/>
              <a:t>, </a:t>
            </a:r>
            <a:r>
              <a:rPr lang="hr-HR" dirty="0" err="1"/>
              <a:t>Nantaporn</a:t>
            </a:r>
            <a:r>
              <a:rPr lang="hr-HR" dirty="0"/>
              <a:t>; </a:t>
            </a:r>
            <a:r>
              <a:rPr lang="hr-HR" dirty="0" err="1"/>
              <a:t>Kamphasee</a:t>
            </a:r>
            <a:r>
              <a:rPr lang="hr-HR" dirty="0"/>
              <a:t>, </a:t>
            </a:r>
            <a:r>
              <a:rPr lang="hr-HR" dirty="0" err="1"/>
              <a:t>Sethawat</a:t>
            </a:r>
            <a:r>
              <a:rPr lang="hr-HR" dirty="0"/>
              <a:t>; </a:t>
            </a:r>
            <a:r>
              <a:rPr lang="hr-HR" dirty="0" err="1"/>
              <a:t>Sriket</a:t>
            </a:r>
            <a:r>
              <a:rPr lang="hr-HR" dirty="0"/>
              <a:t>, </a:t>
            </a:r>
            <a:r>
              <a:rPr lang="hr-HR" dirty="0" err="1"/>
              <a:t>Kritsada</a:t>
            </a:r>
            <a:r>
              <a:rPr lang="hr-HR" dirty="0"/>
              <a:t>: „</a:t>
            </a:r>
            <a:r>
              <a:rPr lang="hr-HR" dirty="0" err="1"/>
              <a:t>Handwritten</a:t>
            </a:r>
            <a:r>
              <a:rPr lang="hr-HR" dirty="0"/>
              <a:t> </a:t>
            </a:r>
            <a:r>
              <a:rPr lang="hr-HR" dirty="0" err="1"/>
              <a:t>digit</a:t>
            </a:r>
            <a:r>
              <a:rPr lang="hr-HR" dirty="0"/>
              <a:t> </a:t>
            </a:r>
            <a:r>
              <a:rPr lang="hr-HR" dirty="0" err="1"/>
              <a:t>recognition</a:t>
            </a:r>
            <a:r>
              <a:rPr lang="hr-HR" dirty="0"/>
              <a:t> for </a:t>
            </a:r>
            <a:r>
              <a:rPr lang="hr-HR" dirty="0" err="1"/>
              <a:t>managing</a:t>
            </a:r>
            <a:r>
              <a:rPr lang="hr-HR" dirty="0"/>
              <a:t> </a:t>
            </a:r>
            <a:r>
              <a:rPr lang="hr-HR" dirty="0" err="1"/>
              <a:t>examination</a:t>
            </a:r>
            <a:r>
              <a:rPr lang="hr-HR" dirty="0"/>
              <a:t> </a:t>
            </a:r>
            <a:r>
              <a:rPr lang="hr-HR" dirty="0" err="1"/>
              <a:t>score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paper-based</a:t>
            </a:r>
            <a:r>
              <a:rPr lang="hr-HR" dirty="0"/>
              <a:t> test“, „Journal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Theoretical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Applied </a:t>
            </a:r>
            <a:r>
              <a:rPr lang="hr-HR" dirty="0" err="1"/>
              <a:t>Information</a:t>
            </a:r>
            <a:r>
              <a:rPr lang="hr-HR" dirty="0"/>
              <a:t> Technology“, vol. 65., no. 3., </a:t>
            </a:r>
            <a:r>
              <a:rPr lang="hr-HR" dirty="0" err="1"/>
              <a:t>pp</a:t>
            </a:r>
            <a:r>
              <a:rPr lang="hr-HR" dirty="0"/>
              <a:t>. 633-638, srpanj 2014.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dirty="0" err="1"/>
              <a:t>Ferilli</a:t>
            </a:r>
            <a:r>
              <a:rPr lang="hr-HR" dirty="0"/>
              <a:t>, </a:t>
            </a:r>
            <a:r>
              <a:rPr lang="hr-HR" dirty="0" err="1"/>
              <a:t>Stefano</a:t>
            </a:r>
            <a:r>
              <a:rPr lang="hr-HR" dirty="0"/>
              <a:t>: „Automatic Digital </a:t>
            </a:r>
            <a:r>
              <a:rPr lang="hr-HR" dirty="0" err="1"/>
              <a:t>Document</a:t>
            </a:r>
            <a:r>
              <a:rPr lang="hr-HR" dirty="0"/>
              <a:t> Processing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Managment</a:t>
            </a:r>
            <a:r>
              <a:rPr lang="hr-HR" dirty="0"/>
              <a:t>“, </a:t>
            </a:r>
            <a:r>
              <a:rPr lang="hr-HR" dirty="0" err="1"/>
              <a:t>Springer</a:t>
            </a:r>
            <a:r>
              <a:rPr lang="hr-HR" dirty="0"/>
              <a:t>, New York, USA, 2011.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dirty="0" err="1"/>
              <a:t>Puneet</a:t>
            </a:r>
            <a:r>
              <a:rPr lang="hr-HR" dirty="0"/>
              <a:t>, </a:t>
            </a:r>
            <a:r>
              <a:rPr lang="hr-HR" dirty="0" err="1"/>
              <a:t>Naresh</a:t>
            </a:r>
            <a:r>
              <a:rPr lang="hr-HR" dirty="0"/>
              <a:t> </a:t>
            </a:r>
            <a:r>
              <a:rPr lang="hr-HR" dirty="0" err="1"/>
              <a:t>Kumar</a:t>
            </a:r>
            <a:r>
              <a:rPr lang="hr-HR" dirty="0"/>
              <a:t> </a:t>
            </a:r>
            <a:r>
              <a:rPr lang="hr-HR" dirty="0" err="1"/>
              <a:t>Garg</a:t>
            </a:r>
            <a:r>
              <a:rPr lang="hr-HR" dirty="0"/>
              <a:t>: "</a:t>
            </a:r>
            <a:r>
              <a:rPr lang="hr-HR" dirty="0" err="1"/>
              <a:t>Binarization</a:t>
            </a:r>
            <a:r>
              <a:rPr lang="hr-HR" dirty="0"/>
              <a:t> </a:t>
            </a:r>
            <a:r>
              <a:rPr lang="hr-HR" dirty="0" err="1"/>
              <a:t>Techniques</a:t>
            </a:r>
            <a:r>
              <a:rPr lang="hr-HR" dirty="0"/>
              <a:t> </a:t>
            </a:r>
            <a:r>
              <a:rPr lang="hr-HR" dirty="0" err="1"/>
              <a:t>used</a:t>
            </a:r>
            <a:r>
              <a:rPr lang="hr-HR" dirty="0"/>
              <a:t> for </a:t>
            </a:r>
            <a:r>
              <a:rPr lang="hr-HR" dirty="0" err="1"/>
              <a:t>Grey</a:t>
            </a:r>
            <a:r>
              <a:rPr lang="hr-HR" dirty="0"/>
              <a:t> </a:t>
            </a:r>
            <a:r>
              <a:rPr lang="hr-HR" dirty="0" err="1"/>
              <a:t>Scale</a:t>
            </a:r>
            <a:r>
              <a:rPr lang="hr-HR" dirty="0"/>
              <a:t> </a:t>
            </a:r>
            <a:r>
              <a:rPr lang="hr-HR" dirty="0" err="1"/>
              <a:t>Images</a:t>
            </a:r>
            <a:r>
              <a:rPr lang="hr-HR" dirty="0"/>
              <a:t>", International Journal </a:t>
            </a:r>
            <a:r>
              <a:rPr lang="hr-HR" dirty="0" err="1"/>
              <a:t>of</a:t>
            </a:r>
            <a:r>
              <a:rPr lang="hr-HR" dirty="0"/>
              <a:t> Computer </a:t>
            </a:r>
            <a:r>
              <a:rPr lang="hr-HR" dirty="0" err="1"/>
              <a:t>Applications</a:t>
            </a:r>
            <a:r>
              <a:rPr lang="hr-HR" dirty="0"/>
              <a:t>, Vol. 71, No. 1, </a:t>
            </a:r>
            <a:r>
              <a:rPr lang="hr-HR" dirty="0" err="1"/>
              <a:t>pp</a:t>
            </a:r>
            <a:r>
              <a:rPr lang="hr-HR" dirty="0"/>
              <a:t>. 8-11, June 2013.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dirty="0" err="1"/>
              <a:t>Otsu</a:t>
            </a:r>
            <a:r>
              <a:rPr lang="hr-HR" dirty="0"/>
              <a:t>, </a:t>
            </a:r>
            <a:r>
              <a:rPr lang="hr-HR" dirty="0" err="1"/>
              <a:t>Nobuyuki</a:t>
            </a:r>
            <a:r>
              <a:rPr lang="hr-HR" dirty="0"/>
              <a:t>: „A </a:t>
            </a:r>
            <a:r>
              <a:rPr lang="hr-HR" dirty="0" err="1"/>
              <a:t>Threshold</a:t>
            </a:r>
            <a:r>
              <a:rPr lang="hr-HR" dirty="0"/>
              <a:t> </a:t>
            </a:r>
            <a:r>
              <a:rPr lang="hr-HR" dirty="0" err="1"/>
              <a:t>Selection</a:t>
            </a:r>
            <a:r>
              <a:rPr lang="hr-HR" dirty="0"/>
              <a:t> </a:t>
            </a:r>
            <a:r>
              <a:rPr lang="hr-HR" dirty="0" err="1"/>
              <a:t>Method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Gray-Level</a:t>
            </a:r>
            <a:r>
              <a:rPr lang="hr-HR" dirty="0"/>
              <a:t> </a:t>
            </a:r>
            <a:r>
              <a:rPr lang="hr-HR" dirty="0" err="1"/>
              <a:t>Histograms</a:t>
            </a:r>
            <a:r>
              <a:rPr lang="hr-HR" dirty="0"/>
              <a:t>“, IEEE </a:t>
            </a:r>
            <a:r>
              <a:rPr lang="hr-HR" dirty="0" err="1"/>
              <a:t>Transactions</a:t>
            </a:r>
            <a:r>
              <a:rPr lang="hr-HR" dirty="0"/>
              <a:t> on Systems, Man,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Cybernetics</a:t>
            </a:r>
            <a:r>
              <a:rPr lang="hr-HR" dirty="0"/>
              <a:t>, vol. 9., no. 1, </a:t>
            </a:r>
            <a:r>
              <a:rPr lang="hr-HR" dirty="0" err="1"/>
              <a:t>pp</a:t>
            </a:r>
            <a:r>
              <a:rPr lang="hr-HR" dirty="0"/>
              <a:t>. 62-66, siječanj 1979.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dirty="0" err="1"/>
              <a:t>Casey</a:t>
            </a:r>
            <a:r>
              <a:rPr lang="hr-HR" dirty="0"/>
              <a:t>, Richard G.; </a:t>
            </a:r>
            <a:r>
              <a:rPr lang="hr-HR" dirty="0" err="1"/>
              <a:t>Lecolinet</a:t>
            </a:r>
            <a:r>
              <a:rPr lang="hr-HR" dirty="0"/>
              <a:t>, </a:t>
            </a:r>
            <a:r>
              <a:rPr lang="hr-HR" dirty="0" err="1"/>
              <a:t>Eric</a:t>
            </a:r>
            <a:r>
              <a:rPr lang="hr-HR" dirty="0"/>
              <a:t>: „A </a:t>
            </a:r>
            <a:r>
              <a:rPr lang="hr-HR" dirty="0" err="1"/>
              <a:t>Survey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Methods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Strategies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Character</a:t>
            </a:r>
            <a:r>
              <a:rPr lang="hr-HR" dirty="0"/>
              <a:t> </a:t>
            </a:r>
            <a:r>
              <a:rPr lang="hr-HR" dirty="0" err="1"/>
              <a:t>Segmentation</a:t>
            </a:r>
            <a:r>
              <a:rPr lang="hr-HR" dirty="0"/>
              <a:t>“, IEE </a:t>
            </a:r>
            <a:r>
              <a:rPr lang="hr-HR" dirty="0" err="1"/>
              <a:t>Transaction</a:t>
            </a:r>
            <a:r>
              <a:rPr lang="hr-HR" dirty="0"/>
              <a:t> on </a:t>
            </a:r>
            <a:r>
              <a:rPr lang="hr-HR" dirty="0" err="1"/>
              <a:t>Pattern</a:t>
            </a:r>
            <a:r>
              <a:rPr lang="hr-HR" dirty="0"/>
              <a:t> </a:t>
            </a:r>
            <a:r>
              <a:rPr lang="hr-HR" dirty="0" err="1"/>
              <a:t>Analysis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Machine</a:t>
            </a:r>
            <a:r>
              <a:rPr lang="hr-HR" dirty="0"/>
              <a:t> </a:t>
            </a:r>
            <a:r>
              <a:rPr lang="hr-HR" dirty="0" err="1"/>
              <a:t>Intelligence</a:t>
            </a:r>
            <a:r>
              <a:rPr lang="hr-HR" dirty="0"/>
              <a:t>, vol. 18, no. 7, </a:t>
            </a:r>
            <a:r>
              <a:rPr lang="hr-HR" dirty="0" err="1"/>
              <a:t>pp</a:t>
            </a:r>
            <a:r>
              <a:rPr lang="hr-HR" dirty="0"/>
              <a:t>. 690-706, srpanj 1996.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dirty="0" err="1"/>
              <a:t>Ribas</a:t>
            </a:r>
            <a:r>
              <a:rPr lang="hr-HR" dirty="0"/>
              <a:t>, F. C.; </a:t>
            </a:r>
            <a:r>
              <a:rPr lang="hr-HR" dirty="0" err="1"/>
              <a:t>Oliveira</a:t>
            </a:r>
            <a:r>
              <a:rPr lang="hr-HR" dirty="0"/>
              <a:t>, L. S.; </a:t>
            </a:r>
            <a:r>
              <a:rPr lang="hr-HR" dirty="0" err="1"/>
              <a:t>Britto</a:t>
            </a:r>
            <a:r>
              <a:rPr lang="hr-HR" dirty="0"/>
              <a:t> </a:t>
            </a:r>
            <a:r>
              <a:rPr lang="hr-HR" dirty="0" err="1"/>
              <a:t>Jr</a:t>
            </a:r>
            <a:r>
              <a:rPr lang="hr-HR" dirty="0"/>
              <a:t>., A. S.; </a:t>
            </a:r>
            <a:r>
              <a:rPr lang="hr-HR" dirty="0" err="1"/>
              <a:t>Sabourin</a:t>
            </a:r>
            <a:r>
              <a:rPr lang="hr-HR" dirty="0"/>
              <a:t>, R.: „</a:t>
            </a:r>
            <a:r>
              <a:rPr lang="hr-HR" dirty="0" err="1"/>
              <a:t>Handwritten</a:t>
            </a:r>
            <a:r>
              <a:rPr lang="hr-HR" dirty="0"/>
              <a:t> </a:t>
            </a:r>
            <a:r>
              <a:rPr lang="hr-HR" dirty="0" err="1"/>
              <a:t>digit</a:t>
            </a:r>
            <a:r>
              <a:rPr lang="hr-HR" dirty="0"/>
              <a:t> </a:t>
            </a:r>
            <a:r>
              <a:rPr lang="hr-HR" dirty="0" err="1"/>
              <a:t>segmentation</a:t>
            </a:r>
            <a:r>
              <a:rPr lang="hr-HR" dirty="0"/>
              <a:t>: a </a:t>
            </a:r>
            <a:r>
              <a:rPr lang="hr-HR" dirty="0" err="1"/>
              <a:t>comparative</a:t>
            </a:r>
            <a:r>
              <a:rPr lang="hr-HR" dirty="0"/>
              <a:t> </a:t>
            </a:r>
            <a:r>
              <a:rPr lang="hr-HR" dirty="0" err="1"/>
              <a:t>study</a:t>
            </a:r>
            <a:r>
              <a:rPr lang="hr-HR" dirty="0"/>
              <a:t>“, International Journal on </a:t>
            </a:r>
            <a:r>
              <a:rPr lang="hr-HR" dirty="0" err="1"/>
              <a:t>Document</a:t>
            </a:r>
            <a:r>
              <a:rPr lang="hr-HR" dirty="0"/>
              <a:t> </a:t>
            </a:r>
            <a:r>
              <a:rPr lang="hr-HR" dirty="0" err="1"/>
              <a:t>Analysis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Recognition</a:t>
            </a:r>
            <a:r>
              <a:rPr lang="hr-HR" dirty="0"/>
              <a:t>,  vol. 16, no. 2, </a:t>
            </a:r>
            <a:r>
              <a:rPr lang="hr-HR" dirty="0" err="1"/>
              <a:t>pp</a:t>
            </a:r>
            <a:r>
              <a:rPr lang="hr-HR" dirty="0"/>
              <a:t>. 127-137, lipanj 2013.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dirty="0" err="1"/>
              <a:t>Jain</a:t>
            </a:r>
            <a:r>
              <a:rPr lang="hr-HR" dirty="0"/>
              <a:t>, </a:t>
            </a:r>
            <a:r>
              <a:rPr lang="hr-HR" dirty="0" err="1"/>
              <a:t>Ramesh</a:t>
            </a:r>
            <a:r>
              <a:rPr lang="hr-HR" dirty="0"/>
              <a:t>; </a:t>
            </a:r>
            <a:r>
              <a:rPr lang="hr-HR" dirty="0" err="1"/>
              <a:t>Kasturi</a:t>
            </a:r>
            <a:r>
              <a:rPr lang="hr-HR" dirty="0"/>
              <a:t>, </a:t>
            </a:r>
            <a:r>
              <a:rPr lang="hr-HR" dirty="0" err="1"/>
              <a:t>Rangachar</a:t>
            </a:r>
            <a:r>
              <a:rPr lang="hr-HR" dirty="0"/>
              <a:t>; </a:t>
            </a:r>
            <a:r>
              <a:rPr lang="hr-HR" dirty="0" err="1"/>
              <a:t>Schunck</a:t>
            </a:r>
            <a:r>
              <a:rPr lang="hr-HR" dirty="0"/>
              <a:t>, </a:t>
            </a:r>
            <a:r>
              <a:rPr lang="hr-HR" dirty="0" err="1"/>
              <a:t>Brian</a:t>
            </a:r>
            <a:r>
              <a:rPr lang="hr-HR" dirty="0"/>
              <a:t> G.: „</a:t>
            </a:r>
            <a:r>
              <a:rPr lang="hr-HR" dirty="0" err="1"/>
              <a:t>Machine</a:t>
            </a:r>
            <a:r>
              <a:rPr lang="hr-HR" dirty="0"/>
              <a:t> </a:t>
            </a:r>
            <a:r>
              <a:rPr lang="hr-HR" dirty="0" err="1"/>
              <a:t>Vision</a:t>
            </a:r>
            <a:r>
              <a:rPr lang="hr-HR" dirty="0"/>
              <a:t>“, </a:t>
            </a:r>
            <a:r>
              <a:rPr lang="hr-HR" dirty="0" err="1"/>
              <a:t>McGraw-Hill</a:t>
            </a:r>
            <a:r>
              <a:rPr lang="hr-HR" dirty="0"/>
              <a:t>, Inc., </a:t>
            </a:r>
            <a:r>
              <a:rPr lang="hr-HR" dirty="0" err="1"/>
              <a:t>pp</a:t>
            </a:r>
            <a:r>
              <a:rPr lang="hr-HR" dirty="0"/>
              <a:t>. 28.-38., New York, USA, 1995.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dirty="0" err="1"/>
              <a:t>Jankowski</a:t>
            </a:r>
            <a:r>
              <a:rPr lang="hr-HR" dirty="0"/>
              <a:t>, </a:t>
            </a:r>
            <a:r>
              <a:rPr lang="hr-HR" dirty="0" err="1"/>
              <a:t>Mariusz</a:t>
            </a:r>
            <a:r>
              <a:rPr lang="hr-HR" dirty="0"/>
              <a:t>; </a:t>
            </a:r>
            <a:r>
              <a:rPr lang="hr-HR" dirty="0" err="1"/>
              <a:t>Kuska</a:t>
            </a:r>
            <a:r>
              <a:rPr lang="hr-HR" dirty="0"/>
              <a:t>, </a:t>
            </a:r>
            <a:r>
              <a:rPr lang="hr-HR" dirty="0" err="1"/>
              <a:t>Jens-Peer</a:t>
            </a:r>
            <a:r>
              <a:rPr lang="hr-HR" dirty="0"/>
              <a:t>: „</a:t>
            </a:r>
            <a:r>
              <a:rPr lang="hr-HR" dirty="0" err="1"/>
              <a:t>Connected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</a:t>
            </a:r>
            <a:r>
              <a:rPr lang="hr-HR" dirty="0" err="1"/>
              <a:t>labeling</a:t>
            </a:r>
            <a:r>
              <a:rPr lang="hr-HR" dirty="0"/>
              <a:t> – </a:t>
            </a:r>
            <a:r>
              <a:rPr lang="hr-HR" dirty="0" err="1"/>
              <a:t>algorithms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Mathematica</a:t>
            </a:r>
            <a:r>
              <a:rPr lang="hr-HR" dirty="0"/>
              <a:t>, Java, C++ </a:t>
            </a:r>
            <a:r>
              <a:rPr lang="hr-HR" dirty="0" err="1"/>
              <a:t>and</a:t>
            </a:r>
            <a:r>
              <a:rPr lang="hr-HR" dirty="0"/>
              <a:t> C#“, International </a:t>
            </a:r>
            <a:r>
              <a:rPr lang="hr-HR" dirty="0" err="1"/>
              <a:t>Mathematica</a:t>
            </a:r>
            <a:r>
              <a:rPr lang="hr-HR" dirty="0"/>
              <a:t> </a:t>
            </a:r>
            <a:r>
              <a:rPr lang="hr-HR" dirty="0" err="1"/>
              <a:t>Symposium</a:t>
            </a:r>
            <a:r>
              <a:rPr lang="hr-HR" dirty="0"/>
              <a:t>, </a:t>
            </a:r>
            <a:r>
              <a:rPr lang="hr-HR" dirty="0" err="1"/>
              <a:t>Banff</a:t>
            </a:r>
            <a:r>
              <a:rPr lang="hr-HR" dirty="0"/>
              <a:t>, Canada, 2004.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dirty="0" err="1"/>
              <a:t>Stockman</a:t>
            </a:r>
            <a:r>
              <a:rPr lang="hr-HR" dirty="0"/>
              <a:t>, George C.; </a:t>
            </a:r>
            <a:r>
              <a:rPr lang="hr-HR" dirty="0" err="1"/>
              <a:t>Shapiro</a:t>
            </a:r>
            <a:r>
              <a:rPr lang="hr-HR" dirty="0"/>
              <a:t>, Linda G.: „Computer </a:t>
            </a:r>
            <a:r>
              <a:rPr lang="hr-HR" dirty="0" err="1"/>
              <a:t>Vision</a:t>
            </a:r>
            <a:r>
              <a:rPr lang="hr-HR" dirty="0"/>
              <a:t>“, </a:t>
            </a:r>
            <a:r>
              <a:rPr lang="hr-HR" dirty="0" err="1"/>
              <a:t>Pearson</a:t>
            </a:r>
            <a:r>
              <a:rPr lang="hr-HR" dirty="0"/>
              <a:t>, 1. izdanje, </a:t>
            </a:r>
            <a:r>
              <a:rPr lang="hr-HR" dirty="0" err="1"/>
              <a:t>pp</a:t>
            </a:r>
            <a:r>
              <a:rPr lang="hr-HR" dirty="0"/>
              <a:t>. 69-75, veljača 2001.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err="1"/>
              <a:t>Sauvola</a:t>
            </a:r>
            <a:r>
              <a:rPr lang="hr-HR" dirty="0"/>
              <a:t>, J.; </a:t>
            </a:r>
            <a:r>
              <a:rPr lang="hr-HR" dirty="0" err="1"/>
              <a:t>Pietikäinen</a:t>
            </a:r>
            <a:r>
              <a:rPr lang="hr-HR" dirty="0"/>
              <a:t>, M.: „</a:t>
            </a:r>
            <a:r>
              <a:rPr lang="hr-HR" dirty="0" err="1"/>
              <a:t>Adaptive</a:t>
            </a:r>
            <a:r>
              <a:rPr lang="hr-HR" dirty="0"/>
              <a:t> </a:t>
            </a:r>
            <a:r>
              <a:rPr lang="hr-HR" dirty="0" err="1"/>
              <a:t>document</a:t>
            </a:r>
            <a:r>
              <a:rPr lang="hr-HR" dirty="0"/>
              <a:t> </a:t>
            </a:r>
            <a:r>
              <a:rPr lang="hr-HR" dirty="0" err="1"/>
              <a:t>image</a:t>
            </a:r>
            <a:r>
              <a:rPr lang="hr-HR" dirty="0"/>
              <a:t> </a:t>
            </a:r>
            <a:r>
              <a:rPr lang="hr-HR" dirty="0" err="1"/>
              <a:t>binarization</a:t>
            </a:r>
            <a:r>
              <a:rPr lang="hr-HR" dirty="0"/>
              <a:t>“; </a:t>
            </a:r>
            <a:r>
              <a:rPr lang="hr-HR" dirty="0" err="1"/>
              <a:t>The</a:t>
            </a:r>
            <a:r>
              <a:rPr lang="hr-HR" dirty="0"/>
              <a:t> Journal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Pattern</a:t>
            </a:r>
            <a:r>
              <a:rPr lang="hr-HR" dirty="0"/>
              <a:t> </a:t>
            </a:r>
            <a:r>
              <a:rPr lang="hr-HR" dirty="0" err="1"/>
              <a:t>Recognition</a:t>
            </a:r>
            <a:r>
              <a:rPr lang="hr-HR" dirty="0"/>
              <a:t> </a:t>
            </a:r>
            <a:r>
              <a:rPr lang="hr-HR" dirty="0" err="1"/>
              <a:t>Society</a:t>
            </a:r>
            <a:r>
              <a:rPr lang="hr-HR" dirty="0"/>
              <a:t>, vol 33. no. 2, </a:t>
            </a:r>
            <a:r>
              <a:rPr lang="hr-HR" dirty="0" err="1"/>
              <a:t>pp</a:t>
            </a:r>
            <a:r>
              <a:rPr lang="hr-HR" dirty="0"/>
              <a:t>. 225-236, veljača 2000.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99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Cilj rada i prikupljanje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Obrada obrasca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Segmentacija brojeva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Klasifikacija znamenki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/>
              <a:t>Rezultati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211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 2/2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02336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hr-HR" sz="1000" dirty="0" err="1"/>
              <a:t>Khurshid</a:t>
            </a:r>
            <a:r>
              <a:rPr lang="hr-HR" sz="1000" dirty="0"/>
              <a:t>, </a:t>
            </a:r>
            <a:r>
              <a:rPr lang="hr-HR" sz="1000" dirty="0" err="1"/>
              <a:t>Khurram</a:t>
            </a:r>
            <a:r>
              <a:rPr lang="hr-HR" sz="1000" dirty="0"/>
              <a:t>; </a:t>
            </a:r>
            <a:r>
              <a:rPr lang="hr-HR" sz="1000" dirty="0" err="1"/>
              <a:t>Siddiqi</a:t>
            </a:r>
            <a:r>
              <a:rPr lang="hr-HR" sz="1000" dirty="0"/>
              <a:t>, </a:t>
            </a:r>
            <a:r>
              <a:rPr lang="hr-HR" sz="1000" dirty="0" err="1"/>
              <a:t>Imran</a:t>
            </a:r>
            <a:r>
              <a:rPr lang="hr-HR" sz="1000" dirty="0"/>
              <a:t>; </a:t>
            </a:r>
            <a:r>
              <a:rPr lang="hr-HR" sz="1000" dirty="0" err="1"/>
              <a:t>Faure</a:t>
            </a:r>
            <a:r>
              <a:rPr lang="hr-HR" sz="1000" dirty="0"/>
              <a:t>, </a:t>
            </a:r>
            <a:r>
              <a:rPr lang="hr-HR" sz="1000" dirty="0" err="1"/>
              <a:t>Claudie</a:t>
            </a:r>
            <a:r>
              <a:rPr lang="hr-HR" sz="1000" dirty="0"/>
              <a:t>; Vincent, </a:t>
            </a:r>
            <a:r>
              <a:rPr lang="hr-HR" sz="1000" dirty="0" err="1"/>
              <a:t>Nicole</a:t>
            </a:r>
            <a:r>
              <a:rPr lang="hr-HR" sz="1000" dirty="0"/>
              <a:t>: „</a:t>
            </a:r>
            <a:r>
              <a:rPr lang="hr-HR" sz="1000" dirty="0" err="1"/>
              <a:t>Comparison</a:t>
            </a:r>
            <a:r>
              <a:rPr lang="hr-HR" sz="1000" dirty="0"/>
              <a:t> </a:t>
            </a:r>
            <a:r>
              <a:rPr lang="hr-HR" sz="1000" dirty="0" err="1"/>
              <a:t>of</a:t>
            </a:r>
            <a:r>
              <a:rPr lang="hr-HR" sz="1000" dirty="0"/>
              <a:t> </a:t>
            </a:r>
            <a:r>
              <a:rPr lang="hr-HR" sz="1000" dirty="0" err="1"/>
              <a:t>Niblack</a:t>
            </a:r>
            <a:r>
              <a:rPr lang="hr-HR" sz="1000" dirty="0"/>
              <a:t> </a:t>
            </a:r>
            <a:r>
              <a:rPr lang="hr-HR" sz="1000" dirty="0" err="1"/>
              <a:t>inspired</a:t>
            </a:r>
            <a:r>
              <a:rPr lang="hr-HR" sz="1000" dirty="0"/>
              <a:t> </a:t>
            </a:r>
            <a:r>
              <a:rPr lang="hr-HR" sz="1000" dirty="0" err="1"/>
              <a:t>binarization</a:t>
            </a:r>
            <a:r>
              <a:rPr lang="hr-HR" sz="1000" dirty="0"/>
              <a:t> </a:t>
            </a:r>
            <a:r>
              <a:rPr lang="hr-HR" sz="1000" dirty="0" err="1"/>
              <a:t>methods</a:t>
            </a:r>
            <a:r>
              <a:rPr lang="hr-HR" sz="1000" dirty="0"/>
              <a:t> for </a:t>
            </a:r>
            <a:r>
              <a:rPr lang="hr-HR" sz="1000" dirty="0" err="1"/>
              <a:t>ancient</a:t>
            </a:r>
            <a:r>
              <a:rPr lang="hr-HR" sz="1000" dirty="0"/>
              <a:t> </a:t>
            </a:r>
            <a:r>
              <a:rPr lang="hr-HR" sz="1000" dirty="0" err="1"/>
              <a:t>documents</a:t>
            </a:r>
            <a:r>
              <a:rPr lang="hr-HR" sz="1000" dirty="0"/>
              <a:t>“, </a:t>
            </a:r>
            <a:r>
              <a:rPr lang="hr-HR" sz="1000" dirty="0" err="1"/>
              <a:t>Document</a:t>
            </a:r>
            <a:r>
              <a:rPr lang="hr-HR" sz="1000" dirty="0"/>
              <a:t> </a:t>
            </a:r>
            <a:r>
              <a:rPr lang="hr-HR" sz="1000" dirty="0" err="1"/>
              <a:t>Recognition</a:t>
            </a:r>
            <a:r>
              <a:rPr lang="hr-HR" sz="1000" dirty="0"/>
              <a:t> </a:t>
            </a:r>
            <a:r>
              <a:rPr lang="hr-HR" sz="1000" dirty="0" err="1"/>
              <a:t>and</a:t>
            </a:r>
            <a:r>
              <a:rPr lang="hr-HR" sz="1000" dirty="0"/>
              <a:t> </a:t>
            </a:r>
            <a:r>
              <a:rPr lang="hr-HR" sz="1000" dirty="0" err="1"/>
              <a:t>Retrieval</a:t>
            </a:r>
            <a:r>
              <a:rPr lang="hr-HR" sz="1000" dirty="0"/>
              <a:t> </a:t>
            </a:r>
            <a:r>
              <a:rPr lang="hr-HR" sz="1000" dirty="0" err="1"/>
              <a:t>Conference</a:t>
            </a:r>
            <a:r>
              <a:rPr lang="hr-HR" sz="1000" dirty="0"/>
              <a:t> XVI, San Jose, CA, USA, siječanj 2009.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sz="1000" dirty="0"/>
              <a:t>Čupić, Marko; </a:t>
            </a:r>
            <a:r>
              <a:rPr lang="hr-HR" sz="1000" dirty="0" err="1"/>
              <a:t>Dalbelo</a:t>
            </a:r>
            <a:r>
              <a:rPr lang="hr-HR" sz="1000" dirty="0"/>
              <a:t> Bašić, Bojana; </a:t>
            </a:r>
            <a:r>
              <a:rPr lang="hr-HR" sz="1000" dirty="0" err="1"/>
              <a:t>Glub</a:t>
            </a:r>
            <a:r>
              <a:rPr lang="hr-HR" sz="1000" dirty="0"/>
              <a:t>, Marin: „Neizrazito, evolucijsko i </a:t>
            </a:r>
            <a:r>
              <a:rPr lang="hr-HR" sz="1000" dirty="0" err="1"/>
              <a:t>neuroračunarstvo</a:t>
            </a:r>
            <a:r>
              <a:rPr lang="hr-HR" sz="1000" dirty="0"/>
              <a:t>“, Fakultet elektrotehnike i računarstva, Sveučilište u Zagrebu, 12. kolovoza 2013.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sz="1000" dirty="0"/>
              <a:t>Čupić, Marko: „Umjetna inteligencija – Umjetne neuronske mreže“, javno dostupno na web stranici </a:t>
            </a:r>
            <a:r>
              <a:rPr lang="hr-HR" sz="1000" dirty="0">
                <a:hlinkClick r:id="rId2"/>
              </a:rPr>
              <a:t>http://java.zemris.fer.hr/nastava/ui/</a:t>
            </a:r>
            <a:r>
              <a:rPr lang="hr-HR" sz="1000" dirty="0"/>
              <a:t> , prvo izdanje, svibanj 2016.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sz="1000" dirty="0" err="1"/>
              <a:t>Fujisawa</a:t>
            </a:r>
            <a:r>
              <a:rPr lang="hr-HR" sz="1000" dirty="0"/>
              <a:t>, H.; Nakano, Y.; </a:t>
            </a:r>
            <a:r>
              <a:rPr lang="hr-HR" sz="1000" dirty="0" err="1"/>
              <a:t>Kurino</a:t>
            </a:r>
            <a:r>
              <a:rPr lang="hr-HR" sz="1000" dirty="0"/>
              <a:t>, K.: „</a:t>
            </a:r>
            <a:r>
              <a:rPr lang="hr-HR" sz="1000" dirty="0" err="1"/>
              <a:t>Segmentation</a:t>
            </a:r>
            <a:r>
              <a:rPr lang="hr-HR" sz="1000" dirty="0"/>
              <a:t> </a:t>
            </a:r>
            <a:r>
              <a:rPr lang="hr-HR" sz="1000" dirty="0" err="1"/>
              <a:t>methods</a:t>
            </a:r>
            <a:r>
              <a:rPr lang="hr-HR" sz="1000" dirty="0"/>
              <a:t> for </a:t>
            </a:r>
            <a:r>
              <a:rPr lang="hr-HR" sz="1000" dirty="0" err="1"/>
              <a:t>character</a:t>
            </a:r>
            <a:r>
              <a:rPr lang="hr-HR" sz="1000" dirty="0"/>
              <a:t> </a:t>
            </a:r>
            <a:r>
              <a:rPr lang="hr-HR" sz="1000" dirty="0" err="1"/>
              <a:t>recognition</a:t>
            </a:r>
            <a:r>
              <a:rPr lang="hr-HR" sz="1000" dirty="0"/>
              <a:t>: </a:t>
            </a:r>
            <a:r>
              <a:rPr lang="hr-HR" sz="1000" dirty="0" err="1"/>
              <a:t>from</a:t>
            </a:r>
            <a:r>
              <a:rPr lang="hr-HR" sz="1000" dirty="0"/>
              <a:t> </a:t>
            </a:r>
            <a:r>
              <a:rPr lang="hr-HR" sz="1000" dirty="0" err="1"/>
              <a:t>segmentation</a:t>
            </a:r>
            <a:r>
              <a:rPr lang="hr-HR" sz="1000" dirty="0"/>
              <a:t> to </a:t>
            </a:r>
            <a:r>
              <a:rPr lang="hr-HR" sz="1000" dirty="0" err="1"/>
              <a:t>document</a:t>
            </a:r>
            <a:r>
              <a:rPr lang="hr-HR" sz="1000" dirty="0"/>
              <a:t> </a:t>
            </a:r>
            <a:r>
              <a:rPr lang="hr-HR" sz="1000" dirty="0" err="1"/>
              <a:t>structure</a:t>
            </a:r>
            <a:r>
              <a:rPr lang="hr-HR" sz="1000" dirty="0"/>
              <a:t> </a:t>
            </a:r>
            <a:r>
              <a:rPr lang="hr-HR" sz="1000" dirty="0" err="1"/>
              <a:t>analysis</a:t>
            </a:r>
            <a:r>
              <a:rPr lang="hr-HR" sz="1000" dirty="0"/>
              <a:t>“, </a:t>
            </a:r>
            <a:r>
              <a:rPr lang="hr-HR" sz="1000" dirty="0" err="1"/>
              <a:t>Proceedings</a:t>
            </a:r>
            <a:r>
              <a:rPr lang="hr-HR" sz="1000" dirty="0"/>
              <a:t> </a:t>
            </a:r>
            <a:r>
              <a:rPr lang="hr-HR" sz="1000" dirty="0" err="1"/>
              <a:t>of</a:t>
            </a:r>
            <a:r>
              <a:rPr lang="hr-HR" sz="1000" dirty="0"/>
              <a:t> IEEE, vol. 80, no. 7, </a:t>
            </a:r>
            <a:r>
              <a:rPr lang="hr-HR" sz="1000" dirty="0" err="1"/>
              <a:t>pp</a:t>
            </a:r>
            <a:r>
              <a:rPr lang="hr-HR" sz="1000" dirty="0"/>
              <a:t>. 1079-1092, srpanj 1992.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sz="1000" dirty="0"/>
              <a:t>Čupić, Marko; Mihajlović, Željka: „Interaktivna računalna grafika kroz primjere u </a:t>
            </a:r>
            <a:r>
              <a:rPr lang="hr-HR" sz="1000" dirty="0" err="1"/>
              <a:t>OpenGL</a:t>
            </a:r>
            <a:r>
              <a:rPr lang="hr-HR" sz="1000" dirty="0"/>
              <a:t>-u“, Fakultet elektrotehnike i računarstva, Sveučilište u Zagrebu, </a:t>
            </a:r>
            <a:r>
              <a:rPr lang="hr-HR" sz="1000" dirty="0" err="1"/>
              <a:t>pp</a:t>
            </a:r>
            <a:r>
              <a:rPr lang="hr-HR" sz="1000" dirty="0"/>
              <a:t> 101-104, 23. rujna 2016.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sz="1000" dirty="0"/>
              <a:t>„</a:t>
            </a:r>
            <a:r>
              <a:rPr lang="hr-HR" sz="1000" dirty="0" err="1"/>
              <a:t>Flood</a:t>
            </a:r>
            <a:r>
              <a:rPr lang="hr-HR" sz="1000" dirty="0"/>
              <a:t> </a:t>
            </a:r>
            <a:r>
              <a:rPr lang="hr-HR" sz="1000" dirty="0" err="1"/>
              <a:t>Fill</a:t>
            </a:r>
            <a:r>
              <a:rPr lang="hr-HR" sz="1000" dirty="0"/>
              <a:t>“, </a:t>
            </a:r>
            <a:r>
              <a:rPr lang="hr-HR" sz="1000" dirty="0" err="1"/>
              <a:t>Wikipedia</a:t>
            </a:r>
            <a:r>
              <a:rPr lang="hr-HR" sz="1000" dirty="0"/>
              <a:t>, mrežna stranica: </a:t>
            </a:r>
            <a:r>
              <a:rPr lang="hr-HR" sz="1000" dirty="0">
                <a:hlinkClick r:id="rId3"/>
              </a:rPr>
              <a:t>https://en.wikipedia.org/wiki/Flood_fill</a:t>
            </a:r>
            <a:r>
              <a:rPr lang="hr-HR" sz="1000" dirty="0"/>
              <a:t> , zadnje pristupljeno 31. svibanj 2017.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sz="1000" dirty="0" err="1"/>
              <a:t>LeCun</a:t>
            </a:r>
            <a:r>
              <a:rPr lang="hr-HR" sz="1000" dirty="0"/>
              <a:t>, </a:t>
            </a:r>
            <a:r>
              <a:rPr lang="hr-HR" sz="1000" dirty="0" err="1"/>
              <a:t>Yann</a:t>
            </a:r>
            <a:r>
              <a:rPr lang="hr-HR" sz="1000" dirty="0"/>
              <a:t>; Cortes, </a:t>
            </a:r>
            <a:r>
              <a:rPr lang="hr-HR" sz="1000" dirty="0" err="1"/>
              <a:t>Corinna</a:t>
            </a:r>
            <a:r>
              <a:rPr lang="hr-HR" sz="1000" dirty="0"/>
              <a:t>; </a:t>
            </a:r>
            <a:r>
              <a:rPr lang="hr-HR" sz="1000" dirty="0" err="1"/>
              <a:t>Burges</a:t>
            </a:r>
            <a:r>
              <a:rPr lang="hr-HR" sz="1000" dirty="0"/>
              <a:t>, </a:t>
            </a:r>
            <a:r>
              <a:rPr lang="hr-HR" sz="1000" dirty="0" err="1"/>
              <a:t>Christopher</a:t>
            </a:r>
            <a:r>
              <a:rPr lang="hr-HR" sz="1000" dirty="0"/>
              <a:t> J.C. : „</a:t>
            </a:r>
            <a:r>
              <a:rPr lang="hr-HR" sz="1000" dirty="0" err="1"/>
              <a:t>The</a:t>
            </a:r>
            <a:r>
              <a:rPr lang="hr-HR" sz="1000" dirty="0"/>
              <a:t> MNIST </a:t>
            </a:r>
            <a:r>
              <a:rPr lang="hr-HR" sz="1000" dirty="0" err="1"/>
              <a:t>database</a:t>
            </a:r>
            <a:r>
              <a:rPr lang="hr-HR" sz="1000" dirty="0"/>
              <a:t> </a:t>
            </a:r>
            <a:r>
              <a:rPr lang="hr-HR" sz="1000" dirty="0" err="1"/>
              <a:t>of</a:t>
            </a:r>
            <a:r>
              <a:rPr lang="hr-HR" sz="1000" dirty="0"/>
              <a:t> </a:t>
            </a:r>
            <a:r>
              <a:rPr lang="hr-HR" sz="1000" dirty="0" err="1"/>
              <a:t>handwritten</a:t>
            </a:r>
            <a:r>
              <a:rPr lang="hr-HR" sz="1000" dirty="0"/>
              <a:t> </a:t>
            </a:r>
            <a:r>
              <a:rPr lang="hr-HR" sz="1000" dirty="0" err="1"/>
              <a:t>digits</a:t>
            </a:r>
            <a:r>
              <a:rPr lang="hr-HR" sz="1000" dirty="0"/>
              <a:t>“, mrežna stranica: </a:t>
            </a:r>
            <a:r>
              <a:rPr lang="hr-HR" sz="1000" dirty="0">
                <a:hlinkClick r:id="rId4"/>
              </a:rPr>
              <a:t>http://yann.lecun.com/exdb/mnist/</a:t>
            </a:r>
            <a:r>
              <a:rPr lang="hr-HR" sz="1000" dirty="0"/>
              <a:t>, zadnje pristupljeno 3. lipanj 2017.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sz="1000" dirty="0"/>
              <a:t>Lei He, </a:t>
            </a:r>
            <a:r>
              <a:rPr lang="hr-HR" sz="1000" dirty="0" err="1"/>
              <a:t>Chun</a:t>
            </a:r>
            <a:r>
              <a:rPr lang="hr-HR" sz="1000" dirty="0"/>
              <a:t>; </a:t>
            </a:r>
            <a:r>
              <a:rPr lang="hr-HR" sz="1000" dirty="0" err="1"/>
              <a:t>Zhang</a:t>
            </a:r>
            <a:r>
              <a:rPr lang="hr-HR" sz="1000" dirty="0"/>
              <a:t>, </a:t>
            </a:r>
            <a:r>
              <a:rPr lang="hr-HR" sz="1000" dirty="0" err="1"/>
              <a:t>Ping</a:t>
            </a:r>
            <a:r>
              <a:rPr lang="hr-HR" sz="1000" dirty="0"/>
              <a:t>; </a:t>
            </a:r>
            <a:r>
              <a:rPr lang="hr-HR" sz="1000" dirty="0" err="1"/>
              <a:t>Dong</a:t>
            </a:r>
            <a:r>
              <a:rPr lang="hr-HR" sz="1000" dirty="0"/>
              <a:t>, </a:t>
            </a:r>
            <a:r>
              <a:rPr lang="hr-HR" sz="1000" dirty="0" err="1"/>
              <a:t>Jianxiong</a:t>
            </a:r>
            <a:r>
              <a:rPr lang="hr-HR" sz="1000" dirty="0"/>
              <a:t>; </a:t>
            </a:r>
            <a:r>
              <a:rPr lang="hr-HR" sz="1000" dirty="0" err="1"/>
              <a:t>Suen</a:t>
            </a:r>
            <a:r>
              <a:rPr lang="hr-HR" sz="1000" dirty="0"/>
              <a:t>, </a:t>
            </a:r>
            <a:r>
              <a:rPr lang="hr-HR" sz="1000" dirty="0" err="1"/>
              <a:t>Ching</a:t>
            </a:r>
            <a:r>
              <a:rPr lang="hr-HR" sz="1000" dirty="0"/>
              <a:t> Y.; </a:t>
            </a:r>
            <a:r>
              <a:rPr lang="hr-HR" sz="1000" dirty="0" err="1"/>
              <a:t>Bui</a:t>
            </a:r>
            <a:r>
              <a:rPr lang="hr-HR" sz="1000" dirty="0"/>
              <a:t>, </a:t>
            </a:r>
            <a:r>
              <a:rPr lang="hr-HR" sz="1000" dirty="0" err="1"/>
              <a:t>Tien</a:t>
            </a:r>
            <a:r>
              <a:rPr lang="hr-HR" sz="1000" dirty="0"/>
              <a:t> D. : „</a:t>
            </a:r>
            <a:r>
              <a:rPr lang="hr-HR" sz="1000" dirty="0" err="1"/>
              <a:t>The</a:t>
            </a:r>
            <a:r>
              <a:rPr lang="hr-HR" sz="1000" dirty="0"/>
              <a:t> Role </a:t>
            </a:r>
            <a:r>
              <a:rPr lang="hr-HR" sz="1000" dirty="0" err="1"/>
              <a:t>of</a:t>
            </a:r>
            <a:r>
              <a:rPr lang="hr-HR" sz="1000" dirty="0"/>
              <a:t> </a:t>
            </a:r>
            <a:r>
              <a:rPr lang="hr-HR" sz="1000" dirty="0" err="1"/>
              <a:t>Size</a:t>
            </a:r>
            <a:r>
              <a:rPr lang="hr-HR" sz="1000" dirty="0"/>
              <a:t> </a:t>
            </a:r>
            <a:r>
              <a:rPr lang="hr-HR" sz="1000" dirty="0" err="1"/>
              <a:t>Normalization</a:t>
            </a:r>
            <a:r>
              <a:rPr lang="hr-HR" sz="1000" dirty="0"/>
              <a:t> on </a:t>
            </a:r>
            <a:r>
              <a:rPr lang="hr-HR" sz="1000" dirty="0" err="1"/>
              <a:t>the</a:t>
            </a:r>
            <a:r>
              <a:rPr lang="hr-HR" sz="1000" dirty="0"/>
              <a:t> </a:t>
            </a:r>
            <a:r>
              <a:rPr lang="hr-HR" sz="1000" dirty="0" err="1"/>
              <a:t>Recognition</a:t>
            </a:r>
            <a:r>
              <a:rPr lang="hr-HR" sz="1000" dirty="0"/>
              <a:t> Rate </a:t>
            </a:r>
            <a:r>
              <a:rPr lang="hr-HR" sz="1000" dirty="0" err="1"/>
              <a:t>of</a:t>
            </a:r>
            <a:r>
              <a:rPr lang="hr-HR" sz="1000" dirty="0"/>
              <a:t> </a:t>
            </a:r>
            <a:r>
              <a:rPr lang="hr-HR" sz="1000" dirty="0" err="1"/>
              <a:t>Handwritten</a:t>
            </a:r>
            <a:r>
              <a:rPr lang="hr-HR" sz="1000" dirty="0"/>
              <a:t> </a:t>
            </a:r>
            <a:r>
              <a:rPr lang="hr-HR" sz="1000" dirty="0" err="1"/>
              <a:t>Numerals</a:t>
            </a:r>
            <a:r>
              <a:rPr lang="hr-HR" sz="1000" dirty="0"/>
              <a:t>“, </a:t>
            </a:r>
            <a:r>
              <a:rPr lang="hr-HR" sz="1000" dirty="0" err="1"/>
              <a:t>Neural</a:t>
            </a:r>
            <a:r>
              <a:rPr lang="hr-HR" sz="1000" dirty="0"/>
              <a:t> </a:t>
            </a:r>
            <a:r>
              <a:rPr lang="hr-HR" sz="1000" dirty="0" err="1"/>
              <a:t>Networks</a:t>
            </a:r>
            <a:r>
              <a:rPr lang="hr-HR" sz="1000" dirty="0"/>
              <a:t> </a:t>
            </a:r>
            <a:r>
              <a:rPr lang="hr-HR" sz="1000" dirty="0" err="1"/>
              <a:t>and</a:t>
            </a:r>
            <a:r>
              <a:rPr lang="hr-HR" sz="1000" dirty="0"/>
              <a:t> </a:t>
            </a:r>
            <a:r>
              <a:rPr lang="hr-HR" sz="1000" dirty="0" err="1"/>
              <a:t>Learning</a:t>
            </a:r>
            <a:r>
              <a:rPr lang="hr-HR" sz="1000" dirty="0"/>
              <a:t> </a:t>
            </a:r>
            <a:r>
              <a:rPr lang="hr-HR" sz="1000" dirty="0" err="1"/>
              <a:t>in</a:t>
            </a:r>
            <a:r>
              <a:rPr lang="hr-HR" sz="1000" dirty="0"/>
              <a:t> </a:t>
            </a:r>
            <a:r>
              <a:rPr lang="hr-HR" sz="1000" dirty="0" err="1"/>
              <a:t>Document</a:t>
            </a:r>
            <a:r>
              <a:rPr lang="hr-HR" sz="1000" dirty="0"/>
              <a:t> </a:t>
            </a:r>
            <a:r>
              <a:rPr lang="hr-HR" sz="1000" dirty="0" err="1"/>
              <a:t>Analysis</a:t>
            </a:r>
            <a:r>
              <a:rPr lang="hr-HR" sz="1000" dirty="0"/>
              <a:t> </a:t>
            </a:r>
            <a:r>
              <a:rPr lang="hr-HR" sz="1000" dirty="0" err="1"/>
              <a:t>and</a:t>
            </a:r>
            <a:r>
              <a:rPr lang="hr-HR" sz="1000" dirty="0"/>
              <a:t> </a:t>
            </a:r>
            <a:r>
              <a:rPr lang="hr-HR" sz="1000" dirty="0" err="1"/>
              <a:t>Recognition</a:t>
            </a:r>
            <a:r>
              <a:rPr lang="hr-HR" sz="1000" dirty="0"/>
              <a:t>, Seoul, Korea, kolovoz 2005.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sz="1000" dirty="0" err="1"/>
              <a:t>Bunke</a:t>
            </a:r>
            <a:r>
              <a:rPr lang="hr-HR" sz="1000" dirty="0"/>
              <a:t>, </a:t>
            </a:r>
            <a:r>
              <a:rPr lang="hr-HR" sz="1000" dirty="0" err="1"/>
              <a:t>Horst</a:t>
            </a:r>
            <a:r>
              <a:rPr lang="hr-HR" sz="1000" dirty="0"/>
              <a:t>; </a:t>
            </a:r>
            <a:r>
              <a:rPr lang="hr-HR" sz="1000" dirty="0" err="1"/>
              <a:t>Wang</a:t>
            </a:r>
            <a:r>
              <a:rPr lang="hr-HR" sz="1000" dirty="0"/>
              <a:t>, </a:t>
            </a:r>
            <a:r>
              <a:rPr lang="hr-HR" sz="1000" dirty="0" err="1"/>
              <a:t>Patrick</a:t>
            </a:r>
            <a:r>
              <a:rPr lang="hr-HR" sz="1000" dirty="0"/>
              <a:t> </a:t>
            </a:r>
            <a:r>
              <a:rPr lang="hr-HR" sz="1000" dirty="0" err="1"/>
              <a:t>Shen-pei</a:t>
            </a:r>
            <a:r>
              <a:rPr lang="hr-HR" sz="1000" dirty="0"/>
              <a:t> : „</a:t>
            </a:r>
            <a:r>
              <a:rPr lang="hr-HR" sz="1000" dirty="0" err="1"/>
              <a:t>Handbook</a:t>
            </a:r>
            <a:r>
              <a:rPr lang="hr-HR" sz="1000" dirty="0"/>
              <a:t> </a:t>
            </a:r>
            <a:r>
              <a:rPr lang="hr-HR" sz="1000" dirty="0" err="1"/>
              <a:t>of</a:t>
            </a:r>
            <a:r>
              <a:rPr lang="hr-HR" sz="1000" dirty="0"/>
              <a:t> </a:t>
            </a:r>
            <a:r>
              <a:rPr lang="hr-HR" sz="1000" dirty="0" err="1"/>
              <a:t>Character</a:t>
            </a:r>
            <a:r>
              <a:rPr lang="hr-HR" sz="1000" dirty="0"/>
              <a:t> </a:t>
            </a:r>
            <a:r>
              <a:rPr lang="hr-HR" sz="1000" dirty="0" err="1"/>
              <a:t>Recognition</a:t>
            </a:r>
            <a:r>
              <a:rPr lang="hr-HR" sz="1000" dirty="0"/>
              <a:t> </a:t>
            </a:r>
            <a:r>
              <a:rPr lang="hr-HR" sz="1000" dirty="0" err="1"/>
              <a:t>and</a:t>
            </a:r>
            <a:r>
              <a:rPr lang="hr-HR" sz="1000" dirty="0"/>
              <a:t> </a:t>
            </a:r>
            <a:r>
              <a:rPr lang="hr-HR" sz="1000" dirty="0" err="1"/>
              <a:t>Document</a:t>
            </a:r>
            <a:r>
              <a:rPr lang="hr-HR" sz="1000" dirty="0"/>
              <a:t> </a:t>
            </a:r>
            <a:r>
              <a:rPr lang="hr-HR" sz="1000" dirty="0" err="1"/>
              <a:t>Image</a:t>
            </a:r>
            <a:r>
              <a:rPr lang="hr-HR" sz="1000" dirty="0"/>
              <a:t> </a:t>
            </a:r>
            <a:r>
              <a:rPr lang="hr-HR" sz="1000" dirty="0" err="1"/>
              <a:t>Analysis</a:t>
            </a:r>
            <a:r>
              <a:rPr lang="hr-HR" sz="1000" dirty="0"/>
              <a:t>“, Word </a:t>
            </a:r>
            <a:r>
              <a:rPr lang="hr-HR" sz="1000" dirty="0" err="1"/>
              <a:t>Scientific</a:t>
            </a:r>
            <a:r>
              <a:rPr lang="hr-HR" sz="1000" dirty="0"/>
              <a:t>, </a:t>
            </a:r>
            <a:r>
              <a:rPr lang="hr-HR" sz="1000" dirty="0" err="1"/>
              <a:t>pp</a:t>
            </a:r>
            <a:r>
              <a:rPr lang="hr-HR" sz="1000" dirty="0"/>
              <a:t>. 325, 1997.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sz="1000" dirty="0" err="1"/>
              <a:t>Zhao</a:t>
            </a:r>
            <a:r>
              <a:rPr lang="hr-HR" sz="1000" dirty="0"/>
              <a:t>, Bin; Su, </a:t>
            </a:r>
            <a:r>
              <a:rPr lang="hr-HR" sz="1000" dirty="0" err="1"/>
              <a:t>Hui</a:t>
            </a:r>
            <a:r>
              <a:rPr lang="hr-HR" sz="1000" dirty="0"/>
              <a:t>; </a:t>
            </a:r>
            <a:r>
              <a:rPr lang="hr-HR" sz="1000" dirty="0" err="1"/>
              <a:t>Xia</a:t>
            </a:r>
            <a:r>
              <a:rPr lang="hr-HR" sz="1000" dirty="0"/>
              <a:t>, </a:t>
            </a:r>
            <a:r>
              <a:rPr lang="hr-HR" sz="1000" dirty="0" err="1"/>
              <a:t>Shaowei</a:t>
            </a:r>
            <a:r>
              <a:rPr lang="hr-HR" sz="1000" dirty="0"/>
              <a:t>: „A New </a:t>
            </a:r>
            <a:r>
              <a:rPr lang="hr-HR" sz="1000" dirty="0" err="1"/>
              <a:t>Method</a:t>
            </a:r>
            <a:r>
              <a:rPr lang="hr-HR" sz="1000" dirty="0"/>
              <a:t> for </a:t>
            </a:r>
            <a:r>
              <a:rPr lang="hr-HR" sz="1000" dirty="0" err="1"/>
              <a:t>Segmenting</a:t>
            </a:r>
            <a:r>
              <a:rPr lang="hr-HR" sz="1000" dirty="0"/>
              <a:t> </a:t>
            </a:r>
            <a:r>
              <a:rPr lang="hr-HR" sz="1000" dirty="0" err="1"/>
              <a:t>Uncronstrained</a:t>
            </a:r>
            <a:r>
              <a:rPr lang="hr-HR" sz="1000" dirty="0"/>
              <a:t> </a:t>
            </a:r>
            <a:r>
              <a:rPr lang="hr-HR" sz="1000" dirty="0" err="1"/>
              <a:t>Handwritten</a:t>
            </a:r>
            <a:r>
              <a:rPr lang="hr-HR" sz="1000" dirty="0"/>
              <a:t> </a:t>
            </a:r>
            <a:r>
              <a:rPr lang="hr-HR" sz="1000" dirty="0" err="1"/>
              <a:t>Numeral</a:t>
            </a:r>
            <a:r>
              <a:rPr lang="hr-HR" sz="1000" dirty="0"/>
              <a:t> </a:t>
            </a:r>
            <a:r>
              <a:rPr lang="hr-HR" sz="1000" dirty="0" err="1"/>
              <a:t>String</a:t>
            </a:r>
            <a:r>
              <a:rPr lang="hr-HR" sz="1000" dirty="0"/>
              <a:t>“, </a:t>
            </a:r>
            <a:r>
              <a:rPr lang="hr-HR" sz="1000" dirty="0" err="1"/>
              <a:t>Proceedings</a:t>
            </a:r>
            <a:r>
              <a:rPr lang="hr-HR" sz="1000" dirty="0"/>
              <a:t> </a:t>
            </a:r>
            <a:r>
              <a:rPr lang="hr-HR" sz="1000" dirty="0" err="1"/>
              <a:t>of</a:t>
            </a:r>
            <a:r>
              <a:rPr lang="hr-HR" sz="1000" dirty="0"/>
              <a:t> </a:t>
            </a:r>
            <a:r>
              <a:rPr lang="hr-HR" sz="1000" dirty="0" err="1"/>
              <a:t>the</a:t>
            </a:r>
            <a:r>
              <a:rPr lang="hr-HR" sz="1000" dirty="0"/>
              <a:t> </a:t>
            </a:r>
            <a:r>
              <a:rPr lang="hr-HR" sz="1000" dirty="0" err="1"/>
              <a:t>Fourth</a:t>
            </a:r>
            <a:r>
              <a:rPr lang="hr-HR" sz="1000" dirty="0"/>
              <a:t> </a:t>
            </a:r>
            <a:r>
              <a:rPr lang="hr-HR" sz="1000" dirty="0" err="1"/>
              <a:t>Conference</a:t>
            </a:r>
            <a:r>
              <a:rPr lang="hr-HR" sz="1000" dirty="0"/>
              <a:t> on </a:t>
            </a:r>
            <a:r>
              <a:rPr lang="hr-HR" sz="1000" dirty="0" err="1"/>
              <a:t>Document</a:t>
            </a:r>
            <a:r>
              <a:rPr lang="hr-HR" sz="1000" dirty="0"/>
              <a:t> </a:t>
            </a:r>
            <a:r>
              <a:rPr lang="hr-HR" sz="1000" dirty="0" err="1"/>
              <a:t>Analysis</a:t>
            </a:r>
            <a:r>
              <a:rPr lang="hr-HR" sz="1000" dirty="0"/>
              <a:t> </a:t>
            </a:r>
            <a:r>
              <a:rPr lang="hr-HR" sz="1000" dirty="0" err="1"/>
              <a:t>and</a:t>
            </a:r>
            <a:r>
              <a:rPr lang="hr-HR" sz="1000" dirty="0"/>
              <a:t> </a:t>
            </a:r>
            <a:r>
              <a:rPr lang="hr-HR" sz="1000" dirty="0" err="1"/>
              <a:t>Recognition</a:t>
            </a:r>
            <a:r>
              <a:rPr lang="hr-HR" sz="1000" dirty="0"/>
              <a:t>, </a:t>
            </a:r>
            <a:r>
              <a:rPr lang="hr-HR" sz="1000" dirty="0" err="1"/>
              <a:t>pp</a:t>
            </a:r>
            <a:r>
              <a:rPr lang="hr-HR" sz="1000" dirty="0"/>
              <a:t> 524-527, kolovoz 1997.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hr-HR" sz="1000" dirty="0"/>
              <a:t>Michael </a:t>
            </a:r>
            <a:r>
              <a:rPr lang="hr-HR" sz="1000" dirty="0" err="1"/>
              <a:t>Nielsen</a:t>
            </a:r>
            <a:r>
              <a:rPr lang="hr-HR" sz="1000" dirty="0"/>
              <a:t>: „</a:t>
            </a:r>
            <a:r>
              <a:rPr lang="hr-HR" sz="1000" dirty="0" err="1"/>
              <a:t>Using</a:t>
            </a:r>
            <a:r>
              <a:rPr lang="hr-HR" sz="1000" dirty="0"/>
              <a:t> </a:t>
            </a:r>
            <a:r>
              <a:rPr lang="hr-HR" sz="1000" dirty="0" err="1"/>
              <a:t>neural</a:t>
            </a:r>
            <a:r>
              <a:rPr lang="hr-HR" sz="1000" dirty="0"/>
              <a:t> </a:t>
            </a:r>
            <a:r>
              <a:rPr lang="hr-HR" sz="1000" dirty="0" err="1"/>
              <a:t>nets</a:t>
            </a:r>
            <a:r>
              <a:rPr lang="hr-HR" sz="1000" dirty="0"/>
              <a:t> to </a:t>
            </a:r>
            <a:r>
              <a:rPr lang="hr-HR" sz="1000" dirty="0" err="1"/>
              <a:t>recognize</a:t>
            </a:r>
            <a:r>
              <a:rPr lang="hr-HR" sz="1000" dirty="0"/>
              <a:t> </a:t>
            </a:r>
            <a:r>
              <a:rPr lang="hr-HR" sz="1000" dirty="0" err="1"/>
              <a:t>handwritten</a:t>
            </a:r>
            <a:r>
              <a:rPr lang="hr-HR" sz="1000" dirty="0"/>
              <a:t> </a:t>
            </a:r>
            <a:r>
              <a:rPr lang="hr-HR" sz="1000" dirty="0" err="1"/>
              <a:t>digits</a:t>
            </a:r>
            <a:r>
              <a:rPr lang="hr-HR" sz="1000" dirty="0"/>
              <a:t>“, mrežna stranica: </a:t>
            </a:r>
            <a:r>
              <a:rPr lang="hr-HR" sz="1000" dirty="0">
                <a:hlinkClick r:id="rId5"/>
              </a:rPr>
              <a:t>http://neuralnetworksanddeeplearning.com/chap1.html</a:t>
            </a:r>
            <a:r>
              <a:rPr lang="hr-HR" sz="1000" dirty="0"/>
              <a:t>, zadnje </a:t>
            </a:r>
            <a:r>
              <a:rPr lang="hr-HR" sz="1000" dirty="0" err="1"/>
              <a:t>pritupljeno</a:t>
            </a:r>
            <a:r>
              <a:rPr lang="hr-HR" sz="1000" dirty="0"/>
              <a:t> 3. lipanj 2017.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4307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Hvala</a:t>
            </a:r>
          </a:p>
        </p:txBody>
      </p:sp>
      <p:sp>
        <p:nvSpPr>
          <p:cNvPr id="7" name="Podnaslov 6"/>
          <p:cNvSpPr>
            <a:spLocks noGrp="1"/>
          </p:cNvSpPr>
          <p:nvPr>
            <p:ph type="subTitle" idx="1"/>
          </p:nvPr>
        </p:nvSpPr>
        <p:spPr>
          <a:xfrm>
            <a:off x="822960" y="4460819"/>
            <a:ext cx="7543800" cy="1342574"/>
          </a:xfrm>
        </p:spPr>
        <p:txBody>
          <a:bodyPr>
            <a:normAutofit fontScale="70000" lnSpcReduction="20000"/>
          </a:bodyPr>
          <a:lstStyle/>
          <a:p>
            <a:r>
              <a:rPr lang="hr-HR" sz="2200" dirty="0"/>
              <a:t>Domagoj Pluščec</a:t>
            </a:r>
          </a:p>
          <a:p>
            <a:r>
              <a:rPr lang="hr-HR" sz="2200" dirty="0"/>
              <a:t>ZAVRŠNI RAD BR. 5177</a:t>
            </a:r>
          </a:p>
          <a:p>
            <a:r>
              <a:rPr lang="hr-HR" sz="2200" dirty="0"/>
              <a:t>MENTOR: DOC.DR.SC. Marko </a:t>
            </a:r>
            <a:r>
              <a:rPr lang="hr-HR" sz="2200" dirty="0" err="1"/>
              <a:t>čupić</a:t>
            </a:r>
            <a:endParaRPr lang="hr-HR" sz="2200" dirty="0"/>
          </a:p>
          <a:p>
            <a:r>
              <a:rPr lang="hr-HR" sz="2200" dirty="0"/>
              <a:t>Zagreb, 3.7.2017.</a:t>
            </a:r>
          </a:p>
          <a:p>
            <a:endParaRPr lang="hr-HR" dirty="0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21</a:t>
            </a:fld>
            <a:endParaRPr lang="hr-HR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5" y="758952"/>
            <a:ext cx="2564277" cy="1328245"/>
          </a:xfrm>
          <a:prstGeom prst="rect">
            <a:avLst/>
          </a:prstGeom>
        </p:spPr>
      </p:pic>
      <p:pic>
        <p:nvPicPr>
          <p:cNvPr id="3" name="Slika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4" y="676312"/>
            <a:ext cx="1493523" cy="14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2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11440" cy="1450757"/>
          </a:xfrm>
        </p:spPr>
        <p:txBody>
          <a:bodyPr/>
          <a:lstStyle/>
          <a:p>
            <a:r>
              <a:rPr lang="hr-HR" dirty="0"/>
              <a:t>Metoda minimalnog intenziteta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Za svaki slikovni element se odabire intenzitet boje koji je na tom slikovnom elementu najmanji</a:t>
                </a:r>
              </a:p>
              <a:p>
                <a:pPr lvl="0"/>
                <a:endParaRPr lang="hr-H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r-H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hr-HR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Rezervirano mjesto sadržaja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22</a:t>
            </a:fld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37" y="3993012"/>
            <a:ext cx="6514286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3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89404" y="169158"/>
            <a:ext cx="7543800" cy="1450757"/>
          </a:xfrm>
        </p:spPr>
        <p:txBody>
          <a:bodyPr>
            <a:normAutofit/>
          </a:bodyPr>
          <a:lstStyle/>
          <a:p>
            <a:r>
              <a:rPr lang="hr-HR" sz="4400" dirty="0"/>
              <a:t>Usporedba algoritama pretvorbe boje u nijanse sive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23</a:t>
            </a:fld>
            <a:endParaRPr lang="hr-HR"/>
          </a:p>
        </p:txBody>
      </p:sp>
      <p:pic>
        <p:nvPicPr>
          <p:cNvPr id="7" name="Rezervirano mjesto sadržaja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83" y="1796084"/>
            <a:ext cx="7498080" cy="47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5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Metoda fiksnog praga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hr-HR" i="1" dirty="0"/>
              </a:p>
              <a:p>
                <a:pPr marL="0" indent="0">
                  <a:buNone/>
                </a:pPr>
                <a:endParaRPr lang="hr-H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r-HR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hr-H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0 ,   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𝑖𝑛𝑎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č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r-HR" dirty="0"/>
              </a:p>
              <a:p>
                <a:pPr marL="0" indent="0">
                  <a:buNone/>
                </a:pPr>
                <a:endParaRPr lang="hr-HR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hr-HR" dirty="0"/>
                  <a:t> binarizirana vrijednost slikovnog elementa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r-HR" dirty="0"/>
                  <a:t> vrijednost slikovnog elementa u rasponu od 0 do 255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r-HR" dirty="0"/>
                  <a:t>T prag </a:t>
                </a:r>
                <a:r>
                  <a:rPr lang="hr-HR" dirty="0" err="1"/>
                  <a:t>binarizacije</a:t>
                </a:r>
                <a:r>
                  <a:rPr lang="hr-HR" dirty="0"/>
                  <a:t> </a:t>
                </a:r>
              </a:p>
            </p:txBody>
          </p:sp>
        </mc:Choice>
        <mc:Fallback xmlns="">
          <p:sp>
            <p:nvSpPr>
              <p:cNvPr id="3" name="Rezervirano mjesto sadržaja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1831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izlazne datoteke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25</a:t>
            </a:fld>
            <a:endParaRPr lang="hr-HR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6" y="2024830"/>
            <a:ext cx="7939728" cy="355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732447" cy="1450757"/>
          </a:xfrm>
        </p:spPr>
        <p:txBody>
          <a:bodyPr/>
          <a:lstStyle/>
          <a:p>
            <a:r>
              <a:rPr lang="pl-PL" dirty="0"/>
              <a:t>Cilj rada i prikupljanje podataka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Prikupiti primjere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/>
              <a:t>22 obrasca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/>
              <a:t>84 ćelija po obrascu (ukupno 1848 brojeva)</a:t>
            </a:r>
          </a:p>
          <a:p>
            <a:pPr marL="201168" lvl="1" indent="0">
              <a:buNone/>
            </a:pPr>
            <a:endParaRPr lang="hr-H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Razraditi i implementirati sustav za </a:t>
            </a:r>
            <a:br>
              <a:rPr lang="hr-HR" sz="2400" dirty="0"/>
            </a:br>
            <a:r>
              <a:rPr lang="hr-HR" sz="2400" dirty="0"/>
              <a:t>prepoznavanje bodova studenata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3</a:t>
            </a:fld>
            <a:endParaRPr lang="hr-HR"/>
          </a:p>
        </p:txBody>
      </p:sp>
      <p:pic>
        <p:nvPicPr>
          <p:cNvPr id="5" name="Slika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80" y="1845734"/>
            <a:ext cx="2260127" cy="38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4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Obrada obrasca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Pretvorba boje u nijanse sive – metoda minimalnog intenziteta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 marL="201168" lvl="1" indent="0">
              <a:buNone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 err="1"/>
              <a:t>Binarizacija</a:t>
            </a:r>
            <a:r>
              <a:rPr lang="hr-HR" dirty="0"/>
              <a:t> slike – metoda fiksnog praga 250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4</a:t>
            </a:fld>
            <a:endParaRPr lang="hr-HR"/>
          </a:p>
        </p:txBody>
      </p:sp>
      <p:pic>
        <p:nvPicPr>
          <p:cNvPr id="11" name="Slika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16" y="2328053"/>
            <a:ext cx="6514286" cy="1447619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16" y="4569340"/>
            <a:ext cx="5745835" cy="12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45552" cy="1450757"/>
          </a:xfrm>
        </p:spPr>
        <p:txBody>
          <a:bodyPr/>
          <a:lstStyle/>
          <a:p>
            <a:r>
              <a:rPr lang="hr-HR" dirty="0"/>
              <a:t>Izdvajanje ćelija na obrascu 1/2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5</a:t>
            </a:fld>
            <a:endParaRPr lang="hr-HR"/>
          </a:p>
        </p:txBody>
      </p:sp>
      <p:pic>
        <p:nvPicPr>
          <p:cNvPr id="5" name="Slika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75970"/>
            <a:ext cx="7331139" cy="434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6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35824" cy="1450757"/>
          </a:xfrm>
        </p:spPr>
        <p:txBody>
          <a:bodyPr/>
          <a:lstStyle/>
          <a:p>
            <a:r>
              <a:rPr lang="hr-HR" dirty="0"/>
              <a:t>Izdvajanje ćelija na obrascu 2/2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6</a:t>
            </a:fld>
            <a:endParaRPr lang="hr-HR"/>
          </a:p>
        </p:txBody>
      </p:sp>
      <p:pic>
        <p:nvPicPr>
          <p:cNvPr id="6" name="Slika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64" y="2480658"/>
            <a:ext cx="3141472" cy="1042829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</p:pic>
      <p:pic>
        <p:nvPicPr>
          <p:cNvPr id="7" name="Slika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00" y="4252658"/>
            <a:ext cx="3142800" cy="1050862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97051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Segmentacija znamenki 1/2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Algoritam povezanih komponenti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7</a:t>
            </a:fld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479" y="2241542"/>
            <a:ext cx="1329043" cy="719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781" y="3355370"/>
            <a:ext cx="1164437" cy="719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492" y="4469199"/>
            <a:ext cx="1201016" cy="719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483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Segmentacija znamenki 2/2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Filtriranje segmenata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Mali segmenti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Rubni segmenti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 lvl="1">
              <a:buFont typeface="Wingdings" panose="05000000000000000000" pitchFamily="2" charset="2"/>
              <a:buChar char="§"/>
            </a:pPr>
            <a:endParaRPr lang="hr-HR" dirty="0"/>
          </a:p>
          <a:p>
            <a:pPr marL="201168" lvl="1" indent="0">
              <a:buNone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/>
              <a:t>zavisnost o rezoluciji obrasca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8</a:t>
            </a:fld>
            <a:endParaRPr lang="hr-HR"/>
          </a:p>
        </p:txBody>
      </p:sp>
      <p:pic>
        <p:nvPicPr>
          <p:cNvPr id="5" name="Slika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40" y="2535000"/>
            <a:ext cx="4337251" cy="10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4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Segmentacija – rezultati 1/2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Ukupno 1848 broja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78.1 % uspješno segmentiranih brojeva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6.27% prekomjerno segmentiranih brojeva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15.22% nedovoljno segmentiranih brojeva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Uspješnost segmentacije je mjerena prema broju segmenata.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692-EF3D-452F-AE2D-9F8D898F8ED7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1079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</TotalTime>
  <Words>1521</Words>
  <Application>Microsoft Office PowerPoint</Application>
  <PresentationFormat>Prikaz na zaslonu (4:3)</PresentationFormat>
  <Paragraphs>314</Paragraphs>
  <Slides>25</Slides>
  <Notes>2</Notes>
  <HiddenSlides>0</HiddenSlides>
  <MMClips>0</MMClips>
  <ScaleCrop>false</ScaleCrop>
  <HeadingPairs>
    <vt:vector size="8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Uloženi OLE poslužitelji</vt:lpstr>
      </vt:variant>
      <vt:variant>
        <vt:i4>1</vt:i4>
      </vt:variant>
      <vt:variant>
        <vt:lpstr>Naslovi slajdova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Cambria Math</vt:lpstr>
      <vt:lpstr>Times New Roman</vt:lpstr>
      <vt:lpstr>Wingdings</vt:lpstr>
      <vt:lpstr>Retrospektiva</vt:lpstr>
      <vt:lpstr>SigmaPlot 11.0 Graph</vt:lpstr>
      <vt:lpstr>Lokalizacija i očitavanja rukom pisanih bodova studenta </vt:lpstr>
      <vt:lpstr>Sadržaj</vt:lpstr>
      <vt:lpstr>Cilj rada i prikupljanje podataka</vt:lpstr>
      <vt:lpstr>Obrada obrasca</vt:lpstr>
      <vt:lpstr>Izdvajanje ćelija na obrascu 1/2</vt:lpstr>
      <vt:lpstr>Izdvajanje ćelija na obrascu 2/2</vt:lpstr>
      <vt:lpstr>Segmentacija znamenki 1/2</vt:lpstr>
      <vt:lpstr>Segmentacija znamenki 2/2</vt:lpstr>
      <vt:lpstr>Segmentacija – rezultati 1/2</vt:lpstr>
      <vt:lpstr>Segmentacija – rezultati 2/2</vt:lpstr>
      <vt:lpstr>Klasifikacija znamenki</vt:lpstr>
      <vt:lpstr>Klasifikacija - rezultati</vt:lpstr>
      <vt:lpstr>Klasifikacija – rezultati 2/2</vt:lpstr>
      <vt:lpstr>Rezultati 1/2</vt:lpstr>
      <vt:lpstr>Rezultati 2/2</vt:lpstr>
      <vt:lpstr>Primjer loše obrađenog broja</vt:lpstr>
      <vt:lpstr>Zaključak 1/2</vt:lpstr>
      <vt:lpstr>Zaključak 2/2</vt:lpstr>
      <vt:lpstr>Literatura 1/2</vt:lpstr>
      <vt:lpstr>Literatura 2/2</vt:lpstr>
      <vt:lpstr>Hvala</vt:lpstr>
      <vt:lpstr>Metoda minimalnog intenziteta</vt:lpstr>
      <vt:lpstr>Usporedba algoritama pretvorbe boje u nijanse sive</vt:lpstr>
      <vt:lpstr>Metoda fiksnog praga</vt:lpstr>
      <vt:lpstr>Primjer izlazne datoteke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Domagoj Pluščec</dc:creator>
  <cp:lastModifiedBy>Domagoj Pluščec</cp:lastModifiedBy>
  <cp:revision>47</cp:revision>
  <dcterms:created xsi:type="dcterms:W3CDTF">2016-05-19T12:12:06Z</dcterms:created>
  <dcterms:modified xsi:type="dcterms:W3CDTF">2017-07-02T15:23:50Z</dcterms:modified>
</cp:coreProperties>
</file>