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60" r:id="rId2"/>
  </p:sldIdLst>
  <p:sldSz cx="27432000" cy="16459200"/>
  <p:notesSz cx="6858000" cy="9144000"/>
  <p:defaultTextStyle>
    <a:defPPr>
      <a:defRPr lang="en-US"/>
    </a:defPPr>
    <a:lvl1pPr marL="0" algn="l" defTabSz="1979898" rtl="0" eaLnBrk="1" latinLnBrk="0" hangingPunct="1">
      <a:defRPr sz="3900" kern="1200">
        <a:solidFill>
          <a:schemeClr val="tx1"/>
        </a:solidFill>
        <a:latin typeface="+mn-lt"/>
        <a:ea typeface="+mn-ea"/>
        <a:cs typeface="+mn-cs"/>
      </a:defRPr>
    </a:lvl1pPr>
    <a:lvl2pPr marL="989949" algn="l" defTabSz="1979898" rtl="0" eaLnBrk="1" latinLnBrk="0" hangingPunct="1">
      <a:defRPr sz="3900" kern="1200">
        <a:solidFill>
          <a:schemeClr val="tx1"/>
        </a:solidFill>
        <a:latin typeface="+mn-lt"/>
        <a:ea typeface="+mn-ea"/>
        <a:cs typeface="+mn-cs"/>
      </a:defRPr>
    </a:lvl2pPr>
    <a:lvl3pPr marL="1979898" algn="l" defTabSz="1979898" rtl="0" eaLnBrk="1" latinLnBrk="0" hangingPunct="1">
      <a:defRPr sz="3900" kern="1200">
        <a:solidFill>
          <a:schemeClr val="tx1"/>
        </a:solidFill>
        <a:latin typeface="+mn-lt"/>
        <a:ea typeface="+mn-ea"/>
        <a:cs typeface="+mn-cs"/>
      </a:defRPr>
    </a:lvl3pPr>
    <a:lvl4pPr marL="2969849" algn="l" defTabSz="1979898" rtl="0" eaLnBrk="1" latinLnBrk="0" hangingPunct="1">
      <a:defRPr sz="3900" kern="1200">
        <a:solidFill>
          <a:schemeClr val="tx1"/>
        </a:solidFill>
        <a:latin typeface="+mn-lt"/>
        <a:ea typeface="+mn-ea"/>
        <a:cs typeface="+mn-cs"/>
      </a:defRPr>
    </a:lvl4pPr>
    <a:lvl5pPr marL="3959798" algn="l" defTabSz="1979898" rtl="0" eaLnBrk="1" latinLnBrk="0" hangingPunct="1">
      <a:defRPr sz="3900" kern="1200">
        <a:solidFill>
          <a:schemeClr val="tx1"/>
        </a:solidFill>
        <a:latin typeface="+mn-lt"/>
        <a:ea typeface="+mn-ea"/>
        <a:cs typeface="+mn-cs"/>
      </a:defRPr>
    </a:lvl5pPr>
    <a:lvl6pPr marL="4949748" algn="l" defTabSz="1979898" rtl="0" eaLnBrk="1" latinLnBrk="0" hangingPunct="1">
      <a:defRPr sz="3900" kern="1200">
        <a:solidFill>
          <a:schemeClr val="tx1"/>
        </a:solidFill>
        <a:latin typeface="+mn-lt"/>
        <a:ea typeface="+mn-ea"/>
        <a:cs typeface="+mn-cs"/>
      </a:defRPr>
    </a:lvl6pPr>
    <a:lvl7pPr marL="5939697" algn="l" defTabSz="1979898" rtl="0" eaLnBrk="1" latinLnBrk="0" hangingPunct="1">
      <a:defRPr sz="3900" kern="1200">
        <a:solidFill>
          <a:schemeClr val="tx1"/>
        </a:solidFill>
        <a:latin typeface="+mn-lt"/>
        <a:ea typeface="+mn-ea"/>
        <a:cs typeface="+mn-cs"/>
      </a:defRPr>
    </a:lvl7pPr>
    <a:lvl8pPr marL="6929647" algn="l" defTabSz="1979898" rtl="0" eaLnBrk="1" latinLnBrk="0" hangingPunct="1">
      <a:defRPr sz="3900" kern="1200">
        <a:solidFill>
          <a:schemeClr val="tx1"/>
        </a:solidFill>
        <a:latin typeface="+mn-lt"/>
        <a:ea typeface="+mn-ea"/>
        <a:cs typeface="+mn-cs"/>
      </a:defRPr>
    </a:lvl8pPr>
    <a:lvl9pPr marL="7919597" algn="l" defTabSz="1979898" rtl="0" eaLnBrk="1" latinLnBrk="0" hangingPunct="1">
      <a:defRPr sz="3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0">
          <p15:clr>
            <a:srgbClr val="A4A3A4"/>
          </p15:clr>
        </p15:guide>
        <p15:guide id="2" pos="75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343A"/>
    <a:srgbClr val="A62F36"/>
    <a:srgbClr val="C4172F"/>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562EA7-7899-42CA-A535-56DF33526A93}" v="906" dt="2022-11-14T02:47:43.4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57" autoAdjust="0"/>
  </p:normalViewPr>
  <p:slideViewPr>
    <p:cSldViewPr>
      <p:cViewPr varScale="1">
        <p:scale>
          <a:sx n="46" d="100"/>
          <a:sy n="46" d="100"/>
        </p:scale>
        <p:origin x="114" y="102"/>
      </p:cViewPr>
      <p:guideLst>
        <p:guide orient="horz" pos="8400"/>
        <p:guide pos="754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hitney Domico" userId="8e56c0a1657867c1" providerId="LiveId" clId="{AA562EA7-7899-42CA-A535-56DF33526A93}"/>
    <pc:docChg chg="undo custSel modSld">
      <pc:chgData name="Whitney Domico" userId="8e56c0a1657867c1" providerId="LiveId" clId="{AA562EA7-7899-42CA-A535-56DF33526A93}" dt="2022-11-14T03:30:29.678" v="3372" actId="27918"/>
      <pc:docMkLst>
        <pc:docMk/>
      </pc:docMkLst>
      <pc:sldChg chg="addSp delSp modSp mod">
        <pc:chgData name="Whitney Domico" userId="8e56c0a1657867c1" providerId="LiveId" clId="{AA562EA7-7899-42CA-A535-56DF33526A93}" dt="2022-11-14T03:30:29.678" v="3372" actId="27918"/>
        <pc:sldMkLst>
          <pc:docMk/>
          <pc:sldMk cId="2475882334" sldId="260"/>
        </pc:sldMkLst>
        <pc:spChg chg="add del mod">
          <ac:chgData name="Whitney Domico" userId="8e56c0a1657867c1" providerId="LiveId" clId="{AA562EA7-7899-42CA-A535-56DF33526A93}" dt="2022-11-14T02:35:39.540" v="3263" actId="478"/>
          <ac:spMkLst>
            <pc:docMk/>
            <pc:sldMk cId="2475882334" sldId="260"/>
            <ac:spMk id="3" creationId="{BF952FE5-844A-3683-661C-9DA229B1EFFD}"/>
          </ac:spMkLst>
        </pc:spChg>
        <pc:spChg chg="add mod">
          <ac:chgData name="Whitney Domico" userId="8e56c0a1657867c1" providerId="LiveId" clId="{AA562EA7-7899-42CA-A535-56DF33526A93}" dt="2022-11-14T02:17:04.501" v="3257" actId="14100"/>
          <ac:spMkLst>
            <pc:docMk/>
            <pc:sldMk cId="2475882334" sldId="260"/>
            <ac:spMk id="4" creationId="{3B0CD16D-28B4-24F5-D05E-5C3FC5F83594}"/>
          </ac:spMkLst>
        </pc:spChg>
        <pc:spChg chg="add mod">
          <ac:chgData name="Whitney Domico" userId="8e56c0a1657867c1" providerId="LiveId" clId="{AA562EA7-7899-42CA-A535-56DF33526A93}" dt="2022-11-14T02:07:42.619" v="2660" actId="20577"/>
          <ac:spMkLst>
            <pc:docMk/>
            <pc:sldMk cId="2475882334" sldId="260"/>
            <ac:spMk id="7" creationId="{79AC7C38-5AEA-D9F4-E8E5-13B518E215E6}"/>
          </ac:spMkLst>
        </pc:spChg>
        <pc:spChg chg="mod">
          <ac:chgData name="Whitney Domico" userId="8e56c0a1657867c1" providerId="LiveId" clId="{AA562EA7-7899-42CA-A535-56DF33526A93}" dt="2022-11-14T00:52:22.940" v="1384" actId="20577"/>
          <ac:spMkLst>
            <pc:docMk/>
            <pc:sldMk cId="2475882334" sldId="260"/>
            <ac:spMk id="41" creationId="{5E27A5FB-79E2-4CF0-9E75-902C418F2DE5}"/>
          </ac:spMkLst>
        </pc:spChg>
        <pc:spChg chg="mod">
          <ac:chgData name="Whitney Domico" userId="8e56c0a1657867c1" providerId="LiveId" clId="{AA562EA7-7899-42CA-A535-56DF33526A93}" dt="2022-11-14T01:07:18.215" v="2336" actId="20577"/>
          <ac:spMkLst>
            <pc:docMk/>
            <pc:sldMk cId="2475882334" sldId="260"/>
            <ac:spMk id="42" creationId="{31BF4854-CA11-4736-A20C-62EDFF0A70A6}"/>
          </ac:spMkLst>
        </pc:spChg>
        <pc:spChg chg="mod">
          <ac:chgData name="Whitney Domico" userId="8e56c0a1657867c1" providerId="LiveId" clId="{AA562EA7-7899-42CA-A535-56DF33526A93}" dt="2022-11-14T02:04:45.928" v="2571"/>
          <ac:spMkLst>
            <pc:docMk/>
            <pc:sldMk cId="2475882334" sldId="260"/>
            <ac:spMk id="51" creationId="{01C23284-D674-4478-9CB0-A3C75420A05D}"/>
          </ac:spMkLst>
        </pc:spChg>
        <pc:spChg chg="del mod">
          <ac:chgData name="Whitney Domico" userId="8e56c0a1657867c1" providerId="LiveId" clId="{AA562EA7-7899-42CA-A535-56DF33526A93}" dt="2022-11-14T01:03:23.438" v="2141" actId="478"/>
          <ac:spMkLst>
            <pc:docMk/>
            <pc:sldMk cId="2475882334" sldId="260"/>
            <ac:spMk id="56" creationId="{D97859A8-85BA-4848-867F-9D603D89039B}"/>
          </ac:spMkLst>
        </pc:spChg>
        <pc:spChg chg="del">
          <ac:chgData name="Whitney Domico" userId="8e56c0a1657867c1" providerId="LiveId" clId="{AA562EA7-7899-42CA-A535-56DF33526A93}" dt="2022-11-14T00:33:28.675" v="6" actId="478"/>
          <ac:spMkLst>
            <pc:docMk/>
            <pc:sldMk cId="2475882334" sldId="260"/>
            <ac:spMk id="57" creationId="{C454D74C-28FF-402D-8785-CB2FB579DD4B}"/>
          </ac:spMkLst>
        </pc:spChg>
        <pc:spChg chg="del">
          <ac:chgData name="Whitney Domico" userId="8e56c0a1657867c1" providerId="LiveId" clId="{AA562EA7-7899-42CA-A535-56DF33526A93}" dt="2022-11-14T01:03:19.169" v="2140" actId="478"/>
          <ac:spMkLst>
            <pc:docMk/>
            <pc:sldMk cId="2475882334" sldId="260"/>
            <ac:spMk id="59" creationId="{5D81EA6A-F0A6-4C1B-A105-CE5D7F701A01}"/>
          </ac:spMkLst>
        </pc:spChg>
        <pc:spChg chg="mod">
          <ac:chgData name="Whitney Domico" userId="8e56c0a1657867c1" providerId="LiveId" clId="{AA562EA7-7899-42CA-A535-56DF33526A93}" dt="2022-11-14T02:14:49.169" v="3256" actId="20577"/>
          <ac:spMkLst>
            <pc:docMk/>
            <pc:sldMk cId="2475882334" sldId="260"/>
            <ac:spMk id="60" creationId="{45E7D324-ED52-405F-BD1A-021A9C63B36B}"/>
          </ac:spMkLst>
        </pc:spChg>
        <pc:spChg chg="mod">
          <ac:chgData name="Whitney Domico" userId="8e56c0a1657867c1" providerId="LiveId" clId="{AA562EA7-7899-42CA-A535-56DF33526A93}" dt="2022-11-14T00:33:43.211" v="12" actId="20577"/>
          <ac:spMkLst>
            <pc:docMk/>
            <pc:sldMk cId="2475882334" sldId="260"/>
            <ac:spMk id="62" creationId="{D44089E8-D180-48A0-81EA-5AA926E49466}"/>
          </ac:spMkLst>
        </pc:spChg>
        <pc:spChg chg="del mod">
          <ac:chgData name="Whitney Domico" userId="8e56c0a1657867c1" providerId="LiveId" clId="{AA562EA7-7899-42CA-A535-56DF33526A93}" dt="2022-11-14T00:35:28.597" v="23" actId="478"/>
          <ac:spMkLst>
            <pc:docMk/>
            <pc:sldMk cId="2475882334" sldId="260"/>
            <ac:spMk id="66" creationId="{61FF3336-9204-4B92-BE9F-01EE115B6D22}"/>
          </ac:spMkLst>
        </pc:spChg>
        <pc:graphicFrameChg chg="add del modGraphic">
          <ac:chgData name="Whitney Domico" userId="8e56c0a1657867c1" providerId="LiveId" clId="{AA562EA7-7899-42CA-A535-56DF33526A93}" dt="2022-11-14T00:58:03.799" v="1549" actId="478"/>
          <ac:graphicFrameMkLst>
            <pc:docMk/>
            <pc:sldMk cId="2475882334" sldId="260"/>
            <ac:graphicFrameMk id="5" creationId="{ABA69886-D16B-DBD2-0D9A-4803DE7C6879}"/>
          </ac:graphicFrameMkLst>
        </pc:graphicFrameChg>
        <pc:graphicFrameChg chg="add mod">
          <ac:chgData name="Whitney Domico" userId="8e56c0a1657867c1" providerId="LiveId" clId="{AA562EA7-7899-42CA-A535-56DF33526A93}" dt="2022-11-14T02:07:17.175" v="2626" actId="14100"/>
          <ac:graphicFrameMkLst>
            <pc:docMk/>
            <pc:sldMk cId="2475882334" sldId="260"/>
            <ac:graphicFrameMk id="6" creationId="{13E3458A-D992-05CA-A401-ABEE1B0E8766}"/>
          </ac:graphicFrameMkLst>
        </pc:graphicFrameChg>
        <pc:graphicFrameChg chg="add del mod">
          <ac:chgData name="Whitney Domico" userId="8e56c0a1657867c1" providerId="LiveId" clId="{AA562EA7-7899-42CA-A535-56DF33526A93}" dt="2022-11-14T02:36:05.409" v="3268" actId="478"/>
          <ac:graphicFrameMkLst>
            <pc:docMk/>
            <pc:sldMk cId="2475882334" sldId="260"/>
            <ac:graphicFrameMk id="8" creationId="{E30D4B47-8CA4-E276-B406-DCFF5D513FEA}"/>
          </ac:graphicFrameMkLst>
        </pc:graphicFrameChg>
        <pc:graphicFrameChg chg="add mod">
          <ac:chgData name="Whitney Domico" userId="8e56c0a1657867c1" providerId="LiveId" clId="{AA562EA7-7899-42CA-A535-56DF33526A93}" dt="2022-11-14T02:48:33.201" v="3327" actId="14100"/>
          <ac:graphicFrameMkLst>
            <pc:docMk/>
            <pc:sldMk cId="2475882334" sldId="260"/>
            <ac:graphicFrameMk id="9" creationId="{B8C1C5E6-E2EB-D62E-48B5-622F08B0612F}"/>
          </ac:graphicFrameMkLst>
        </pc:graphicFrameChg>
        <pc:graphicFrameChg chg="add mod">
          <ac:chgData name="Whitney Domico" userId="8e56c0a1657867c1" providerId="LiveId" clId="{AA562EA7-7899-42CA-A535-56DF33526A93}" dt="2022-11-14T02:48:41.004" v="3328" actId="14100"/>
          <ac:graphicFrameMkLst>
            <pc:docMk/>
            <pc:sldMk cId="2475882334" sldId="260"/>
            <ac:graphicFrameMk id="10" creationId="{A301776B-562C-D9E5-350E-4F67339AE9DF}"/>
          </ac:graphicFrameMkLst>
        </pc:graphicFrameChg>
        <pc:graphicFrameChg chg="del">
          <ac:chgData name="Whitney Domico" userId="8e56c0a1657867c1" providerId="LiveId" clId="{AA562EA7-7899-42CA-A535-56DF33526A93}" dt="2022-11-14T00:33:31.091" v="7" actId="478"/>
          <ac:graphicFrameMkLst>
            <pc:docMk/>
            <pc:sldMk cId="2475882334" sldId="260"/>
            <ac:graphicFrameMk id="54" creationId="{6C1D78F2-55AC-4B85-BFE1-74F187D48F48}"/>
          </ac:graphicFrameMkLst>
        </pc:graphicFrameChg>
        <pc:graphicFrameChg chg="del">
          <ac:chgData name="Whitney Domico" userId="8e56c0a1657867c1" providerId="LiveId" clId="{AA562EA7-7899-42CA-A535-56DF33526A93}" dt="2022-11-14T00:33:23.635" v="5" actId="478"/>
          <ac:graphicFrameMkLst>
            <pc:docMk/>
            <pc:sldMk cId="2475882334" sldId="260"/>
            <ac:graphicFrameMk id="58" creationId="{F3074EBF-4843-4787-B34E-4CD6617432B4}"/>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A4343A"/>
            </a:solidFill>
            <a:ln>
              <a:noFill/>
            </a:ln>
            <a:effectLst/>
          </c:spPr>
          <c:invertIfNegative val="0"/>
          <c:cat>
            <c:strRef>
              <c:f>Sheet1!$C$2:$C$6</c:f>
              <c:strCache>
                <c:ptCount val="5"/>
                <c:pt idx="0">
                  <c:v>brain</c:v>
                </c:pt>
                <c:pt idx="1">
                  <c:v>hpa</c:v>
                </c:pt>
                <c:pt idx="2">
                  <c:v>immune</c:v>
                </c:pt>
                <c:pt idx="3">
                  <c:v>consensome</c:v>
                </c:pt>
                <c:pt idx="4">
                  <c:v>transcriptomic</c:v>
                </c:pt>
              </c:strCache>
            </c:strRef>
          </c:cat>
          <c:val>
            <c:numRef>
              <c:f>Sheet1!$D$2:$D$6</c:f>
              <c:numCache>
                <c:formatCode>General</c:formatCode>
                <c:ptCount val="5"/>
                <c:pt idx="0">
                  <c:v>58</c:v>
                </c:pt>
                <c:pt idx="1">
                  <c:v>58</c:v>
                </c:pt>
                <c:pt idx="2">
                  <c:v>51</c:v>
                </c:pt>
                <c:pt idx="3">
                  <c:v>36</c:v>
                </c:pt>
                <c:pt idx="4">
                  <c:v>36</c:v>
                </c:pt>
              </c:numCache>
            </c:numRef>
          </c:val>
          <c:extLst>
            <c:ext xmlns:c16="http://schemas.microsoft.com/office/drawing/2014/chart" uri="{C3380CC4-5D6E-409C-BE32-E72D297353CC}">
              <c16:uniqueId val="{00000000-46DC-4A36-A2E9-9BE1D683A740}"/>
            </c:ext>
          </c:extLst>
        </c:ser>
        <c:dLbls>
          <c:showLegendKey val="0"/>
          <c:showVal val="0"/>
          <c:showCatName val="0"/>
          <c:showSerName val="0"/>
          <c:showPercent val="0"/>
          <c:showBubbleSize val="0"/>
        </c:dLbls>
        <c:gapWidth val="219"/>
        <c:overlap val="-27"/>
        <c:axId val="758901240"/>
        <c:axId val="758899640"/>
      </c:barChart>
      <c:catAx>
        <c:axId val="75890124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758899640"/>
        <c:crosses val="autoZero"/>
        <c:auto val="1"/>
        <c:lblAlgn val="ctr"/>
        <c:lblOffset val="100"/>
        <c:noMultiLvlLbl val="0"/>
      </c:catAx>
      <c:valAx>
        <c:axId val="758899640"/>
        <c:scaling>
          <c:orientation val="minMax"/>
        </c:scaling>
        <c:delete val="0"/>
        <c:axPos val="l"/>
        <c:title>
          <c:tx>
            <c:rich>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sz="1800">
                    <a:solidFill>
                      <a:schemeClr val="tx1"/>
                    </a:solidFill>
                  </a:rPr>
                  <a:t>Count</a:t>
                </a:r>
              </a:p>
            </c:rich>
          </c:tx>
          <c:layout>
            <c:manualLayout>
              <c:xMode val="edge"/>
              <c:yMode val="edge"/>
              <c:x val="1.1911213180677459E-2"/>
              <c:y val="0.31587480587839761"/>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7589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A4343A"/>
            </a:solidFill>
            <a:ln>
              <a:noFill/>
            </a:ln>
            <a:effectLst/>
          </c:spPr>
          <c:invertIfNegative val="0"/>
          <c:cat>
            <c:strRef>
              <c:f>Sheet1!$G$2:$G$3</c:f>
              <c:strCache>
                <c:ptCount val="2"/>
                <c:pt idx="0">
                  <c:v>Autoimmune</c:v>
                </c:pt>
                <c:pt idx="1">
                  <c:v>Other</c:v>
                </c:pt>
              </c:strCache>
            </c:strRef>
          </c:cat>
          <c:val>
            <c:numRef>
              <c:f>Sheet1!$H$2:$H$3</c:f>
              <c:numCache>
                <c:formatCode>General</c:formatCode>
                <c:ptCount val="2"/>
                <c:pt idx="0">
                  <c:v>42.7</c:v>
                </c:pt>
                <c:pt idx="1">
                  <c:v>57.3</c:v>
                </c:pt>
              </c:numCache>
            </c:numRef>
          </c:val>
          <c:extLst>
            <c:ext xmlns:c16="http://schemas.microsoft.com/office/drawing/2014/chart" uri="{C3380CC4-5D6E-409C-BE32-E72D297353CC}">
              <c16:uniqueId val="{00000000-8676-4DEF-BD75-37FAED50F980}"/>
            </c:ext>
          </c:extLst>
        </c:ser>
        <c:dLbls>
          <c:showLegendKey val="0"/>
          <c:showVal val="0"/>
          <c:showCatName val="0"/>
          <c:showSerName val="0"/>
          <c:showPercent val="0"/>
          <c:showBubbleSize val="0"/>
        </c:dLbls>
        <c:gapWidth val="219"/>
        <c:overlap val="-27"/>
        <c:axId val="758943480"/>
        <c:axId val="758892280"/>
      </c:barChart>
      <c:catAx>
        <c:axId val="758943480"/>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sz="1800">
                    <a:solidFill>
                      <a:schemeClr val="tx1"/>
                    </a:solidFill>
                  </a:rPr>
                  <a:t>Related Diseases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758892280"/>
        <c:crosses val="autoZero"/>
        <c:auto val="1"/>
        <c:lblAlgn val="ctr"/>
        <c:lblOffset val="100"/>
        <c:noMultiLvlLbl val="0"/>
      </c:catAx>
      <c:valAx>
        <c:axId val="758892280"/>
        <c:scaling>
          <c:orientation val="minMax"/>
          <c:max val="100"/>
        </c:scaling>
        <c:delete val="0"/>
        <c:axPos val="l"/>
        <c:title>
          <c:tx>
            <c:rich>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sz="1800">
                    <a:solidFill>
                      <a:schemeClr val="tx1"/>
                    </a:solidFill>
                  </a:rPr>
                  <a:t>Percent</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758943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859050-12B4-4EC7-8EDF-7B1B2AB76B8D}" type="doc">
      <dgm:prSet loTypeId="urn:microsoft.com/office/officeart/2005/8/layout/bProcess3" loCatId="process" qsTypeId="urn:microsoft.com/office/officeart/2005/8/quickstyle/simple1" qsCatId="simple" csTypeId="urn:microsoft.com/office/officeart/2005/8/colors/accent1_2" csCatId="accent1" phldr="1"/>
      <dgm:spPr/>
    </dgm:pt>
    <dgm:pt modelId="{232761CC-F9A6-4721-A1AF-22B4EF808DCD}">
      <dgm:prSet phldrT="[Text]" custT="1"/>
      <dgm:spPr>
        <a:solidFill>
          <a:srgbClr val="A4343A"/>
        </a:solidFill>
        <a:ln>
          <a:noFill/>
        </a:ln>
      </dgm:spPr>
      <dgm:t>
        <a:bodyPr/>
        <a:lstStyle/>
        <a:p>
          <a:r>
            <a:rPr lang="en-US" sz="2300" i="0" dirty="0">
              <a:latin typeface="+mn-lt"/>
            </a:rPr>
            <a:t>Data was extracted from research articles and transformed to fit into a single data frame using R software environment.</a:t>
          </a:r>
        </a:p>
      </dgm:t>
    </dgm:pt>
    <dgm:pt modelId="{89E1ABAC-2B0F-46DD-9A5A-B310BC3F4BFE}" type="parTrans" cxnId="{AD210C3C-B7C8-407E-B05A-E163FCB1B57A}">
      <dgm:prSet/>
      <dgm:spPr/>
      <dgm:t>
        <a:bodyPr/>
        <a:lstStyle/>
        <a:p>
          <a:endParaRPr lang="en-US" sz="2300"/>
        </a:p>
      </dgm:t>
    </dgm:pt>
    <dgm:pt modelId="{4149F2C8-13D1-4935-9190-D11B672C2F21}" type="sibTrans" cxnId="{AD210C3C-B7C8-407E-B05A-E163FCB1B57A}">
      <dgm:prSet custT="1">
        <dgm:style>
          <a:lnRef idx="1">
            <a:schemeClr val="dk1"/>
          </a:lnRef>
          <a:fillRef idx="0">
            <a:schemeClr val="dk1"/>
          </a:fillRef>
          <a:effectRef idx="0">
            <a:schemeClr val="dk1"/>
          </a:effectRef>
          <a:fontRef idx="minor">
            <a:schemeClr val="tx1"/>
          </a:fontRef>
        </dgm:style>
      </dgm:prSet>
      <dgm:spPr>
        <a:ln w="38100">
          <a:headEnd type="none" w="med" len="med"/>
          <a:tailEnd type="triangle" w="lg" len="lg"/>
        </a:ln>
      </dgm:spPr>
      <dgm:t>
        <a:bodyPr/>
        <a:lstStyle/>
        <a:p>
          <a:endParaRPr lang="en-US" sz="2300" dirty="0"/>
        </a:p>
      </dgm:t>
    </dgm:pt>
    <dgm:pt modelId="{F96C16A0-FF45-47A5-B22E-0404139BF3A0}">
      <dgm:prSet phldrT="[Text]" custT="1"/>
      <dgm:spPr>
        <a:solidFill>
          <a:srgbClr val="A4343A"/>
        </a:solidFill>
        <a:ln>
          <a:noFill/>
        </a:ln>
      </dgm:spPr>
      <dgm:t>
        <a:bodyPr/>
        <a:lstStyle/>
        <a:p>
          <a:r>
            <a:rPr lang="en-US" sz="2300" i="0" dirty="0"/>
            <a:t>Statistical tests were performed to determine chromosomes with significant numbers of SNPs.</a:t>
          </a:r>
        </a:p>
      </dgm:t>
    </dgm:pt>
    <dgm:pt modelId="{1AA3C4DA-DFAF-40AC-A879-2609B8240DCA}" type="parTrans" cxnId="{EF250199-92E7-4858-B910-D32FCF53F3D5}">
      <dgm:prSet/>
      <dgm:spPr/>
      <dgm:t>
        <a:bodyPr/>
        <a:lstStyle/>
        <a:p>
          <a:endParaRPr lang="en-US"/>
        </a:p>
      </dgm:t>
    </dgm:pt>
    <dgm:pt modelId="{86409B7A-2C57-4DF4-9043-F54A303D4B27}" type="sibTrans" cxnId="{EF250199-92E7-4858-B910-D32FCF53F3D5}">
      <dgm:prSet>
        <dgm:style>
          <a:lnRef idx="1">
            <a:schemeClr val="dk1"/>
          </a:lnRef>
          <a:fillRef idx="0">
            <a:schemeClr val="dk1"/>
          </a:fillRef>
          <a:effectRef idx="0">
            <a:schemeClr val="dk1"/>
          </a:effectRef>
          <a:fontRef idx="minor">
            <a:schemeClr val="tx1"/>
          </a:fontRef>
        </dgm:style>
      </dgm:prSet>
      <dgm:spPr>
        <a:ln w="38100"/>
      </dgm:spPr>
      <dgm:t>
        <a:bodyPr/>
        <a:lstStyle/>
        <a:p>
          <a:endParaRPr lang="en-US"/>
        </a:p>
      </dgm:t>
    </dgm:pt>
    <dgm:pt modelId="{BA27C79C-3A80-4803-BE2C-42DF29676F9C}">
      <dgm:prSet phldrT="[Text]" custT="1"/>
      <dgm:spPr>
        <a:solidFill>
          <a:srgbClr val="A4343A"/>
        </a:solidFill>
        <a:ln>
          <a:noFill/>
        </a:ln>
      </dgm:spPr>
      <dgm:t>
        <a:bodyPr/>
        <a:lstStyle/>
        <a:p>
          <a:r>
            <a:rPr lang="en-US" sz="2300" i="0" dirty="0"/>
            <a:t>Statistical tests were performed to determine significant SNP groupings.</a:t>
          </a:r>
        </a:p>
      </dgm:t>
    </dgm:pt>
    <dgm:pt modelId="{E901DBC9-3E97-48EF-A0D4-EA3DA92EE447}" type="parTrans" cxnId="{C311B07A-92B0-4B22-888A-B3A580CD72FF}">
      <dgm:prSet/>
      <dgm:spPr/>
      <dgm:t>
        <a:bodyPr/>
        <a:lstStyle/>
        <a:p>
          <a:endParaRPr lang="en-US"/>
        </a:p>
      </dgm:t>
    </dgm:pt>
    <dgm:pt modelId="{91193CD2-4B85-4DCE-BE3D-2FC018EB47FC}" type="sibTrans" cxnId="{C311B07A-92B0-4B22-888A-B3A580CD72FF}">
      <dgm:prSet>
        <dgm:style>
          <a:lnRef idx="1">
            <a:schemeClr val="dk1"/>
          </a:lnRef>
          <a:fillRef idx="0">
            <a:schemeClr val="dk1"/>
          </a:fillRef>
          <a:effectRef idx="0">
            <a:schemeClr val="dk1"/>
          </a:effectRef>
          <a:fontRef idx="minor">
            <a:schemeClr val="tx1"/>
          </a:fontRef>
        </dgm:style>
      </dgm:prSet>
      <dgm:spPr>
        <a:ln w="38100"/>
      </dgm:spPr>
      <dgm:t>
        <a:bodyPr/>
        <a:lstStyle/>
        <a:p>
          <a:endParaRPr lang="en-US"/>
        </a:p>
      </dgm:t>
    </dgm:pt>
    <dgm:pt modelId="{054D3CCC-9BCD-484C-B9D3-5D69A90CADB3}">
      <dgm:prSet phldrT="[Text]" custT="1"/>
      <dgm:spPr>
        <a:solidFill>
          <a:srgbClr val="A4343A"/>
        </a:solidFill>
        <a:ln>
          <a:noFill/>
        </a:ln>
      </dgm:spPr>
      <dgm:t>
        <a:bodyPr/>
        <a:lstStyle/>
        <a:p>
          <a:r>
            <a:rPr lang="en-US" sz="2300" i="0" dirty="0"/>
            <a:t>Significant SNP groupings were compared to NCBI known genes.</a:t>
          </a:r>
        </a:p>
      </dgm:t>
    </dgm:pt>
    <dgm:pt modelId="{E28B2CC3-BF73-4EC6-9FDD-16FF3EE1E0A8}" type="parTrans" cxnId="{3888DCCA-9A53-4D22-B4FE-FF4315EA0B16}">
      <dgm:prSet/>
      <dgm:spPr/>
      <dgm:t>
        <a:bodyPr/>
        <a:lstStyle/>
        <a:p>
          <a:endParaRPr lang="en-US"/>
        </a:p>
      </dgm:t>
    </dgm:pt>
    <dgm:pt modelId="{0B4E7C84-F8DB-4867-B3EE-99D7B489CA10}" type="sibTrans" cxnId="{3888DCCA-9A53-4D22-B4FE-FF4315EA0B16}">
      <dgm:prSet>
        <dgm:style>
          <a:lnRef idx="1">
            <a:schemeClr val="dk1"/>
          </a:lnRef>
          <a:fillRef idx="0">
            <a:schemeClr val="dk1"/>
          </a:fillRef>
          <a:effectRef idx="0">
            <a:schemeClr val="dk1"/>
          </a:effectRef>
          <a:fontRef idx="minor">
            <a:schemeClr val="tx1"/>
          </a:fontRef>
        </dgm:style>
      </dgm:prSet>
      <dgm:spPr>
        <a:ln w="38100"/>
      </dgm:spPr>
      <dgm:t>
        <a:bodyPr/>
        <a:lstStyle/>
        <a:p>
          <a:endParaRPr lang="en-US"/>
        </a:p>
      </dgm:t>
    </dgm:pt>
    <dgm:pt modelId="{79AEF913-1B7D-4672-B242-69C3A2685016}">
      <dgm:prSet phldrT="[Text]" custT="1"/>
      <dgm:spPr>
        <a:solidFill>
          <a:srgbClr val="A4343A"/>
        </a:solidFill>
        <a:ln>
          <a:noFill/>
        </a:ln>
      </dgm:spPr>
      <dgm:t>
        <a:bodyPr/>
        <a:lstStyle/>
        <a:p>
          <a:r>
            <a:rPr lang="en-US" sz="2300" i="0" dirty="0"/>
            <a:t>Common words in the pathways were calculated.</a:t>
          </a:r>
        </a:p>
      </dgm:t>
    </dgm:pt>
    <dgm:pt modelId="{1977459A-EE1F-4052-9D86-3E538D94DAE2}" type="parTrans" cxnId="{46572992-5F7B-4FBC-9502-609B494869D9}">
      <dgm:prSet/>
      <dgm:spPr/>
      <dgm:t>
        <a:bodyPr/>
        <a:lstStyle/>
        <a:p>
          <a:endParaRPr lang="en-US"/>
        </a:p>
      </dgm:t>
    </dgm:pt>
    <dgm:pt modelId="{B92DA0D3-FDAA-4D85-8BBB-E1196FCDF32B}" type="sibTrans" cxnId="{46572992-5F7B-4FBC-9502-609B494869D9}">
      <dgm:prSet>
        <dgm:style>
          <a:lnRef idx="1">
            <a:schemeClr val="dk1"/>
          </a:lnRef>
          <a:fillRef idx="0">
            <a:schemeClr val="dk1"/>
          </a:fillRef>
          <a:effectRef idx="0">
            <a:schemeClr val="dk1"/>
          </a:effectRef>
          <a:fontRef idx="minor">
            <a:schemeClr val="tx1"/>
          </a:fontRef>
        </dgm:style>
      </dgm:prSet>
      <dgm:spPr>
        <a:ln w="38100"/>
      </dgm:spPr>
      <dgm:t>
        <a:bodyPr/>
        <a:lstStyle/>
        <a:p>
          <a:endParaRPr lang="en-US"/>
        </a:p>
      </dgm:t>
    </dgm:pt>
    <dgm:pt modelId="{0A16106A-437C-4619-B5AE-6CE9A8463E61}">
      <dgm:prSet phldrT="[Text]" custT="1"/>
      <dgm:spPr>
        <a:solidFill>
          <a:srgbClr val="A4343A"/>
        </a:solidFill>
        <a:ln>
          <a:noFill/>
        </a:ln>
      </dgm:spPr>
      <dgm:t>
        <a:bodyPr/>
        <a:lstStyle/>
        <a:p>
          <a:r>
            <a:rPr lang="en-US" sz="2300" i="0" dirty="0"/>
            <a:t>These genes and their pathways were extracted.</a:t>
          </a:r>
        </a:p>
      </dgm:t>
    </dgm:pt>
    <dgm:pt modelId="{37B4ED77-BD49-4162-8999-F8934528ABB2}" type="parTrans" cxnId="{B274977B-5AA8-4717-80CB-CE6088BF6F14}">
      <dgm:prSet/>
      <dgm:spPr/>
      <dgm:t>
        <a:bodyPr/>
        <a:lstStyle/>
        <a:p>
          <a:endParaRPr lang="en-US"/>
        </a:p>
      </dgm:t>
    </dgm:pt>
    <dgm:pt modelId="{88090164-E822-4749-A170-3D738AF1973B}" type="sibTrans" cxnId="{B274977B-5AA8-4717-80CB-CE6088BF6F14}">
      <dgm:prSet>
        <dgm:style>
          <a:lnRef idx="1">
            <a:schemeClr val="dk1"/>
          </a:lnRef>
          <a:fillRef idx="0">
            <a:schemeClr val="dk1"/>
          </a:fillRef>
          <a:effectRef idx="0">
            <a:schemeClr val="dk1"/>
          </a:effectRef>
          <a:fontRef idx="minor">
            <a:schemeClr val="tx1"/>
          </a:fontRef>
        </dgm:style>
      </dgm:prSet>
      <dgm:spPr>
        <a:ln w="38100"/>
      </dgm:spPr>
      <dgm:t>
        <a:bodyPr/>
        <a:lstStyle/>
        <a:p>
          <a:endParaRPr lang="en-US"/>
        </a:p>
      </dgm:t>
    </dgm:pt>
    <dgm:pt modelId="{857FF046-DF27-4530-BBE2-A7C032FB1829}">
      <dgm:prSet phldrT="[Text]" custT="1"/>
      <dgm:spPr>
        <a:solidFill>
          <a:srgbClr val="A4343A"/>
        </a:solidFill>
        <a:ln>
          <a:noFill/>
        </a:ln>
      </dgm:spPr>
      <dgm:t>
        <a:bodyPr/>
        <a:lstStyle/>
        <a:p>
          <a:r>
            <a:rPr lang="en-US" sz="2300" i="0" dirty="0"/>
            <a:t>Diseases associated with these pathways were extracted and compared.</a:t>
          </a:r>
        </a:p>
      </dgm:t>
    </dgm:pt>
    <dgm:pt modelId="{8E9242CF-FE4A-4017-A6D3-C2AC2DACB853}" type="parTrans" cxnId="{1BE25165-E762-4045-8CE9-F34FB6024990}">
      <dgm:prSet/>
      <dgm:spPr/>
      <dgm:t>
        <a:bodyPr/>
        <a:lstStyle/>
        <a:p>
          <a:endParaRPr lang="en-US"/>
        </a:p>
      </dgm:t>
    </dgm:pt>
    <dgm:pt modelId="{BBCAB5DD-A194-424F-BA36-E75ED9FD61DA}" type="sibTrans" cxnId="{1BE25165-E762-4045-8CE9-F34FB6024990}">
      <dgm:prSet>
        <dgm:style>
          <a:lnRef idx="1">
            <a:schemeClr val="dk1"/>
          </a:lnRef>
          <a:fillRef idx="0">
            <a:schemeClr val="dk1"/>
          </a:fillRef>
          <a:effectRef idx="0">
            <a:schemeClr val="dk1"/>
          </a:effectRef>
          <a:fontRef idx="minor">
            <a:schemeClr val="tx1"/>
          </a:fontRef>
        </dgm:style>
      </dgm:prSet>
      <dgm:spPr>
        <a:ln w="38100"/>
      </dgm:spPr>
      <dgm:t>
        <a:bodyPr/>
        <a:lstStyle/>
        <a:p>
          <a:endParaRPr lang="en-US"/>
        </a:p>
      </dgm:t>
    </dgm:pt>
    <dgm:pt modelId="{015E6DD1-5922-4FE5-A057-F90A1ED7F47C}">
      <dgm:prSet phldrT="[Text]" custT="1"/>
      <dgm:spPr>
        <a:solidFill>
          <a:srgbClr val="A4343A"/>
        </a:solidFill>
        <a:ln>
          <a:noFill/>
        </a:ln>
      </dgm:spPr>
      <dgm:t>
        <a:bodyPr/>
        <a:lstStyle/>
        <a:p>
          <a:r>
            <a:rPr lang="en-US" sz="2300" i="0" dirty="0"/>
            <a:t>Histocompatibility complex genes were examined for overlap with Chr 6</a:t>
          </a:r>
        </a:p>
      </dgm:t>
    </dgm:pt>
    <dgm:pt modelId="{E7CB7B34-27A5-474A-8772-00A9036C5920}" type="parTrans" cxnId="{6DF76609-497D-4004-93E2-BBDCC2C4DD10}">
      <dgm:prSet/>
      <dgm:spPr/>
      <dgm:t>
        <a:bodyPr/>
        <a:lstStyle/>
        <a:p>
          <a:endParaRPr lang="en-US"/>
        </a:p>
      </dgm:t>
    </dgm:pt>
    <dgm:pt modelId="{B0026EE3-29E4-48E0-BEDF-89B22F5141BF}" type="sibTrans" cxnId="{6DF76609-497D-4004-93E2-BBDCC2C4DD10}">
      <dgm:prSet/>
      <dgm:spPr/>
      <dgm:t>
        <a:bodyPr/>
        <a:lstStyle/>
        <a:p>
          <a:endParaRPr lang="en-US"/>
        </a:p>
      </dgm:t>
    </dgm:pt>
    <dgm:pt modelId="{856C6763-40E3-4B0C-884F-0843A361B2D4}" type="pres">
      <dgm:prSet presAssocID="{4D859050-12B4-4EC7-8EDF-7B1B2AB76B8D}" presName="Name0" presStyleCnt="0">
        <dgm:presLayoutVars>
          <dgm:dir/>
          <dgm:resizeHandles val="exact"/>
        </dgm:presLayoutVars>
      </dgm:prSet>
      <dgm:spPr/>
    </dgm:pt>
    <dgm:pt modelId="{0921CE44-1854-4D52-96D6-8D4463B31907}" type="pres">
      <dgm:prSet presAssocID="{232761CC-F9A6-4721-A1AF-22B4EF808DCD}" presName="node" presStyleLbl="node1" presStyleIdx="0" presStyleCnt="8" custScaleX="185800" custScaleY="220879">
        <dgm:presLayoutVars>
          <dgm:bulletEnabled val="1"/>
        </dgm:presLayoutVars>
      </dgm:prSet>
      <dgm:spPr/>
    </dgm:pt>
    <dgm:pt modelId="{CF808BBC-B6C6-46FE-BFFE-231331DFACD9}" type="pres">
      <dgm:prSet presAssocID="{4149F2C8-13D1-4935-9190-D11B672C2F21}" presName="sibTrans" presStyleLbl="sibTrans1D1" presStyleIdx="0" presStyleCnt="7"/>
      <dgm:spPr/>
    </dgm:pt>
    <dgm:pt modelId="{21B16CA9-A9EA-425E-9DA6-F6BEEB6E4403}" type="pres">
      <dgm:prSet presAssocID="{4149F2C8-13D1-4935-9190-D11B672C2F21}" presName="connectorText" presStyleLbl="sibTrans1D1" presStyleIdx="0" presStyleCnt="7"/>
      <dgm:spPr/>
    </dgm:pt>
    <dgm:pt modelId="{2E913CCF-7391-4A21-80A2-130070063456}" type="pres">
      <dgm:prSet presAssocID="{F96C16A0-FF45-47A5-B22E-0404139BF3A0}" presName="node" presStyleLbl="node1" presStyleIdx="1" presStyleCnt="8" custScaleX="185800" custScaleY="220879">
        <dgm:presLayoutVars>
          <dgm:bulletEnabled val="1"/>
        </dgm:presLayoutVars>
      </dgm:prSet>
      <dgm:spPr/>
    </dgm:pt>
    <dgm:pt modelId="{3E6F31A3-81AF-4CED-8635-B1AD41191F50}" type="pres">
      <dgm:prSet presAssocID="{86409B7A-2C57-4DF4-9043-F54A303D4B27}" presName="sibTrans" presStyleLbl="sibTrans1D1" presStyleIdx="1" presStyleCnt="7"/>
      <dgm:spPr/>
    </dgm:pt>
    <dgm:pt modelId="{3C2ADD2A-79E2-4DB6-B4E0-7C8D85EDB3FF}" type="pres">
      <dgm:prSet presAssocID="{86409B7A-2C57-4DF4-9043-F54A303D4B27}" presName="connectorText" presStyleLbl="sibTrans1D1" presStyleIdx="1" presStyleCnt="7"/>
      <dgm:spPr/>
    </dgm:pt>
    <dgm:pt modelId="{E4212C6C-0052-46BE-9D14-D023ACB9E385}" type="pres">
      <dgm:prSet presAssocID="{BA27C79C-3A80-4803-BE2C-42DF29676F9C}" presName="node" presStyleLbl="node1" presStyleIdx="2" presStyleCnt="8" custScaleX="185800" custScaleY="220879">
        <dgm:presLayoutVars>
          <dgm:bulletEnabled val="1"/>
        </dgm:presLayoutVars>
      </dgm:prSet>
      <dgm:spPr/>
    </dgm:pt>
    <dgm:pt modelId="{BB64D7AD-62E6-499A-B839-B38862440A96}" type="pres">
      <dgm:prSet presAssocID="{91193CD2-4B85-4DCE-BE3D-2FC018EB47FC}" presName="sibTrans" presStyleLbl="sibTrans1D1" presStyleIdx="2" presStyleCnt="7"/>
      <dgm:spPr/>
    </dgm:pt>
    <dgm:pt modelId="{5E6DC8F9-A5DB-4178-8A42-C30BFF1C72F9}" type="pres">
      <dgm:prSet presAssocID="{91193CD2-4B85-4DCE-BE3D-2FC018EB47FC}" presName="connectorText" presStyleLbl="sibTrans1D1" presStyleIdx="2" presStyleCnt="7"/>
      <dgm:spPr/>
    </dgm:pt>
    <dgm:pt modelId="{5BD52017-6367-484A-805C-3F720716D521}" type="pres">
      <dgm:prSet presAssocID="{054D3CCC-9BCD-484C-B9D3-5D69A90CADB3}" presName="node" presStyleLbl="node1" presStyleIdx="3" presStyleCnt="8" custScaleX="185800" custScaleY="220879">
        <dgm:presLayoutVars>
          <dgm:bulletEnabled val="1"/>
        </dgm:presLayoutVars>
      </dgm:prSet>
      <dgm:spPr/>
    </dgm:pt>
    <dgm:pt modelId="{64E55B85-4714-4CFB-B3D0-8445C7336D7A}" type="pres">
      <dgm:prSet presAssocID="{0B4E7C84-F8DB-4867-B3EE-99D7B489CA10}" presName="sibTrans" presStyleLbl="sibTrans1D1" presStyleIdx="3" presStyleCnt="7"/>
      <dgm:spPr/>
    </dgm:pt>
    <dgm:pt modelId="{AC715916-8A91-4C40-80DF-511E26C9AEEA}" type="pres">
      <dgm:prSet presAssocID="{0B4E7C84-F8DB-4867-B3EE-99D7B489CA10}" presName="connectorText" presStyleLbl="sibTrans1D1" presStyleIdx="3" presStyleCnt="7"/>
      <dgm:spPr/>
    </dgm:pt>
    <dgm:pt modelId="{F541EC4E-BFC6-4CE8-9732-9E200344B8F8}" type="pres">
      <dgm:prSet presAssocID="{0A16106A-437C-4619-B5AE-6CE9A8463E61}" presName="node" presStyleLbl="node1" presStyleIdx="4" presStyleCnt="8" custScaleX="185800" custScaleY="220879">
        <dgm:presLayoutVars>
          <dgm:bulletEnabled val="1"/>
        </dgm:presLayoutVars>
      </dgm:prSet>
      <dgm:spPr/>
    </dgm:pt>
    <dgm:pt modelId="{5173012F-D33B-4A24-8370-B5593FFE1103}" type="pres">
      <dgm:prSet presAssocID="{88090164-E822-4749-A170-3D738AF1973B}" presName="sibTrans" presStyleLbl="sibTrans1D1" presStyleIdx="4" presStyleCnt="7"/>
      <dgm:spPr/>
    </dgm:pt>
    <dgm:pt modelId="{764E2206-2BD7-4901-8740-803BF741313C}" type="pres">
      <dgm:prSet presAssocID="{88090164-E822-4749-A170-3D738AF1973B}" presName="connectorText" presStyleLbl="sibTrans1D1" presStyleIdx="4" presStyleCnt="7"/>
      <dgm:spPr/>
    </dgm:pt>
    <dgm:pt modelId="{DDCAC61C-D988-4172-B367-983CB857B5BB}" type="pres">
      <dgm:prSet presAssocID="{79AEF913-1B7D-4672-B242-69C3A2685016}" presName="node" presStyleLbl="node1" presStyleIdx="5" presStyleCnt="8" custScaleX="185800" custScaleY="220879">
        <dgm:presLayoutVars>
          <dgm:bulletEnabled val="1"/>
        </dgm:presLayoutVars>
      </dgm:prSet>
      <dgm:spPr/>
    </dgm:pt>
    <dgm:pt modelId="{00E16FC0-B4C0-482A-8AC5-A640BE5A5A04}" type="pres">
      <dgm:prSet presAssocID="{B92DA0D3-FDAA-4D85-8BBB-E1196FCDF32B}" presName="sibTrans" presStyleLbl="sibTrans1D1" presStyleIdx="5" presStyleCnt="7"/>
      <dgm:spPr/>
    </dgm:pt>
    <dgm:pt modelId="{34299C5E-B619-4E09-A008-D74F9360CF2F}" type="pres">
      <dgm:prSet presAssocID="{B92DA0D3-FDAA-4D85-8BBB-E1196FCDF32B}" presName="connectorText" presStyleLbl="sibTrans1D1" presStyleIdx="5" presStyleCnt="7"/>
      <dgm:spPr/>
    </dgm:pt>
    <dgm:pt modelId="{00954CB9-AA08-484B-B162-9CF09FD30EBA}" type="pres">
      <dgm:prSet presAssocID="{857FF046-DF27-4530-BBE2-A7C032FB1829}" presName="node" presStyleLbl="node1" presStyleIdx="6" presStyleCnt="8" custScaleX="185800" custScaleY="220879">
        <dgm:presLayoutVars>
          <dgm:bulletEnabled val="1"/>
        </dgm:presLayoutVars>
      </dgm:prSet>
      <dgm:spPr/>
    </dgm:pt>
    <dgm:pt modelId="{33C3B9AE-AEC9-412D-B4C5-57845B03DB3A}" type="pres">
      <dgm:prSet presAssocID="{BBCAB5DD-A194-424F-BA36-E75ED9FD61DA}" presName="sibTrans" presStyleLbl="sibTrans1D1" presStyleIdx="6" presStyleCnt="7"/>
      <dgm:spPr/>
    </dgm:pt>
    <dgm:pt modelId="{9B1FA48B-1673-4F04-8532-CC602C2F372F}" type="pres">
      <dgm:prSet presAssocID="{BBCAB5DD-A194-424F-BA36-E75ED9FD61DA}" presName="connectorText" presStyleLbl="sibTrans1D1" presStyleIdx="6" presStyleCnt="7"/>
      <dgm:spPr/>
    </dgm:pt>
    <dgm:pt modelId="{B55B3888-3D7E-4672-9E9E-DFDD38391C3E}" type="pres">
      <dgm:prSet presAssocID="{015E6DD1-5922-4FE5-A057-F90A1ED7F47C}" presName="node" presStyleLbl="node1" presStyleIdx="7" presStyleCnt="8" custScaleX="185800" custScaleY="220879">
        <dgm:presLayoutVars>
          <dgm:bulletEnabled val="1"/>
        </dgm:presLayoutVars>
      </dgm:prSet>
      <dgm:spPr/>
    </dgm:pt>
  </dgm:ptLst>
  <dgm:cxnLst>
    <dgm:cxn modelId="{5A17F200-1A2B-4ACE-8436-34928AADAE60}" type="presOf" srcId="{4149F2C8-13D1-4935-9190-D11B672C2F21}" destId="{21B16CA9-A9EA-425E-9DA6-F6BEEB6E4403}" srcOrd="1" destOrd="0" presId="urn:microsoft.com/office/officeart/2005/8/layout/bProcess3"/>
    <dgm:cxn modelId="{E8331809-1F1C-4E4D-8CC3-992C07E8DAC5}" type="presOf" srcId="{86409B7A-2C57-4DF4-9043-F54A303D4B27}" destId="{3C2ADD2A-79E2-4DB6-B4E0-7C8D85EDB3FF}" srcOrd="1" destOrd="0" presId="urn:microsoft.com/office/officeart/2005/8/layout/bProcess3"/>
    <dgm:cxn modelId="{6DF76609-497D-4004-93E2-BBDCC2C4DD10}" srcId="{4D859050-12B4-4EC7-8EDF-7B1B2AB76B8D}" destId="{015E6DD1-5922-4FE5-A057-F90A1ED7F47C}" srcOrd="7" destOrd="0" parTransId="{E7CB7B34-27A5-474A-8772-00A9036C5920}" sibTransId="{B0026EE3-29E4-48E0-BEDF-89B22F5141BF}"/>
    <dgm:cxn modelId="{07701415-B31D-426B-8590-68C3AE98CFAE}" type="presOf" srcId="{0B4E7C84-F8DB-4867-B3EE-99D7B489CA10}" destId="{64E55B85-4714-4CFB-B3D0-8445C7336D7A}" srcOrd="0" destOrd="0" presId="urn:microsoft.com/office/officeart/2005/8/layout/bProcess3"/>
    <dgm:cxn modelId="{DCD2691E-147D-4763-AAB1-0B1786A2011D}" type="presOf" srcId="{B92DA0D3-FDAA-4D85-8BBB-E1196FCDF32B}" destId="{00E16FC0-B4C0-482A-8AC5-A640BE5A5A04}" srcOrd="0" destOrd="0" presId="urn:microsoft.com/office/officeart/2005/8/layout/bProcess3"/>
    <dgm:cxn modelId="{DEACE61F-0ACD-48C9-A5E2-D8BF9ABB9BE6}" type="presOf" srcId="{86409B7A-2C57-4DF4-9043-F54A303D4B27}" destId="{3E6F31A3-81AF-4CED-8635-B1AD41191F50}" srcOrd="0" destOrd="0" presId="urn:microsoft.com/office/officeart/2005/8/layout/bProcess3"/>
    <dgm:cxn modelId="{879D6226-F631-4062-B62B-E44DF46B6F1A}" type="presOf" srcId="{015E6DD1-5922-4FE5-A057-F90A1ED7F47C}" destId="{B55B3888-3D7E-4672-9E9E-DFDD38391C3E}" srcOrd="0" destOrd="0" presId="urn:microsoft.com/office/officeart/2005/8/layout/bProcess3"/>
    <dgm:cxn modelId="{25656732-C0CE-41E9-B962-63C6D30FF268}" type="presOf" srcId="{0A16106A-437C-4619-B5AE-6CE9A8463E61}" destId="{F541EC4E-BFC6-4CE8-9732-9E200344B8F8}" srcOrd="0" destOrd="0" presId="urn:microsoft.com/office/officeart/2005/8/layout/bProcess3"/>
    <dgm:cxn modelId="{4681E739-B385-4A46-8E95-FD47945B947B}" type="presOf" srcId="{91193CD2-4B85-4DCE-BE3D-2FC018EB47FC}" destId="{5E6DC8F9-A5DB-4178-8A42-C30BFF1C72F9}" srcOrd="1" destOrd="0" presId="urn:microsoft.com/office/officeart/2005/8/layout/bProcess3"/>
    <dgm:cxn modelId="{AD210C3C-B7C8-407E-B05A-E163FCB1B57A}" srcId="{4D859050-12B4-4EC7-8EDF-7B1B2AB76B8D}" destId="{232761CC-F9A6-4721-A1AF-22B4EF808DCD}" srcOrd="0" destOrd="0" parTransId="{89E1ABAC-2B0F-46DD-9A5A-B310BC3F4BFE}" sibTransId="{4149F2C8-13D1-4935-9190-D11B672C2F21}"/>
    <dgm:cxn modelId="{ECB5DE5B-FE47-4DE7-8D6B-BA5114F4AAA3}" type="presOf" srcId="{F96C16A0-FF45-47A5-B22E-0404139BF3A0}" destId="{2E913CCF-7391-4A21-80A2-130070063456}" srcOrd="0" destOrd="0" presId="urn:microsoft.com/office/officeart/2005/8/layout/bProcess3"/>
    <dgm:cxn modelId="{13BEB062-8B1D-4D8C-94AF-C8D3BB09438E}" type="presOf" srcId="{857FF046-DF27-4530-BBE2-A7C032FB1829}" destId="{00954CB9-AA08-484B-B162-9CF09FD30EBA}" srcOrd="0" destOrd="0" presId="urn:microsoft.com/office/officeart/2005/8/layout/bProcess3"/>
    <dgm:cxn modelId="{1BE25165-E762-4045-8CE9-F34FB6024990}" srcId="{4D859050-12B4-4EC7-8EDF-7B1B2AB76B8D}" destId="{857FF046-DF27-4530-BBE2-A7C032FB1829}" srcOrd="6" destOrd="0" parTransId="{8E9242CF-FE4A-4017-A6D3-C2AC2DACB853}" sibTransId="{BBCAB5DD-A194-424F-BA36-E75ED9FD61DA}"/>
    <dgm:cxn modelId="{12B73D47-AC34-4EC8-B69F-E0CCABF358D6}" type="presOf" srcId="{88090164-E822-4749-A170-3D738AF1973B}" destId="{764E2206-2BD7-4901-8740-803BF741313C}" srcOrd="1" destOrd="0" presId="urn:microsoft.com/office/officeart/2005/8/layout/bProcess3"/>
    <dgm:cxn modelId="{ADC21A49-BDB2-409E-8976-ACDCEA138AFE}" type="presOf" srcId="{88090164-E822-4749-A170-3D738AF1973B}" destId="{5173012F-D33B-4A24-8370-B5593FFE1103}" srcOrd="0" destOrd="0" presId="urn:microsoft.com/office/officeart/2005/8/layout/bProcess3"/>
    <dgm:cxn modelId="{537AFF6C-9BF4-40B7-A10C-B75BE6D51ECB}" type="presOf" srcId="{91193CD2-4B85-4DCE-BE3D-2FC018EB47FC}" destId="{BB64D7AD-62E6-499A-B839-B38862440A96}" srcOrd="0" destOrd="0" presId="urn:microsoft.com/office/officeart/2005/8/layout/bProcess3"/>
    <dgm:cxn modelId="{364A596F-94ED-4369-BD9C-8CCE4CB37ECF}" type="presOf" srcId="{BA27C79C-3A80-4803-BE2C-42DF29676F9C}" destId="{E4212C6C-0052-46BE-9D14-D023ACB9E385}" srcOrd="0" destOrd="0" presId="urn:microsoft.com/office/officeart/2005/8/layout/bProcess3"/>
    <dgm:cxn modelId="{C311B07A-92B0-4B22-888A-B3A580CD72FF}" srcId="{4D859050-12B4-4EC7-8EDF-7B1B2AB76B8D}" destId="{BA27C79C-3A80-4803-BE2C-42DF29676F9C}" srcOrd="2" destOrd="0" parTransId="{E901DBC9-3E97-48EF-A0D4-EA3DA92EE447}" sibTransId="{91193CD2-4B85-4DCE-BE3D-2FC018EB47FC}"/>
    <dgm:cxn modelId="{B274977B-5AA8-4717-80CB-CE6088BF6F14}" srcId="{4D859050-12B4-4EC7-8EDF-7B1B2AB76B8D}" destId="{0A16106A-437C-4619-B5AE-6CE9A8463E61}" srcOrd="4" destOrd="0" parTransId="{37B4ED77-BD49-4162-8999-F8934528ABB2}" sibTransId="{88090164-E822-4749-A170-3D738AF1973B}"/>
    <dgm:cxn modelId="{6E5E487E-70F3-4014-AE08-877AA568B975}" type="presOf" srcId="{054D3CCC-9BCD-484C-B9D3-5D69A90CADB3}" destId="{5BD52017-6367-484A-805C-3F720716D521}" srcOrd="0" destOrd="0" presId="urn:microsoft.com/office/officeart/2005/8/layout/bProcess3"/>
    <dgm:cxn modelId="{B644CE7E-32E0-4BB7-BF9A-13C076121A51}" type="presOf" srcId="{BBCAB5DD-A194-424F-BA36-E75ED9FD61DA}" destId="{9B1FA48B-1673-4F04-8532-CC602C2F372F}" srcOrd="1" destOrd="0" presId="urn:microsoft.com/office/officeart/2005/8/layout/bProcess3"/>
    <dgm:cxn modelId="{E7587F8B-BFF9-49E0-9A16-8B7E3A3D7C88}" type="presOf" srcId="{79AEF913-1B7D-4672-B242-69C3A2685016}" destId="{DDCAC61C-D988-4172-B367-983CB857B5BB}" srcOrd="0" destOrd="0" presId="urn:microsoft.com/office/officeart/2005/8/layout/bProcess3"/>
    <dgm:cxn modelId="{5953CB8D-6728-4915-B151-BA2BAA93D6F7}" type="presOf" srcId="{BBCAB5DD-A194-424F-BA36-E75ED9FD61DA}" destId="{33C3B9AE-AEC9-412D-B4C5-57845B03DB3A}" srcOrd="0" destOrd="0" presId="urn:microsoft.com/office/officeart/2005/8/layout/bProcess3"/>
    <dgm:cxn modelId="{46572992-5F7B-4FBC-9502-609B494869D9}" srcId="{4D859050-12B4-4EC7-8EDF-7B1B2AB76B8D}" destId="{79AEF913-1B7D-4672-B242-69C3A2685016}" srcOrd="5" destOrd="0" parTransId="{1977459A-EE1F-4052-9D86-3E538D94DAE2}" sibTransId="{B92DA0D3-FDAA-4D85-8BBB-E1196FCDF32B}"/>
    <dgm:cxn modelId="{EF250199-92E7-4858-B910-D32FCF53F3D5}" srcId="{4D859050-12B4-4EC7-8EDF-7B1B2AB76B8D}" destId="{F96C16A0-FF45-47A5-B22E-0404139BF3A0}" srcOrd="1" destOrd="0" parTransId="{1AA3C4DA-DFAF-40AC-A879-2609B8240DCA}" sibTransId="{86409B7A-2C57-4DF4-9043-F54A303D4B27}"/>
    <dgm:cxn modelId="{396BE2AB-B38F-4E97-81C2-1D580AA60EBB}" type="presOf" srcId="{B92DA0D3-FDAA-4D85-8BBB-E1196FCDF32B}" destId="{34299C5E-B619-4E09-A008-D74F9360CF2F}" srcOrd="1" destOrd="0" presId="urn:microsoft.com/office/officeart/2005/8/layout/bProcess3"/>
    <dgm:cxn modelId="{572F37C4-3AAF-47F5-AEF5-DABE6A69D3EA}" type="presOf" srcId="{4D859050-12B4-4EC7-8EDF-7B1B2AB76B8D}" destId="{856C6763-40E3-4B0C-884F-0843A361B2D4}" srcOrd="0" destOrd="0" presId="urn:microsoft.com/office/officeart/2005/8/layout/bProcess3"/>
    <dgm:cxn modelId="{3888DCCA-9A53-4D22-B4FE-FF4315EA0B16}" srcId="{4D859050-12B4-4EC7-8EDF-7B1B2AB76B8D}" destId="{054D3CCC-9BCD-484C-B9D3-5D69A90CADB3}" srcOrd="3" destOrd="0" parTransId="{E28B2CC3-BF73-4EC6-9FDD-16FF3EE1E0A8}" sibTransId="{0B4E7C84-F8DB-4867-B3EE-99D7B489CA10}"/>
    <dgm:cxn modelId="{F470E0CA-47D0-4C9C-A3DD-063B268AFFCD}" type="presOf" srcId="{0B4E7C84-F8DB-4867-B3EE-99D7B489CA10}" destId="{AC715916-8A91-4C40-80DF-511E26C9AEEA}" srcOrd="1" destOrd="0" presId="urn:microsoft.com/office/officeart/2005/8/layout/bProcess3"/>
    <dgm:cxn modelId="{7C4BDCCF-DCF8-4EAA-8B86-302F680A69C1}" type="presOf" srcId="{4149F2C8-13D1-4935-9190-D11B672C2F21}" destId="{CF808BBC-B6C6-46FE-BFFE-231331DFACD9}" srcOrd="0" destOrd="0" presId="urn:microsoft.com/office/officeart/2005/8/layout/bProcess3"/>
    <dgm:cxn modelId="{036785E3-352F-4F58-B1AA-0D0BCB8E9A06}" type="presOf" srcId="{232761CC-F9A6-4721-A1AF-22B4EF808DCD}" destId="{0921CE44-1854-4D52-96D6-8D4463B31907}" srcOrd="0" destOrd="0" presId="urn:microsoft.com/office/officeart/2005/8/layout/bProcess3"/>
    <dgm:cxn modelId="{7FAEEBCF-07C3-4F6A-A8E4-B503F19A0361}" type="presParOf" srcId="{856C6763-40E3-4B0C-884F-0843A361B2D4}" destId="{0921CE44-1854-4D52-96D6-8D4463B31907}" srcOrd="0" destOrd="0" presId="urn:microsoft.com/office/officeart/2005/8/layout/bProcess3"/>
    <dgm:cxn modelId="{B05AD656-86A1-43DD-B927-B8D3F13EBD77}" type="presParOf" srcId="{856C6763-40E3-4B0C-884F-0843A361B2D4}" destId="{CF808BBC-B6C6-46FE-BFFE-231331DFACD9}" srcOrd="1" destOrd="0" presId="urn:microsoft.com/office/officeart/2005/8/layout/bProcess3"/>
    <dgm:cxn modelId="{C52EA755-BB75-406F-8D7A-2E4465FD590D}" type="presParOf" srcId="{CF808BBC-B6C6-46FE-BFFE-231331DFACD9}" destId="{21B16CA9-A9EA-425E-9DA6-F6BEEB6E4403}" srcOrd="0" destOrd="0" presId="urn:microsoft.com/office/officeart/2005/8/layout/bProcess3"/>
    <dgm:cxn modelId="{8194EE1F-2183-478E-B0F9-BD887D47DDFB}" type="presParOf" srcId="{856C6763-40E3-4B0C-884F-0843A361B2D4}" destId="{2E913CCF-7391-4A21-80A2-130070063456}" srcOrd="2" destOrd="0" presId="urn:microsoft.com/office/officeart/2005/8/layout/bProcess3"/>
    <dgm:cxn modelId="{B1A606AA-D588-40A7-8D39-201BBF438B89}" type="presParOf" srcId="{856C6763-40E3-4B0C-884F-0843A361B2D4}" destId="{3E6F31A3-81AF-4CED-8635-B1AD41191F50}" srcOrd="3" destOrd="0" presId="urn:microsoft.com/office/officeart/2005/8/layout/bProcess3"/>
    <dgm:cxn modelId="{D788F778-CFB8-4CAB-88AE-E843D4877FB0}" type="presParOf" srcId="{3E6F31A3-81AF-4CED-8635-B1AD41191F50}" destId="{3C2ADD2A-79E2-4DB6-B4E0-7C8D85EDB3FF}" srcOrd="0" destOrd="0" presId="urn:microsoft.com/office/officeart/2005/8/layout/bProcess3"/>
    <dgm:cxn modelId="{C42F24EB-E2F4-4195-AD86-F29E0D7AA489}" type="presParOf" srcId="{856C6763-40E3-4B0C-884F-0843A361B2D4}" destId="{E4212C6C-0052-46BE-9D14-D023ACB9E385}" srcOrd="4" destOrd="0" presId="urn:microsoft.com/office/officeart/2005/8/layout/bProcess3"/>
    <dgm:cxn modelId="{831FC4E3-A842-4543-9C95-8C788E393447}" type="presParOf" srcId="{856C6763-40E3-4B0C-884F-0843A361B2D4}" destId="{BB64D7AD-62E6-499A-B839-B38862440A96}" srcOrd="5" destOrd="0" presId="urn:microsoft.com/office/officeart/2005/8/layout/bProcess3"/>
    <dgm:cxn modelId="{77262CB0-35DF-4C13-B1BD-16B9E1A835E2}" type="presParOf" srcId="{BB64D7AD-62E6-499A-B839-B38862440A96}" destId="{5E6DC8F9-A5DB-4178-8A42-C30BFF1C72F9}" srcOrd="0" destOrd="0" presId="urn:microsoft.com/office/officeart/2005/8/layout/bProcess3"/>
    <dgm:cxn modelId="{07963378-A98B-43F1-BB66-1AAF8337F253}" type="presParOf" srcId="{856C6763-40E3-4B0C-884F-0843A361B2D4}" destId="{5BD52017-6367-484A-805C-3F720716D521}" srcOrd="6" destOrd="0" presId="urn:microsoft.com/office/officeart/2005/8/layout/bProcess3"/>
    <dgm:cxn modelId="{41817671-932F-4C1E-8DA5-6CFBDD0CF74B}" type="presParOf" srcId="{856C6763-40E3-4B0C-884F-0843A361B2D4}" destId="{64E55B85-4714-4CFB-B3D0-8445C7336D7A}" srcOrd="7" destOrd="0" presId="urn:microsoft.com/office/officeart/2005/8/layout/bProcess3"/>
    <dgm:cxn modelId="{4B8BE0C6-4E08-4C8D-986B-7CCBAD39FC47}" type="presParOf" srcId="{64E55B85-4714-4CFB-B3D0-8445C7336D7A}" destId="{AC715916-8A91-4C40-80DF-511E26C9AEEA}" srcOrd="0" destOrd="0" presId="urn:microsoft.com/office/officeart/2005/8/layout/bProcess3"/>
    <dgm:cxn modelId="{B527DFA7-E7A5-4E40-923B-3D9674ED628B}" type="presParOf" srcId="{856C6763-40E3-4B0C-884F-0843A361B2D4}" destId="{F541EC4E-BFC6-4CE8-9732-9E200344B8F8}" srcOrd="8" destOrd="0" presId="urn:microsoft.com/office/officeart/2005/8/layout/bProcess3"/>
    <dgm:cxn modelId="{1703EA5B-D50D-4018-8B13-F60EDD81311D}" type="presParOf" srcId="{856C6763-40E3-4B0C-884F-0843A361B2D4}" destId="{5173012F-D33B-4A24-8370-B5593FFE1103}" srcOrd="9" destOrd="0" presId="urn:microsoft.com/office/officeart/2005/8/layout/bProcess3"/>
    <dgm:cxn modelId="{A2AC1CCF-0453-4163-9358-B2A305057B05}" type="presParOf" srcId="{5173012F-D33B-4A24-8370-B5593FFE1103}" destId="{764E2206-2BD7-4901-8740-803BF741313C}" srcOrd="0" destOrd="0" presId="urn:microsoft.com/office/officeart/2005/8/layout/bProcess3"/>
    <dgm:cxn modelId="{3D70BE47-8C54-4587-B696-2FED167ED6EB}" type="presParOf" srcId="{856C6763-40E3-4B0C-884F-0843A361B2D4}" destId="{DDCAC61C-D988-4172-B367-983CB857B5BB}" srcOrd="10" destOrd="0" presId="urn:microsoft.com/office/officeart/2005/8/layout/bProcess3"/>
    <dgm:cxn modelId="{435F3979-EBBE-4246-A56A-70C65BC813F2}" type="presParOf" srcId="{856C6763-40E3-4B0C-884F-0843A361B2D4}" destId="{00E16FC0-B4C0-482A-8AC5-A640BE5A5A04}" srcOrd="11" destOrd="0" presId="urn:microsoft.com/office/officeart/2005/8/layout/bProcess3"/>
    <dgm:cxn modelId="{FD5D7156-A091-4DA1-81E4-B95BCAAC510B}" type="presParOf" srcId="{00E16FC0-B4C0-482A-8AC5-A640BE5A5A04}" destId="{34299C5E-B619-4E09-A008-D74F9360CF2F}" srcOrd="0" destOrd="0" presId="urn:microsoft.com/office/officeart/2005/8/layout/bProcess3"/>
    <dgm:cxn modelId="{D8C43C14-2F43-4A10-BD3E-5AECDC892EED}" type="presParOf" srcId="{856C6763-40E3-4B0C-884F-0843A361B2D4}" destId="{00954CB9-AA08-484B-B162-9CF09FD30EBA}" srcOrd="12" destOrd="0" presId="urn:microsoft.com/office/officeart/2005/8/layout/bProcess3"/>
    <dgm:cxn modelId="{98204B6B-A2C6-41A3-B9D1-5BED3E4747C8}" type="presParOf" srcId="{856C6763-40E3-4B0C-884F-0843A361B2D4}" destId="{33C3B9AE-AEC9-412D-B4C5-57845B03DB3A}" srcOrd="13" destOrd="0" presId="urn:microsoft.com/office/officeart/2005/8/layout/bProcess3"/>
    <dgm:cxn modelId="{443A7EE1-2AC5-4F76-B26A-39E4D3A83BC0}" type="presParOf" srcId="{33C3B9AE-AEC9-412D-B4C5-57845B03DB3A}" destId="{9B1FA48B-1673-4F04-8532-CC602C2F372F}" srcOrd="0" destOrd="0" presId="urn:microsoft.com/office/officeart/2005/8/layout/bProcess3"/>
    <dgm:cxn modelId="{8700BF50-9031-421B-89EB-3D8E4BF66CFD}" type="presParOf" srcId="{856C6763-40E3-4B0C-884F-0843A361B2D4}" destId="{B55B3888-3D7E-4672-9E9E-DFDD38391C3E}" srcOrd="14" destOrd="0" presId="urn:microsoft.com/office/officeart/2005/8/layout/b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808BBC-B6C6-46FE-BFFE-231331DFACD9}">
      <dsp:nvSpPr>
        <dsp:cNvPr id="0" name=""/>
        <dsp:cNvSpPr/>
      </dsp:nvSpPr>
      <dsp:spPr>
        <a:xfrm>
          <a:off x="3041025" y="1126998"/>
          <a:ext cx="345672" cy="91440"/>
        </a:xfrm>
        <a:custGeom>
          <a:avLst/>
          <a:gdLst/>
          <a:ahLst/>
          <a:cxnLst/>
          <a:rect l="0" t="0" r="0" b="0"/>
          <a:pathLst>
            <a:path>
              <a:moveTo>
                <a:pt x="0" y="45720"/>
              </a:moveTo>
              <a:lnTo>
                <a:pt x="345672" y="45720"/>
              </a:lnTo>
            </a:path>
          </a:pathLst>
        </a:custGeom>
        <a:noFill/>
        <a:ln w="38100" cap="flat" cmpd="sng" algn="ctr">
          <a:solidFill>
            <a:schemeClr val="dk1">
              <a:shade val="95000"/>
              <a:satMod val="105000"/>
            </a:schemeClr>
          </a:solidFill>
          <a:prstDash val="solid"/>
          <a:headEnd type="none" w="med" len="med"/>
          <a:tailEnd type="triangle" w="lg" len="lg"/>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1022350">
            <a:lnSpc>
              <a:spcPct val="90000"/>
            </a:lnSpc>
            <a:spcBef>
              <a:spcPct val="0"/>
            </a:spcBef>
            <a:spcAft>
              <a:spcPct val="35000"/>
            </a:spcAft>
            <a:buNone/>
          </a:pPr>
          <a:endParaRPr lang="en-US" sz="2300" kern="1200" dirty="0"/>
        </a:p>
      </dsp:txBody>
      <dsp:txXfrm>
        <a:off x="3204454" y="1170835"/>
        <a:ext cx="18813" cy="3766"/>
      </dsp:txXfrm>
    </dsp:sp>
    <dsp:sp modelId="{0921CE44-1854-4D52-96D6-8D4463B31907}">
      <dsp:nvSpPr>
        <dsp:cNvPr id="0" name=""/>
        <dsp:cNvSpPr/>
      </dsp:nvSpPr>
      <dsp:spPr>
        <a:xfrm>
          <a:off x="3196" y="88665"/>
          <a:ext cx="3039628" cy="2168106"/>
        </a:xfrm>
        <a:prstGeom prst="rect">
          <a:avLst/>
        </a:prstGeom>
        <a:solidFill>
          <a:srgbClr val="A4343A"/>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i="0" kern="1200" dirty="0">
              <a:latin typeface="+mn-lt"/>
            </a:rPr>
            <a:t>Data was extracted from research articles and transformed to fit into a single data frame using R software environment.</a:t>
          </a:r>
        </a:p>
      </dsp:txBody>
      <dsp:txXfrm>
        <a:off x="3196" y="88665"/>
        <a:ext cx="3039628" cy="2168106"/>
      </dsp:txXfrm>
    </dsp:sp>
    <dsp:sp modelId="{3E6F31A3-81AF-4CED-8635-B1AD41191F50}">
      <dsp:nvSpPr>
        <dsp:cNvPr id="0" name=""/>
        <dsp:cNvSpPr/>
      </dsp:nvSpPr>
      <dsp:spPr>
        <a:xfrm>
          <a:off x="1523010" y="2254971"/>
          <a:ext cx="3415901" cy="345672"/>
        </a:xfrm>
        <a:custGeom>
          <a:avLst/>
          <a:gdLst/>
          <a:ahLst/>
          <a:cxnLst/>
          <a:rect l="0" t="0" r="0" b="0"/>
          <a:pathLst>
            <a:path>
              <a:moveTo>
                <a:pt x="3415901" y="0"/>
              </a:moveTo>
              <a:lnTo>
                <a:pt x="3415901" y="189936"/>
              </a:lnTo>
              <a:lnTo>
                <a:pt x="0" y="189936"/>
              </a:lnTo>
              <a:lnTo>
                <a:pt x="0" y="345672"/>
              </a:lnTo>
            </a:path>
          </a:pathLst>
        </a:custGeom>
        <a:noFill/>
        <a:ln w="38100" cap="flat" cmpd="sng" algn="ctr">
          <a:solidFill>
            <a:schemeClr val="dk1">
              <a:shade val="95000"/>
              <a:satMod val="105000"/>
            </a:schemeClr>
          </a:solidFill>
          <a:prstDash val="solid"/>
          <a:tailEnd type="arrow"/>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45047" y="2425924"/>
        <a:ext cx="171828" cy="3766"/>
      </dsp:txXfrm>
    </dsp:sp>
    <dsp:sp modelId="{2E913CCF-7391-4A21-80A2-130070063456}">
      <dsp:nvSpPr>
        <dsp:cNvPr id="0" name=""/>
        <dsp:cNvSpPr/>
      </dsp:nvSpPr>
      <dsp:spPr>
        <a:xfrm>
          <a:off x="3419097" y="88665"/>
          <a:ext cx="3039628" cy="2168106"/>
        </a:xfrm>
        <a:prstGeom prst="rect">
          <a:avLst/>
        </a:prstGeom>
        <a:solidFill>
          <a:srgbClr val="A4343A"/>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i="0" kern="1200" dirty="0"/>
            <a:t>Statistical tests were performed to determine chromosomes with significant numbers of SNPs.</a:t>
          </a:r>
        </a:p>
      </dsp:txBody>
      <dsp:txXfrm>
        <a:off x="3419097" y="88665"/>
        <a:ext cx="3039628" cy="2168106"/>
      </dsp:txXfrm>
    </dsp:sp>
    <dsp:sp modelId="{BB64D7AD-62E6-499A-B839-B38862440A96}">
      <dsp:nvSpPr>
        <dsp:cNvPr id="0" name=""/>
        <dsp:cNvSpPr/>
      </dsp:nvSpPr>
      <dsp:spPr>
        <a:xfrm>
          <a:off x="3041025" y="3671377"/>
          <a:ext cx="345672" cy="91440"/>
        </a:xfrm>
        <a:custGeom>
          <a:avLst/>
          <a:gdLst/>
          <a:ahLst/>
          <a:cxnLst/>
          <a:rect l="0" t="0" r="0" b="0"/>
          <a:pathLst>
            <a:path>
              <a:moveTo>
                <a:pt x="0" y="45720"/>
              </a:moveTo>
              <a:lnTo>
                <a:pt x="345672" y="45720"/>
              </a:lnTo>
            </a:path>
          </a:pathLst>
        </a:custGeom>
        <a:noFill/>
        <a:ln w="38100" cap="flat" cmpd="sng" algn="ctr">
          <a:solidFill>
            <a:schemeClr val="dk1">
              <a:shade val="95000"/>
              <a:satMod val="105000"/>
            </a:schemeClr>
          </a:solidFill>
          <a:prstDash val="solid"/>
          <a:tailEnd type="arrow"/>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04454" y="3715214"/>
        <a:ext cx="18813" cy="3766"/>
      </dsp:txXfrm>
    </dsp:sp>
    <dsp:sp modelId="{E4212C6C-0052-46BE-9D14-D023ACB9E385}">
      <dsp:nvSpPr>
        <dsp:cNvPr id="0" name=""/>
        <dsp:cNvSpPr/>
      </dsp:nvSpPr>
      <dsp:spPr>
        <a:xfrm>
          <a:off x="3196" y="2633044"/>
          <a:ext cx="3039628" cy="2168106"/>
        </a:xfrm>
        <a:prstGeom prst="rect">
          <a:avLst/>
        </a:prstGeom>
        <a:solidFill>
          <a:srgbClr val="A4343A"/>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i="0" kern="1200" dirty="0"/>
            <a:t>Statistical tests were performed to determine significant SNP groupings.</a:t>
          </a:r>
        </a:p>
      </dsp:txBody>
      <dsp:txXfrm>
        <a:off x="3196" y="2633044"/>
        <a:ext cx="3039628" cy="2168106"/>
      </dsp:txXfrm>
    </dsp:sp>
    <dsp:sp modelId="{64E55B85-4714-4CFB-B3D0-8445C7336D7A}">
      <dsp:nvSpPr>
        <dsp:cNvPr id="0" name=""/>
        <dsp:cNvSpPr/>
      </dsp:nvSpPr>
      <dsp:spPr>
        <a:xfrm>
          <a:off x="1523010" y="4799350"/>
          <a:ext cx="3415901" cy="345672"/>
        </a:xfrm>
        <a:custGeom>
          <a:avLst/>
          <a:gdLst/>
          <a:ahLst/>
          <a:cxnLst/>
          <a:rect l="0" t="0" r="0" b="0"/>
          <a:pathLst>
            <a:path>
              <a:moveTo>
                <a:pt x="3415901" y="0"/>
              </a:moveTo>
              <a:lnTo>
                <a:pt x="3415901" y="189936"/>
              </a:lnTo>
              <a:lnTo>
                <a:pt x="0" y="189936"/>
              </a:lnTo>
              <a:lnTo>
                <a:pt x="0" y="345672"/>
              </a:lnTo>
            </a:path>
          </a:pathLst>
        </a:custGeom>
        <a:noFill/>
        <a:ln w="38100" cap="flat" cmpd="sng" algn="ctr">
          <a:solidFill>
            <a:schemeClr val="dk1">
              <a:shade val="95000"/>
              <a:satMod val="105000"/>
            </a:schemeClr>
          </a:solidFill>
          <a:prstDash val="solid"/>
          <a:tailEnd type="arrow"/>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45047" y="4970303"/>
        <a:ext cx="171828" cy="3766"/>
      </dsp:txXfrm>
    </dsp:sp>
    <dsp:sp modelId="{5BD52017-6367-484A-805C-3F720716D521}">
      <dsp:nvSpPr>
        <dsp:cNvPr id="0" name=""/>
        <dsp:cNvSpPr/>
      </dsp:nvSpPr>
      <dsp:spPr>
        <a:xfrm>
          <a:off x="3419097" y="2633044"/>
          <a:ext cx="3039628" cy="2168106"/>
        </a:xfrm>
        <a:prstGeom prst="rect">
          <a:avLst/>
        </a:prstGeom>
        <a:solidFill>
          <a:srgbClr val="A4343A"/>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i="0" kern="1200" dirty="0"/>
            <a:t>Significant SNP groupings were compared to NCBI known genes.</a:t>
          </a:r>
        </a:p>
      </dsp:txBody>
      <dsp:txXfrm>
        <a:off x="3419097" y="2633044"/>
        <a:ext cx="3039628" cy="2168106"/>
      </dsp:txXfrm>
    </dsp:sp>
    <dsp:sp modelId="{5173012F-D33B-4A24-8370-B5593FFE1103}">
      <dsp:nvSpPr>
        <dsp:cNvPr id="0" name=""/>
        <dsp:cNvSpPr/>
      </dsp:nvSpPr>
      <dsp:spPr>
        <a:xfrm>
          <a:off x="3041025" y="6215756"/>
          <a:ext cx="345672" cy="91440"/>
        </a:xfrm>
        <a:custGeom>
          <a:avLst/>
          <a:gdLst/>
          <a:ahLst/>
          <a:cxnLst/>
          <a:rect l="0" t="0" r="0" b="0"/>
          <a:pathLst>
            <a:path>
              <a:moveTo>
                <a:pt x="0" y="45720"/>
              </a:moveTo>
              <a:lnTo>
                <a:pt x="345672" y="45720"/>
              </a:lnTo>
            </a:path>
          </a:pathLst>
        </a:custGeom>
        <a:noFill/>
        <a:ln w="38100" cap="flat" cmpd="sng" algn="ctr">
          <a:solidFill>
            <a:schemeClr val="dk1">
              <a:shade val="95000"/>
              <a:satMod val="105000"/>
            </a:schemeClr>
          </a:solidFill>
          <a:prstDash val="solid"/>
          <a:tailEnd type="arrow"/>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04454" y="6259593"/>
        <a:ext cx="18813" cy="3766"/>
      </dsp:txXfrm>
    </dsp:sp>
    <dsp:sp modelId="{F541EC4E-BFC6-4CE8-9732-9E200344B8F8}">
      <dsp:nvSpPr>
        <dsp:cNvPr id="0" name=""/>
        <dsp:cNvSpPr/>
      </dsp:nvSpPr>
      <dsp:spPr>
        <a:xfrm>
          <a:off x="3196" y="5177423"/>
          <a:ext cx="3039628" cy="2168106"/>
        </a:xfrm>
        <a:prstGeom prst="rect">
          <a:avLst/>
        </a:prstGeom>
        <a:solidFill>
          <a:srgbClr val="A4343A"/>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i="0" kern="1200" dirty="0"/>
            <a:t>These genes and their pathways were extracted.</a:t>
          </a:r>
        </a:p>
      </dsp:txBody>
      <dsp:txXfrm>
        <a:off x="3196" y="5177423"/>
        <a:ext cx="3039628" cy="2168106"/>
      </dsp:txXfrm>
    </dsp:sp>
    <dsp:sp modelId="{00E16FC0-B4C0-482A-8AC5-A640BE5A5A04}">
      <dsp:nvSpPr>
        <dsp:cNvPr id="0" name=""/>
        <dsp:cNvSpPr/>
      </dsp:nvSpPr>
      <dsp:spPr>
        <a:xfrm>
          <a:off x="1523010" y="7343729"/>
          <a:ext cx="3415901" cy="345672"/>
        </a:xfrm>
        <a:custGeom>
          <a:avLst/>
          <a:gdLst/>
          <a:ahLst/>
          <a:cxnLst/>
          <a:rect l="0" t="0" r="0" b="0"/>
          <a:pathLst>
            <a:path>
              <a:moveTo>
                <a:pt x="3415901" y="0"/>
              </a:moveTo>
              <a:lnTo>
                <a:pt x="3415901" y="189936"/>
              </a:lnTo>
              <a:lnTo>
                <a:pt x="0" y="189936"/>
              </a:lnTo>
              <a:lnTo>
                <a:pt x="0" y="345672"/>
              </a:lnTo>
            </a:path>
          </a:pathLst>
        </a:custGeom>
        <a:noFill/>
        <a:ln w="38100" cap="flat" cmpd="sng" algn="ctr">
          <a:solidFill>
            <a:schemeClr val="dk1">
              <a:shade val="95000"/>
              <a:satMod val="105000"/>
            </a:schemeClr>
          </a:solidFill>
          <a:prstDash val="solid"/>
          <a:tailEnd type="arrow"/>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45047" y="7514682"/>
        <a:ext cx="171828" cy="3766"/>
      </dsp:txXfrm>
    </dsp:sp>
    <dsp:sp modelId="{DDCAC61C-D988-4172-B367-983CB857B5BB}">
      <dsp:nvSpPr>
        <dsp:cNvPr id="0" name=""/>
        <dsp:cNvSpPr/>
      </dsp:nvSpPr>
      <dsp:spPr>
        <a:xfrm>
          <a:off x="3419097" y="5177423"/>
          <a:ext cx="3039628" cy="2168106"/>
        </a:xfrm>
        <a:prstGeom prst="rect">
          <a:avLst/>
        </a:prstGeom>
        <a:solidFill>
          <a:srgbClr val="A4343A"/>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i="0" kern="1200" dirty="0"/>
            <a:t>Common words in the pathways were calculated.</a:t>
          </a:r>
        </a:p>
      </dsp:txBody>
      <dsp:txXfrm>
        <a:off x="3419097" y="5177423"/>
        <a:ext cx="3039628" cy="2168106"/>
      </dsp:txXfrm>
    </dsp:sp>
    <dsp:sp modelId="{33C3B9AE-AEC9-412D-B4C5-57845B03DB3A}">
      <dsp:nvSpPr>
        <dsp:cNvPr id="0" name=""/>
        <dsp:cNvSpPr/>
      </dsp:nvSpPr>
      <dsp:spPr>
        <a:xfrm>
          <a:off x="3041025" y="8760135"/>
          <a:ext cx="345672" cy="91440"/>
        </a:xfrm>
        <a:custGeom>
          <a:avLst/>
          <a:gdLst/>
          <a:ahLst/>
          <a:cxnLst/>
          <a:rect l="0" t="0" r="0" b="0"/>
          <a:pathLst>
            <a:path>
              <a:moveTo>
                <a:pt x="0" y="45720"/>
              </a:moveTo>
              <a:lnTo>
                <a:pt x="345672" y="45720"/>
              </a:lnTo>
            </a:path>
          </a:pathLst>
        </a:custGeom>
        <a:noFill/>
        <a:ln w="38100" cap="flat" cmpd="sng" algn="ctr">
          <a:solidFill>
            <a:schemeClr val="dk1">
              <a:shade val="95000"/>
              <a:satMod val="105000"/>
            </a:schemeClr>
          </a:solidFill>
          <a:prstDash val="solid"/>
          <a:tailEnd type="arrow"/>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04454" y="8803972"/>
        <a:ext cx="18813" cy="3766"/>
      </dsp:txXfrm>
    </dsp:sp>
    <dsp:sp modelId="{00954CB9-AA08-484B-B162-9CF09FD30EBA}">
      <dsp:nvSpPr>
        <dsp:cNvPr id="0" name=""/>
        <dsp:cNvSpPr/>
      </dsp:nvSpPr>
      <dsp:spPr>
        <a:xfrm>
          <a:off x="3196" y="7721802"/>
          <a:ext cx="3039628" cy="2168106"/>
        </a:xfrm>
        <a:prstGeom prst="rect">
          <a:avLst/>
        </a:prstGeom>
        <a:solidFill>
          <a:srgbClr val="A4343A"/>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i="0" kern="1200" dirty="0"/>
            <a:t>Diseases associated with these pathways were extracted and compared.</a:t>
          </a:r>
        </a:p>
      </dsp:txBody>
      <dsp:txXfrm>
        <a:off x="3196" y="7721802"/>
        <a:ext cx="3039628" cy="2168106"/>
      </dsp:txXfrm>
    </dsp:sp>
    <dsp:sp modelId="{B55B3888-3D7E-4672-9E9E-DFDD38391C3E}">
      <dsp:nvSpPr>
        <dsp:cNvPr id="0" name=""/>
        <dsp:cNvSpPr/>
      </dsp:nvSpPr>
      <dsp:spPr>
        <a:xfrm>
          <a:off x="3419097" y="7721802"/>
          <a:ext cx="3039628" cy="2168106"/>
        </a:xfrm>
        <a:prstGeom prst="rect">
          <a:avLst/>
        </a:prstGeom>
        <a:solidFill>
          <a:srgbClr val="A4343A"/>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i="0" kern="1200" dirty="0"/>
            <a:t>Histocompatibility complex genes were examined for overlap with Chr 6</a:t>
          </a:r>
        </a:p>
      </dsp:txBody>
      <dsp:txXfrm>
        <a:off x="3419097" y="7721802"/>
        <a:ext cx="3039628" cy="216810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11/13/2022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dirty="0"/>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4T20:04:16.918"/>
    </inkml:context>
    <inkml:brush xml:id="br0">
      <inkml:brushProperty name="width" value="0.35" units="cm"/>
      <inkml:brushProperty name="height" value="0.35" units="cm"/>
      <inkml:brushProperty name="color" value="#FFFFFF"/>
    </inkml:brush>
  </inkml:definitions>
  <inkml:trace contextRef="#ctx0" brushRef="#br0">1 1 24575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E9D5A-13DE-45E4-9C09-B892E3D327AF}" type="datetimeFigureOut">
              <a:rPr lang="en-US" smtClean="0"/>
              <a:t>11/13/2022</a:t>
            </a:fld>
            <a:endParaRPr lang="en-US" dirty="0"/>
          </a:p>
        </p:txBody>
      </p:sp>
      <p:sp>
        <p:nvSpPr>
          <p:cNvPr id="4" name="Slide Image Placeholder 3"/>
          <p:cNvSpPr>
            <a:spLocks noGrp="1" noRot="1" noChangeAspect="1"/>
          </p:cNvSpPr>
          <p:nvPr>
            <p:ph type="sldImg" idx="2"/>
          </p:nvPr>
        </p:nvSpPr>
        <p:spPr>
          <a:xfrm>
            <a:off x="857250" y="1143000"/>
            <a:ext cx="51435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1B05F-5760-482F-A3D5-03303D2A3908}" type="slidenum">
              <a:rPr lang="en-US" smtClean="0"/>
              <a:t>‹#›</a:t>
            </a:fld>
            <a:endParaRPr lang="en-US" dirty="0"/>
          </a:p>
        </p:txBody>
      </p:sp>
    </p:spTree>
    <p:extLst>
      <p:ext uri="{BB962C8B-B14F-4D97-AF65-F5344CB8AC3E}">
        <p14:creationId xmlns:p14="http://schemas.microsoft.com/office/powerpoint/2010/main" val="90770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1B05F-5760-482F-A3D5-03303D2A3908}" type="slidenum">
              <a:rPr lang="en-US" smtClean="0"/>
              <a:t>1</a:t>
            </a:fld>
            <a:endParaRPr lang="en-US" dirty="0"/>
          </a:p>
        </p:txBody>
      </p:sp>
    </p:spTree>
    <p:extLst>
      <p:ext uri="{BB962C8B-B14F-4D97-AF65-F5344CB8AC3E}">
        <p14:creationId xmlns:p14="http://schemas.microsoft.com/office/powerpoint/2010/main" val="34617814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2&quot; x 60&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435430" y="304800"/>
            <a:ext cx="26561143" cy="1676400"/>
          </a:xfrm>
          <a:prstGeom prst="rect">
            <a:avLst/>
          </a:prstGeom>
          <a:solidFill>
            <a:srgbClr val="C4172F"/>
          </a:solidFill>
          <a:ln>
            <a:solidFill>
              <a:srgbClr val="C4172F"/>
            </a:solidFill>
          </a:ln>
        </p:spPr>
        <p:txBody>
          <a:bodyPr vert="horz" lIns="88844" tIns="44422" rIns="88844" bIns="44422" anchor="ctr" anchorCtr="1"/>
          <a:lstStyle>
            <a:lvl1pPr>
              <a:defRPr sz="3500" b="1">
                <a:solidFill>
                  <a:schemeClr val="bg1"/>
                </a:solidFill>
                <a:latin typeface="Arial"/>
                <a:cs typeface="Arial"/>
              </a:defRPr>
            </a:lvl1pPr>
          </a:lstStyle>
          <a:p>
            <a:r>
              <a:rPr lang="en-US" dirty="0"/>
              <a:t>Poster Presentation Title</a:t>
            </a:r>
            <a:br>
              <a:rPr lang="en-US" dirty="0"/>
            </a:br>
            <a:r>
              <a:rPr lang="en-US" sz="2400" b="1" dirty="0">
                <a:solidFill>
                  <a:schemeClr val="bg1"/>
                </a:solidFill>
                <a:latin typeface="Arial" pitchFamily="34" charset="0"/>
                <a:cs typeface="Arial" pitchFamily="34" charset="0"/>
              </a:rPr>
              <a:t>List Author Name(s)</a:t>
            </a:r>
            <a:br>
              <a:rPr lang="en-US" sz="2400" b="1" dirty="0">
                <a:solidFill>
                  <a:schemeClr val="bg1"/>
                </a:solidFill>
                <a:latin typeface="Arial" pitchFamily="34" charset="0"/>
                <a:cs typeface="Arial" pitchFamily="34" charset="0"/>
              </a:rPr>
            </a:br>
            <a:r>
              <a:rPr lang="en-US" sz="2400" b="1" dirty="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4445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Abstract or Introduction</a:t>
            </a:r>
            <a:endParaRPr lang="en-US" dirty="0"/>
          </a:p>
        </p:txBody>
      </p:sp>
      <p:sp>
        <p:nvSpPr>
          <p:cNvPr id="24" name="Text Placeholder 23"/>
          <p:cNvSpPr>
            <a:spLocks noGrp="1"/>
          </p:cNvSpPr>
          <p:nvPr>
            <p:ph type="body" sz="quarter" idx="11" hasCustomPrompt="1"/>
          </p:nvPr>
        </p:nvSpPr>
        <p:spPr>
          <a:xfrm>
            <a:off x="444501" y="2808514"/>
            <a:ext cx="6422571" cy="4343400"/>
          </a:xfrm>
          <a:prstGeom prst="rect">
            <a:avLst/>
          </a:prstGeom>
        </p:spPr>
        <p:txBody>
          <a:bodyPr vert="horz" lIns="88844" tIns="44422" rIns="88844" bIns="44422"/>
          <a:lstStyle>
            <a:lvl1pPr marL="0" indent="0">
              <a:buNone/>
              <a:defRPr sz="1500" baseline="0"/>
            </a:lvl1pPr>
            <a:lvl2pPr marL="225196" indent="0">
              <a:buNone/>
              <a:defRPr sz="1500" baseline="0"/>
            </a:lvl2pPr>
            <a:lvl3pPr marL="438053" indent="0">
              <a:buNone/>
              <a:defRPr sz="1500" baseline="0"/>
            </a:lvl3pPr>
            <a:lvl4pPr>
              <a:defRPr sz="1500"/>
            </a:lvl4pPr>
            <a:lvl5pPr>
              <a:defRPr sz="1500"/>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435430" y="7315200"/>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Objectives</a:t>
            </a:r>
            <a:endParaRPr lang="en-US" dirty="0"/>
          </a:p>
        </p:txBody>
      </p:sp>
      <p:sp>
        <p:nvSpPr>
          <p:cNvPr id="26" name="Text Placeholder 23"/>
          <p:cNvSpPr>
            <a:spLocks noGrp="1"/>
          </p:cNvSpPr>
          <p:nvPr>
            <p:ph type="body" sz="quarter" idx="13" hasCustomPrompt="1"/>
          </p:nvPr>
        </p:nvSpPr>
        <p:spPr>
          <a:xfrm>
            <a:off x="435430" y="8001000"/>
            <a:ext cx="6422571" cy="3657600"/>
          </a:xfrm>
          <a:prstGeom prst="rect">
            <a:avLst/>
          </a:prstGeom>
        </p:spPr>
        <p:txBody>
          <a:bodyPr vert="horz" lIns="88844" tIns="44422" rIns="88844" bIns="44422"/>
          <a:lstStyle>
            <a:lvl1pPr marL="0" marR="0" indent="0" algn="l" defTabSz="1979898" rtl="0" eaLnBrk="1" fontAlgn="auto" latinLnBrk="0" hangingPunct="1">
              <a:lnSpc>
                <a:spcPct val="100000"/>
              </a:lnSpc>
              <a:spcBef>
                <a:spcPct val="20000"/>
              </a:spcBef>
              <a:spcAft>
                <a:spcPts val="0"/>
              </a:spcAft>
              <a:buClrTx/>
              <a:buSzTx/>
              <a:buFont typeface="Arial" pitchFamily="34" charset="0"/>
              <a:buNone/>
              <a:tabLst/>
              <a:defRPr sz="1500"/>
            </a:lvl1pPr>
            <a:lvl2pPr>
              <a:defRPr sz="1500"/>
            </a:lvl2pPr>
            <a:lvl3pPr>
              <a:defRPr sz="1500"/>
            </a:lvl3pPr>
            <a:lvl4pPr>
              <a:defRPr sz="1500"/>
            </a:lvl4pPr>
            <a:lvl5pPr>
              <a:defRPr sz="1500"/>
            </a:lvl5pPr>
          </a:lstStyle>
          <a:p>
            <a:pPr marL="0" marR="0" lvl="0" indent="0" algn="l" defTabSz="1979898"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435430" y="11811000"/>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Methods</a:t>
            </a:r>
            <a:endParaRPr lang="en-US" dirty="0"/>
          </a:p>
        </p:txBody>
      </p:sp>
      <p:sp>
        <p:nvSpPr>
          <p:cNvPr id="28" name="Text Placeholder 23"/>
          <p:cNvSpPr>
            <a:spLocks noGrp="1"/>
          </p:cNvSpPr>
          <p:nvPr>
            <p:ph type="body" sz="quarter" idx="15" hasCustomPrompt="1"/>
          </p:nvPr>
        </p:nvSpPr>
        <p:spPr>
          <a:xfrm>
            <a:off x="435430" y="12496800"/>
            <a:ext cx="6422571" cy="3635829"/>
          </a:xfrm>
          <a:prstGeom prst="rect">
            <a:avLst/>
          </a:prstGeom>
        </p:spPr>
        <p:txBody>
          <a:bodyPr vert="horz" lIns="88844" tIns="44422" rIns="88844" bIns="44422"/>
          <a:lstStyle>
            <a:lvl1pPr marL="0" marR="0" indent="0" algn="l" defTabSz="1979898" rtl="0" eaLnBrk="1" fontAlgn="auto" latinLnBrk="0" hangingPunct="1">
              <a:lnSpc>
                <a:spcPct val="100000"/>
              </a:lnSpc>
              <a:spcBef>
                <a:spcPct val="20000"/>
              </a:spcBef>
              <a:spcAft>
                <a:spcPts val="0"/>
              </a:spcAft>
              <a:buClrTx/>
              <a:buSzTx/>
              <a:buFont typeface="Arial" pitchFamily="34" charset="0"/>
              <a:buNone/>
              <a:tabLst/>
              <a:defRPr sz="1500"/>
            </a:lvl1pPr>
            <a:lvl2pPr>
              <a:defRPr sz="1500"/>
            </a:lvl2pPr>
            <a:lvl3pPr>
              <a:defRPr sz="1500"/>
            </a:lvl3pPr>
            <a:lvl4pPr>
              <a:defRPr sz="1500"/>
            </a:lvl4pPr>
            <a:lvl5pPr>
              <a:defRPr sz="1500"/>
            </a:lvl5pPr>
          </a:lstStyle>
          <a:p>
            <a:pPr marL="0" marR="0" lvl="0" indent="0" algn="l" defTabSz="1979898"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71755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Results</a:t>
            </a:r>
            <a:endParaRPr lang="en-US" dirty="0"/>
          </a:p>
        </p:txBody>
      </p:sp>
      <p:sp>
        <p:nvSpPr>
          <p:cNvPr id="30" name="Text Placeholder 23"/>
          <p:cNvSpPr>
            <a:spLocks noGrp="1"/>
          </p:cNvSpPr>
          <p:nvPr>
            <p:ph type="body" sz="quarter" idx="17"/>
          </p:nvPr>
        </p:nvSpPr>
        <p:spPr>
          <a:xfrm>
            <a:off x="20574001" y="12409714"/>
            <a:ext cx="6422571" cy="3722914"/>
          </a:xfrm>
          <a:prstGeom prst="rect">
            <a:avLst/>
          </a:prstGeom>
        </p:spPr>
        <p:txBody>
          <a:bodyPr vert="horz" lIns="88844" tIns="44422" rIns="88844" bIns="44422"/>
          <a:lstStyle>
            <a:lvl1pPr>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205740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Conclusion</a:t>
            </a:r>
            <a:endParaRPr lang="en-US" dirty="0"/>
          </a:p>
        </p:txBody>
      </p:sp>
      <p:sp>
        <p:nvSpPr>
          <p:cNvPr id="32" name="Text Placeholder 23"/>
          <p:cNvSpPr>
            <a:spLocks noGrp="1"/>
          </p:cNvSpPr>
          <p:nvPr>
            <p:ph type="body" sz="quarter" idx="19"/>
          </p:nvPr>
        </p:nvSpPr>
        <p:spPr>
          <a:xfrm>
            <a:off x="20574001" y="2808514"/>
            <a:ext cx="6422571" cy="8839200"/>
          </a:xfrm>
          <a:prstGeom prst="rect">
            <a:avLst/>
          </a:prstGeom>
        </p:spPr>
        <p:txBody>
          <a:bodyPr vert="horz" lIns="88844" tIns="44422" rIns="88844" bIns="44422"/>
          <a:lstStyle>
            <a:lvl1pPr>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20574001" y="117565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References</a:t>
            </a:r>
            <a:endParaRPr lang="en-US" dirty="0"/>
          </a:p>
        </p:txBody>
      </p:sp>
      <p:sp>
        <p:nvSpPr>
          <p:cNvPr id="34" name="Text Placeholder 23"/>
          <p:cNvSpPr>
            <a:spLocks noGrp="1"/>
          </p:cNvSpPr>
          <p:nvPr>
            <p:ph type="body" sz="quarter" idx="21" hasCustomPrompt="1"/>
          </p:nvPr>
        </p:nvSpPr>
        <p:spPr>
          <a:xfrm>
            <a:off x="7175501" y="2808514"/>
            <a:ext cx="6422571" cy="13335000"/>
          </a:xfrm>
          <a:prstGeom prst="rect">
            <a:avLst/>
          </a:prstGeom>
        </p:spPr>
        <p:txBody>
          <a:bodyPr vert="horz" lIns="88844" tIns="44422" rIns="88844" bIns="44422"/>
          <a:lstStyle>
            <a:lvl1pPr marL="0" indent="0">
              <a:buNone/>
              <a:defRPr sz="1500" baseline="0"/>
            </a:lvl1pPr>
            <a:lvl2pPr marL="225196" indent="0">
              <a:buNone/>
              <a:defRPr sz="1500"/>
            </a:lvl2pPr>
            <a:lvl3pPr>
              <a:defRPr sz="1500"/>
            </a:lvl3pPr>
            <a:lvl4pPr>
              <a:defRPr sz="1500"/>
            </a:lvl4pPr>
            <a:lvl5pPr>
              <a:defRPr sz="1500"/>
            </a:lvl5pPr>
          </a:lstStyle>
          <a:p>
            <a:pPr lvl="0"/>
            <a:r>
              <a:rPr lang="en-US" dirty="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762003" y="457200"/>
            <a:ext cx="1959429" cy="1371600"/>
          </a:xfrm>
          <a:prstGeom prst="rect">
            <a:avLst/>
          </a:prstGeom>
          <a:solidFill>
            <a:schemeClr val="bg1"/>
          </a:solidFill>
        </p:spPr>
        <p:txBody>
          <a:bodyPr vert="horz" lIns="88844" tIns="44422" rIns="88844" bIns="44422"/>
          <a:lstStyle>
            <a:lvl1pPr marL="0" indent="0">
              <a:buNone/>
              <a:defRPr sz="1200"/>
            </a:lvl1pPr>
          </a:lstStyle>
          <a:p>
            <a:r>
              <a:rPr lang="en-US" dirty="0"/>
              <a:t>LOGO</a:t>
            </a:r>
          </a:p>
        </p:txBody>
      </p:sp>
      <p:sp>
        <p:nvSpPr>
          <p:cNvPr id="37" name="Picture Placeholder 35"/>
          <p:cNvSpPr>
            <a:spLocks noGrp="1"/>
          </p:cNvSpPr>
          <p:nvPr>
            <p:ph type="pic" sz="quarter" idx="23" hasCustomPrompt="1"/>
          </p:nvPr>
        </p:nvSpPr>
        <p:spPr>
          <a:xfrm>
            <a:off x="24819431" y="457200"/>
            <a:ext cx="1959429" cy="1371600"/>
          </a:xfrm>
          <a:prstGeom prst="rect">
            <a:avLst/>
          </a:prstGeom>
          <a:solidFill>
            <a:schemeClr val="bg1"/>
          </a:solidFill>
        </p:spPr>
        <p:txBody>
          <a:bodyPr vert="horz" lIns="88844" tIns="44422" rIns="88844" bIns="44422"/>
          <a:lstStyle>
            <a:lvl1pPr marL="0" indent="0">
              <a:buNone/>
              <a:defRPr sz="1200"/>
            </a:lvl1pPr>
          </a:lstStyle>
          <a:p>
            <a:r>
              <a:rPr lang="en-US" dirty="0"/>
              <a:t>LOGO</a:t>
            </a:r>
          </a:p>
        </p:txBody>
      </p:sp>
      <p:sp>
        <p:nvSpPr>
          <p:cNvPr id="39" name="Chart Placeholder 38"/>
          <p:cNvSpPr>
            <a:spLocks noGrp="1"/>
          </p:cNvSpPr>
          <p:nvPr>
            <p:ph type="chart" sz="quarter" idx="24"/>
          </p:nvPr>
        </p:nvSpPr>
        <p:spPr>
          <a:xfrm>
            <a:off x="7683500" y="8033657"/>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0" name="Chart Placeholder 38"/>
          <p:cNvSpPr>
            <a:spLocks noGrp="1"/>
          </p:cNvSpPr>
          <p:nvPr>
            <p:ph type="chart" sz="quarter" idx="25"/>
          </p:nvPr>
        </p:nvSpPr>
        <p:spPr>
          <a:xfrm>
            <a:off x="7683500" y="12279086"/>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2" name="Text Placeholder 21"/>
          <p:cNvSpPr>
            <a:spLocks noGrp="1"/>
          </p:cNvSpPr>
          <p:nvPr>
            <p:ph type="body" sz="quarter" idx="26" hasCustomPrompt="1"/>
          </p:nvPr>
        </p:nvSpPr>
        <p:spPr>
          <a:xfrm>
            <a:off x="138430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Results</a:t>
            </a:r>
            <a:endParaRPr lang="en-US" dirty="0"/>
          </a:p>
        </p:txBody>
      </p:sp>
      <p:sp>
        <p:nvSpPr>
          <p:cNvPr id="43" name="Text Placeholder 23"/>
          <p:cNvSpPr>
            <a:spLocks noGrp="1"/>
          </p:cNvSpPr>
          <p:nvPr>
            <p:ph type="body" sz="quarter" idx="27"/>
          </p:nvPr>
        </p:nvSpPr>
        <p:spPr>
          <a:xfrm>
            <a:off x="13843001" y="2808514"/>
            <a:ext cx="6422571" cy="13335000"/>
          </a:xfrm>
          <a:prstGeom prst="rect">
            <a:avLst/>
          </a:prstGeom>
        </p:spPr>
        <p:txBody>
          <a:bodyPr vert="horz" lIns="88844" tIns="44422" rIns="88844" bIns="44422"/>
          <a:lstStyle>
            <a:lvl1pPr marL="0" indent="0">
              <a:buNone/>
              <a:defRPr sz="1500" baseline="0"/>
            </a:lvl1pPr>
            <a:lvl2pPr marL="225196" indent="0">
              <a:buNone/>
              <a:defRPr sz="1500"/>
            </a:lvl2pPr>
            <a:lvl3pPr>
              <a:defRPr sz="1500"/>
            </a:lvl3pPr>
            <a:lvl4pPr>
              <a:defRPr sz="1500"/>
            </a:lvl4pPr>
            <a:lvl5pPr>
              <a:defRPr sz="1500"/>
            </a:lvl5pPr>
          </a:lstStyle>
          <a:p>
            <a:pPr lvl="0"/>
            <a:endParaRPr lang="en-US" dirty="0"/>
          </a:p>
        </p:txBody>
      </p:sp>
      <p:sp>
        <p:nvSpPr>
          <p:cNvPr id="44" name="Chart Placeholder 38"/>
          <p:cNvSpPr>
            <a:spLocks noGrp="1"/>
          </p:cNvSpPr>
          <p:nvPr>
            <p:ph type="chart" sz="quarter" idx="28"/>
          </p:nvPr>
        </p:nvSpPr>
        <p:spPr>
          <a:xfrm>
            <a:off x="14414500" y="12279086"/>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5" name="Chart Placeholder 38"/>
          <p:cNvSpPr>
            <a:spLocks noGrp="1"/>
          </p:cNvSpPr>
          <p:nvPr>
            <p:ph type="chart" sz="quarter" idx="29"/>
          </p:nvPr>
        </p:nvSpPr>
        <p:spPr>
          <a:xfrm>
            <a:off x="14414500" y="8033657"/>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6" name="Chart Placeholder 38"/>
          <p:cNvSpPr>
            <a:spLocks noGrp="1"/>
          </p:cNvSpPr>
          <p:nvPr>
            <p:ph type="chart" sz="quarter" idx="30"/>
          </p:nvPr>
        </p:nvSpPr>
        <p:spPr>
          <a:xfrm>
            <a:off x="14414500" y="3918857"/>
            <a:ext cx="5434482" cy="3352800"/>
          </a:xfrm>
          <a:prstGeom prst="rect">
            <a:avLst/>
          </a:prstGeom>
        </p:spPr>
        <p:txBody>
          <a:bodyPr vert="horz" lIns="88844" tIns="44422" rIns="88844" bIns="44422"/>
          <a:lstStyle>
            <a:lvl1pPr marL="0" indent="0">
              <a:buNone/>
              <a:defRPr sz="1500"/>
            </a:lvl1pPr>
          </a:lstStyle>
          <a:p>
            <a:endParaRPr lang="en-US" dirty="0"/>
          </a:p>
        </p:txBody>
      </p:sp>
      <p:pic>
        <p:nvPicPr>
          <p:cNvPr id="3" name="Picture 2"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679400" y="16192707"/>
            <a:ext cx="1371600" cy="2194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1979898" rtl="0" eaLnBrk="1" latinLnBrk="0" hangingPunct="1">
        <a:spcBef>
          <a:spcPct val="0"/>
        </a:spcBef>
        <a:buNone/>
        <a:defRPr sz="9500" kern="1200">
          <a:solidFill>
            <a:schemeClr val="tx1"/>
          </a:solidFill>
          <a:latin typeface="+mj-lt"/>
          <a:ea typeface="+mj-ea"/>
          <a:cs typeface="+mj-cs"/>
        </a:defRPr>
      </a:lvl1pPr>
    </p:titleStyle>
    <p:bodyStyle>
      <a:lvl1pPr marL="742463" indent="-742463" algn="l" defTabSz="1979898" rtl="0" eaLnBrk="1" latinLnBrk="0" hangingPunct="1">
        <a:spcBef>
          <a:spcPct val="20000"/>
        </a:spcBef>
        <a:buFont typeface="Arial" pitchFamily="34" charset="0"/>
        <a:buChar char="•"/>
        <a:defRPr sz="6900" kern="1200">
          <a:solidFill>
            <a:schemeClr val="tx1"/>
          </a:solidFill>
          <a:latin typeface="+mn-lt"/>
          <a:ea typeface="+mn-ea"/>
          <a:cs typeface="+mn-cs"/>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p:bodyStyle>
    <p:otherStyle>
      <a:defPPr>
        <a:defRPr lang="en-US"/>
      </a:defPPr>
      <a:lvl1pPr marL="0" algn="l" defTabSz="1979898" rtl="0" eaLnBrk="1" latinLnBrk="0" hangingPunct="1">
        <a:defRPr sz="3900" kern="1200">
          <a:solidFill>
            <a:schemeClr val="tx1"/>
          </a:solidFill>
          <a:latin typeface="+mn-lt"/>
          <a:ea typeface="+mn-ea"/>
          <a:cs typeface="+mn-cs"/>
        </a:defRPr>
      </a:lvl1pPr>
      <a:lvl2pPr marL="989949" algn="l" defTabSz="1979898" rtl="0" eaLnBrk="1" latinLnBrk="0" hangingPunct="1">
        <a:defRPr sz="3900" kern="1200">
          <a:solidFill>
            <a:schemeClr val="tx1"/>
          </a:solidFill>
          <a:latin typeface="+mn-lt"/>
          <a:ea typeface="+mn-ea"/>
          <a:cs typeface="+mn-cs"/>
        </a:defRPr>
      </a:lvl2pPr>
      <a:lvl3pPr marL="1979898" algn="l" defTabSz="1979898" rtl="0" eaLnBrk="1" latinLnBrk="0" hangingPunct="1">
        <a:defRPr sz="3900" kern="1200">
          <a:solidFill>
            <a:schemeClr val="tx1"/>
          </a:solidFill>
          <a:latin typeface="+mn-lt"/>
          <a:ea typeface="+mn-ea"/>
          <a:cs typeface="+mn-cs"/>
        </a:defRPr>
      </a:lvl3pPr>
      <a:lvl4pPr marL="2969849" algn="l" defTabSz="1979898" rtl="0" eaLnBrk="1" latinLnBrk="0" hangingPunct="1">
        <a:defRPr sz="3900" kern="1200">
          <a:solidFill>
            <a:schemeClr val="tx1"/>
          </a:solidFill>
          <a:latin typeface="+mn-lt"/>
          <a:ea typeface="+mn-ea"/>
          <a:cs typeface="+mn-cs"/>
        </a:defRPr>
      </a:lvl4pPr>
      <a:lvl5pPr marL="3959798" algn="l" defTabSz="1979898" rtl="0" eaLnBrk="1" latinLnBrk="0" hangingPunct="1">
        <a:defRPr sz="3900" kern="1200">
          <a:solidFill>
            <a:schemeClr val="tx1"/>
          </a:solidFill>
          <a:latin typeface="+mn-lt"/>
          <a:ea typeface="+mn-ea"/>
          <a:cs typeface="+mn-cs"/>
        </a:defRPr>
      </a:lvl5pPr>
      <a:lvl6pPr marL="4949748" algn="l" defTabSz="1979898" rtl="0" eaLnBrk="1" latinLnBrk="0" hangingPunct="1">
        <a:defRPr sz="3900" kern="1200">
          <a:solidFill>
            <a:schemeClr val="tx1"/>
          </a:solidFill>
          <a:latin typeface="+mn-lt"/>
          <a:ea typeface="+mn-ea"/>
          <a:cs typeface="+mn-cs"/>
        </a:defRPr>
      </a:lvl6pPr>
      <a:lvl7pPr marL="5939697" algn="l" defTabSz="1979898" rtl="0" eaLnBrk="1" latinLnBrk="0" hangingPunct="1">
        <a:defRPr sz="3900" kern="1200">
          <a:solidFill>
            <a:schemeClr val="tx1"/>
          </a:solidFill>
          <a:latin typeface="+mn-lt"/>
          <a:ea typeface="+mn-ea"/>
          <a:cs typeface="+mn-cs"/>
        </a:defRPr>
      </a:lvl7pPr>
      <a:lvl8pPr marL="6929647" algn="l" defTabSz="1979898" rtl="0" eaLnBrk="1" latinLnBrk="0" hangingPunct="1">
        <a:defRPr sz="3900" kern="1200">
          <a:solidFill>
            <a:schemeClr val="tx1"/>
          </a:solidFill>
          <a:latin typeface="+mn-lt"/>
          <a:ea typeface="+mn-ea"/>
          <a:cs typeface="+mn-cs"/>
        </a:defRPr>
      </a:lvl8pPr>
      <a:lvl9pPr marL="7919597" algn="l" defTabSz="1979898" rtl="0" eaLnBrk="1" latinLnBrk="0" hangingPunct="1">
        <a:defRPr sz="3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chart" Target="../charts/chart2.xml"/><Relationship Id="rId3" Type="http://schemas.openxmlformats.org/officeDocument/2006/relationships/image" Target="../media/image2.png"/><Relationship Id="rId7" Type="http://schemas.openxmlformats.org/officeDocument/2006/relationships/diagramData" Target="../diagrams/data1.xml"/><Relationship Id="rId12"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microsoft.com/office/2007/relationships/diagramDrawing" Target="../diagrams/drawing1.xml"/><Relationship Id="rId5" Type="http://schemas.openxmlformats.org/officeDocument/2006/relationships/customXml" Target="../ink/ink1.xml"/><Relationship Id="rId10" Type="http://schemas.openxmlformats.org/officeDocument/2006/relationships/diagramColors" Target="../diagrams/colors1.xml"/><Relationship Id="rId4" Type="http://schemas.microsoft.com/office/2007/relationships/hdphoto" Target="../media/hdphoto1.wdp"/><Relationship Id="rId9"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31BF4854-CA11-4736-A20C-62EDFF0A70A6}"/>
              </a:ext>
            </a:extLst>
          </p:cNvPr>
          <p:cNvSpPr>
            <a:spLocks noGrp="1"/>
          </p:cNvSpPr>
          <p:nvPr>
            <p:ph type="title"/>
          </p:nvPr>
        </p:nvSpPr>
        <p:spPr>
          <a:xfrm>
            <a:off x="326019" y="228600"/>
            <a:ext cx="26794253" cy="2171739"/>
          </a:xfrm>
          <a:solidFill>
            <a:srgbClr val="A4343A"/>
          </a:solidFill>
          <a:ln>
            <a:noFill/>
          </a:ln>
        </p:spPr>
        <p:txBody>
          <a:bodyPr/>
          <a:lstStyle/>
          <a:p>
            <a:r>
              <a:rPr lang="en-US" sz="3800" b="0" i="0" dirty="0">
                <a:effectLst/>
                <a:latin typeface="+mn-lt"/>
              </a:rPr>
              <a:t>The dopamine hypothesis is outdated: a meta-analysis of the complexities in the biochemistry of schizophrenia</a:t>
            </a:r>
            <a:br>
              <a:rPr lang="en-US" sz="2400" b="0" i="0" dirty="0">
                <a:effectLst/>
                <a:latin typeface="+mn-lt"/>
              </a:rPr>
            </a:br>
            <a:r>
              <a:rPr lang="en-US" sz="2800" b="0" i="0" dirty="0">
                <a:effectLst/>
                <a:latin typeface="+mn-lt"/>
              </a:rPr>
              <a:t>Whitney Domico</a:t>
            </a:r>
            <a:br>
              <a:rPr lang="en-US" sz="2400" b="0" i="0" dirty="0">
                <a:effectLst/>
                <a:latin typeface="+mn-lt"/>
              </a:rPr>
            </a:br>
            <a:r>
              <a:rPr lang="en-US" sz="2400" b="0" i="0" dirty="0">
                <a:effectLst/>
                <a:latin typeface="+mn-lt"/>
              </a:rPr>
              <a:t>Department of Biochemistry, Washington &amp; Jefferson College</a:t>
            </a:r>
            <a:br>
              <a:rPr lang="en-US" sz="2400" b="0" i="0" dirty="0">
                <a:effectLst/>
                <a:latin typeface="+mn-lt"/>
              </a:rPr>
            </a:br>
            <a:r>
              <a:rPr lang="en-US" sz="2400" b="0" i="0" dirty="0">
                <a:effectLst/>
                <a:latin typeface="+mn-lt"/>
              </a:rPr>
              <a:t>Department of Psychology, Washington &amp; Jefferson College</a:t>
            </a:r>
            <a:endParaRPr lang="en-US" sz="4000" dirty="0">
              <a:latin typeface="+mn-lt"/>
            </a:endParaRPr>
          </a:p>
        </p:txBody>
      </p:sp>
      <p:pic>
        <p:nvPicPr>
          <p:cNvPr id="29" name="Picture Placeholder 28">
            <a:extLst>
              <a:ext uri="{FF2B5EF4-FFF2-40B4-BE49-F238E27FC236}">
                <a16:creationId xmlns:a16="http://schemas.microsoft.com/office/drawing/2014/main" id="{C8735EF3-762A-4720-9ED0-943361035914}"/>
              </a:ext>
            </a:extLst>
          </p:cNvPr>
          <p:cNvPicPr>
            <a:picLocks noGrp="1" noChangeAspect="1"/>
          </p:cNvPicPr>
          <p:nvPr>
            <p:ph type="pic" sz="quarter" idx="22"/>
          </p:nvPr>
        </p:nvPicPr>
        <p:blipFill rotWithShape="1">
          <a:blip r:embed="rId3">
            <a:extLst>
              <a:ext uri="{BEBA8EAE-BF5A-486C-A8C5-ECC9F3942E4B}">
                <a14:imgProps xmlns:a14="http://schemas.microsoft.com/office/drawing/2010/main">
                  <a14:imgLayer r:embed="rId4">
                    <a14:imgEffect>
                      <a14:backgroundRemoval t="4222" b="91821" l="9392" r="89503">
                        <a14:foregroundMark x1="62983" y1="8707" x2="62983" y2="8707"/>
                        <a14:foregroundMark x1="59945" y1="4485" x2="59945" y2="4485"/>
                        <a14:foregroundMark x1="88950" y1="21900" x2="88950" y2="21900"/>
                        <a14:foregroundMark x1="50276" y1="91821" x2="50276" y2="91821"/>
                        <a14:foregroundMark x1="9392" y1="37467" x2="9392" y2="37467"/>
                      </a14:backgroundRemoval>
                    </a14:imgEffect>
                  </a14:imgLayer>
                </a14:imgProps>
              </a:ext>
            </a:extLst>
          </a:blip>
          <a:srcRect l="-1" t="1763" r="2035" b="5301"/>
          <a:stretch/>
        </p:blipFill>
        <p:spPr>
          <a:xfrm>
            <a:off x="461497" y="342918"/>
            <a:ext cx="1956392" cy="1943101"/>
          </a:xfrm>
        </p:spPr>
      </p:pic>
      <mc:AlternateContent xmlns:mc="http://schemas.openxmlformats.org/markup-compatibility/2006" xmlns:p14="http://schemas.microsoft.com/office/powerpoint/2010/main">
        <mc:Choice Requires="p14">
          <p:contentPart p14:bwMode="auto" r:id="rId5">
            <p14:nvContentPartPr>
              <p14:cNvPr id="49" name="Ink 48">
                <a:extLst>
                  <a:ext uri="{FF2B5EF4-FFF2-40B4-BE49-F238E27FC236}">
                    <a16:creationId xmlns:a16="http://schemas.microsoft.com/office/drawing/2014/main" id="{BD1D4D91-8726-4FCA-B3CA-1B2312B21B70}"/>
                  </a:ext>
                </a:extLst>
              </p14:cNvPr>
              <p14:cNvContentPartPr/>
              <p14:nvPr/>
            </p14:nvContentPartPr>
            <p14:xfrm>
              <a:off x="25727640" y="16190483"/>
              <a:ext cx="360" cy="360"/>
            </p14:xfrm>
          </p:contentPart>
        </mc:Choice>
        <mc:Fallback xmlns="">
          <p:pic>
            <p:nvPicPr>
              <p:cNvPr id="49" name="Ink 48">
                <a:extLst>
                  <a:ext uri="{FF2B5EF4-FFF2-40B4-BE49-F238E27FC236}">
                    <a16:creationId xmlns:a16="http://schemas.microsoft.com/office/drawing/2014/main" id="{BD1D4D91-8726-4FCA-B3CA-1B2312B21B70}"/>
                  </a:ext>
                </a:extLst>
              </p:cNvPr>
              <p:cNvPicPr/>
              <p:nvPr/>
            </p:nvPicPr>
            <p:blipFill>
              <a:blip r:embed="rId6"/>
              <a:stretch>
                <a:fillRect/>
              </a:stretch>
            </p:blipFill>
            <p:spPr>
              <a:xfrm>
                <a:off x="25664640" y="16127483"/>
                <a:ext cx="126000" cy="126000"/>
              </a:xfrm>
              <a:prstGeom prst="rect">
                <a:avLst/>
              </a:prstGeom>
            </p:spPr>
          </p:pic>
        </mc:Fallback>
      </mc:AlternateContent>
      <p:sp>
        <p:nvSpPr>
          <p:cNvPr id="2" name="TextBox 1">
            <a:extLst>
              <a:ext uri="{FF2B5EF4-FFF2-40B4-BE49-F238E27FC236}">
                <a16:creationId xmlns:a16="http://schemas.microsoft.com/office/drawing/2014/main" id="{02B9A90D-78CF-496A-A662-5FF0FB6F0206}"/>
              </a:ext>
            </a:extLst>
          </p:cNvPr>
          <p:cNvSpPr txBox="1"/>
          <p:nvPr/>
        </p:nvSpPr>
        <p:spPr>
          <a:xfrm>
            <a:off x="24765000" y="16089868"/>
            <a:ext cx="2590800" cy="369332"/>
          </a:xfrm>
          <a:prstGeom prst="rect">
            <a:avLst/>
          </a:prstGeom>
          <a:solidFill>
            <a:schemeClr val="bg1"/>
          </a:solidFill>
        </p:spPr>
        <p:txBody>
          <a:bodyPr wrap="square" rtlCol="0">
            <a:spAutoFit/>
          </a:bodyPr>
          <a:lstStyle/>
          <a:p>
            <a:r>
              <a:rPr lang="en-US" sz="1800" dirty="0">
                <a:solidFill>
                  <a:schemeClr val="bg1"/>
                </a:solidFill>
              </a:rPr>
              <a:t>a</a:t>
            </a:r>
          </a:p>
        </p:txBody>
      </p:sp>
      <p:sp>
        <p:nvSpPr>
          <p:cNvPr id="41" name="Text Placeholder 5">
            <a:extLst>
              <a:ext uri="{FF2B5EF4-FFF2-40B4-BE49-F238E27FC236}">
                <a16:creationId xmlns:a16="http://schemas.microsoft.com/office/drawing/2014/main" id="{5E27A5FB-79E2-4CF0-9E75-902C418F2DE5}"/>
              </a:ext>
            </a:extLst>
          </p:cNvPr>
          <p:cNvSpPr txBox="1">
            <a:spLocks/>
          </p:cNvSpPr>
          <p:nvPr/>
        </p:nvSpPr>
        <p:spPr>
          <a:xfrm>
            <a:off x="330200" y="2981843"/>
            <a:ext cx="6453398" cy="12807920"/>
          </a:xfrm>
          <a:prstGeom prst="rect">
            <a:avLst/>
          </a:prstGeom>
        </p:spPr>
        <p:txBody>
          <a:bodyPr vert="horz" lIns="88844" tIns="44422" rIns="88844" bIns="44422"/>
          <a:lstStyle>
            <a:lvl1pPr marL="0" marR="0" indent="0" algn="l" defTabSz="1979898" rtl="0" eaLnBrk="1" fontAlgn="auto" latinLnBrk="0" hangingPunct="1">
              <a:lnSpc>
                <a:spcPct val="100000"/>
              </a:lnSpc>
              <a:spcBef>
                <a:spcPct val="20000"/>
              </a:spcBef>
              <a:spcAft>
                <a:spcPts val="0"/>
              </a:spcAft>
              <a:buClrTx/>
              <a:buSzTx/>
              <a:buFont typeface="Arial" pitchFamily="34" charset="0"/>
              <a:buNone/>
              <a:tabLst/>
              <a:defRPr sz="1500" kern="1200">
                <a:solidFill>
                  <a:schemeClr val="tx1"/>
                </a:solidFill>
                <a:latin typeface="+mn-lt"/>
                <a:ea typeface="+mn-ea"/>
                <a:cs typeface="+mn-cs"/>
              </a:defRPr>
            </a:lvl1pPr>
            <a:lvl2pPr marL="1608668" indent="-618719"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pPr algn="just"/>
            <a:r>
              <a:rPr lang="en-US" sz="2800" dirty="0"/>
              <a:t>Schizophrenia is a mental disorder that affects roughly 1% of the United States’ population [1]. It is characterized by two or more of the following -- delusion, hallucinations, disorganized speech, and catatonia – and it usually manifests in a patient’s late adolescence or young adulthood [2]. Currently, schizophrenia is incurable, and, for some patients, untreatable. The leading theory for the mechanism of schizophrenia is the “dopamine hypothesis,” which states that schizophrenia may be caused by an overabundance of dopamine in the cerebral fluid; however, it is becoming clearer that this cannot be the entire mechanism [3]. Unfortunately, the first-line treatment are antipsychotics – more specifically, dopamine antagonists – which aim to reduce the concentration of dopamine in the cerebral fluid [1]. Some patients respond well to this treatment, but others respond only slightly or not at all. Therefore, it is increasingly more important that the comprehensive mechanism of schizophrenia is explored so that other treatments may be introduced. This project aims to organize current research to provide a more complete picture of schizophrenia as a multi-faceted disorder.</a:t>
            </a:r>
          </a:p>
        </p:txBody>
      </p:sp>
      <p:sp>
        <p:nvSpPr>
          <p:cNvPr id="48" name="Text Placeholder 4">
            <a:extLst>
              <a:ext uri="{FF2B5EF4-FFF2-40B4-BE49-F238E27FC236}">
                <a16:creationId xmlns:a16="http://schemas.microsoft.com/office/drawing/2014/main" id="{768B6E46-5BEE-472A-9B3D-03FBF389B835}"/>
              </a:ext>
            </a:extLst>
          </p:cNvPr>
          <p:cNvSpPr txBox="1">
            <a:spLocks/>
          </p:cNvSpPr>
          <p:nvPr/>
        </p:nvSpPr>
        <p:spPr>
          <a:xfrm>
            <a:off x="326020" y="2478923"/>
            <a:ext cx="6473952" cy="502920"/>
          </a:xfrm>
          <a:prstGeom prst="rect">
            <a:avLst/>
          </a:prstGeom>
          <a:solidFill>
            <a:srgbClr val="A4343A"/>
          </a:solidFill>
          <a:ln>
            <a:noFill/>
          </a:ln>
        </p:spPr>
        <p:txBody>
          <a:bodyPr vert="horz" lIns="88844" tIns="44422" rIns="88844" bIns="44422"/>
          <a:lstStyle>
            <a:lvl1pPr marL="0" indent="0" algn="l" defTabSz="1979898"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r>
              <a:rPr lang="en-US" sz="2800" dirty="0">
                <a:latin typeface="+mn-lt"/>
              </a:rPr>
              <a:t>Introduction</a:t>
            </a:r>
          </a:p>
        </p:txBody>
      </p:sp>
      <p:sp>
        <p:nvSpPr>
          <p:cNvPr id="51" name="Text Placeholder 13">
            <a:extLst>
              <a:ext uri="{FF2B5EF4-FFF2-40B4-BE49-F238E27FC236}">
                <a16:creationId xmlns:a16="http://schemas.microsoft.com/office/drawing/2014/main" id="{01C23284-D674-4478-9CB0-A3C75420A05D}"/>
              </a:ext>
            </a:extLst>
          </p:cNvPr>
          <p:cNvSpPr txBox="1">
            <a:spLocks/>
          </p:cNvSpPr>
          <p:nvPr/>
        </p:nvSpPr>
        <p:spPr>
          <a:xfrm>
            <a:off x="7057964" y="2981843"/>
            <a:ext cx="6453398" cy="2171740"/>
          </a:xfrm>
          <a:prstGeom prst="rect">
            <a:avLst/>
          </a:prstGeom>
        </p:spPr>
        <p:txBody>
          <a:bodyPr vert="horz" lIns="88844" tIns="44422" rIns="88844" bIns="44422"/>
          <a:lstStyle>
            <a:lvl1pPr marL="0" indent="0" algn="l" defTabSz="1979898" rtl="0" eaLnBrk="1" latinLnBrk="0" hangingPunct="1">
              <a:spcBef>
                <a:spcPct val="20000"/>
              </a:spcBef>
              <a:buFont typeface="Arial" pitchFamily="34" charset="0"/>
              <a:buNone/>
              <a:defRPr sz="1500" kern="1200" baseline="0">
                <a:solidFill>
                  <a:schemeClr val="tx1"/>
                </a:solidFill>
                <a:latin typeface="+mn-lt"/>
                <a:ea typeface="+mn-ea"/>
                <a:cs typeface="+mn-cs"/>
              </a:defRPr>
            </a:lvl1pPr>
            <a:lvl2pPr marL="225196" indent="0" algn="l" defTabSz="1979898" rtl="0" eaLnBrk="1" latinLnBrk="0" hangingPunct="1">
              <a:spcBef>
                <a:spcPct val="20000"/>
              </a:spcBef>
              <a:buFont typeface="Arial" pitchFamily="34" charset="0"/>
              <a:buNone/>
              <a:defRPr sz="15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pPr algn="just"/>
            <a:r>
              <a:rPr lang="en-US" sz="2800" dirty="0"/>
              <a:t>This project was executed as a meta-analysis of past research on common single nucleotide polymorphisms (SNPs) found in schizophrenia patients [9-22]. </a:t>
            </a:r>
          </a:p>
          <a:p>
            <a:pPr algn="just"/>
            <a:endParaRPr lang="en-US" sz="2800" dirty="0"/>
          </a:p>
          <a:p>
            <a:pPr algn="just"/>
            <a:endParaRPr lang="en-US" sz="2800" dirty="0"/>
          </a:p>
        </p:txBody>
      </p:sp>
      <p:sp>
        <p:nvSpPr>
          <p:cNvPr id="52" name="Text Placeholder 4">
            <a:extLst>
              <a:ext uri="{FF2B5EF4-FFF2-40B4-BE49-F238E27FC236}">
                <a16:creationId xmlns:a16="http://schemas.microsoft.com/office/drawing/2014/main" id="{3BBDE86C-EF45-4D75-AA32-87BE79906AD5}"/>
              </a:ext>
            </a:extLst>
          </p:cNvPr>
          <p:cNvSpPr txBox="1">
            <a:spLocks/>
          </p:cNvSpPr>
          <p:nvPr/>
        </p:nvSpPr>
        <p:spPr>
          <a:xfrm>
            <a:off x="7089648" y="2478923"/>
            <a:ext cx="6473952" cy="502920"/>
          </a:xfrm>
          <a:prstGeom prst="rect">
            <a:avLst/>
          </a:prstGeom>
          <a:solidFill>
            <a:srgbClr val="A4343A"/>
          </a:solidFill>
          <a:ln>
            <a:noFill/>
          </a:ln>
        </p:spPr>
        <p:txBody>
          <a:bodyPr vert="horz" lIns="88844" tIns="44422" rIns="88844" bIns="44422"/>
          <a:lstStyle>
            <a:lvl1pPr marL="0" indent="0" algn="l" defTabSz="1979898"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r>
              <a:rPr lang="en-US" sz="2800" dirty="0">
                <a:latin typeface="+mn-lt"/>
              </a:rPr>
              <a:t>Materials and Methods</a:t>
            </a:r>
          </a:p>
        </p:txBody>
      </p:sp>
      <p:sp>
        <p:nvSpPr>
          <p:cNvPr id="55" name="Text Placeholder 4">
            <a:extLst>
              <a:ext uri="{FF2B5EF4-FFF2-40B4-BE49-F238E27FC236}">
                <a16:creationId xmlns:a16="http://schemas.microsoft.com/office/drawing/2014/main" id="{8C153193-5525-4D94-B630-79C8222FD287}"/>
              </a:ext>
            </a:extLst>
          </p:cNvPr>
          <p:cNvSpPr txBox="1">
            <a:spLocks/>
          </p:cNvSpPr>
          <p:nvPr/>
        </p:nvSpPr>
        <p:spPr>
          <a:xfrm>
            <a:off x="13871448" y="2478923"/>
            <a:ext cx="6473952" cy="502920"/>
          </a:xfrm>
          <a:prstGeom prst="rect">
            <a:avLst/>
          </a:prstGeom>
          <a:solidFill>
            <a:srgbClr val="A4343A"/>
          </a:solidFill>
          <a:ln>
            <a:noFill/>
          </a:ln>
        </p:spPr>
        <p:txBody>
          <a:bodyPr vert="horz" lIns="88844" tIns="44422" rIns="88844" bIns="44422"/>
          <a:lstStyle>
            <a:lvl1pPr marL="0" indent="0" algn="l" defTabSz="1979898"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r>
              <a:rPr lang="en-US" sz="2800">
                <a:latin typeface="+mn-lt"/>
              </a:rPr>
              <a:t>Results</a:t>
            </a:r>
            <a:endParaRPr lang="en-US" sz="2800" dirty="0">
              <a:latin typeface="+mn-lt"/>
            </a:endParaRPr>
          </a:p>
        </p:txBody>
      </p:sp>
      <p:sp>
        <p:nvSpPr>
          <p:cNvPr id="60" name="Text Placeholder 11">
            <a:extLst>
              <a:ext uri="{FF2B5EF4-FFF2-40B4-BE49-F238E27FC236}">
                <a16:creationId xmlns:a16="http://schemas.microsoft.com/office/drawing/2014/main" id="{45E7D324-ED52-405F-BD1A-021A9C63B36B}"/>
              </a:ext>
            </a:extLst>
          </p:cNvPr>
          <p:cNvSpPr txBox="1">
            <a:spLocks/>
          </p:cNvSpPr>
          <p:nvPr/>
        </p:nvSpPr>
        <p:spPr>
          <a:xfrm>
            <a:off x="20646320" y="3025162"/>
            <a:ext cx="6388193" cy="5511629"/>
          </a:xfrm>
          <a:prstGeom prst="rect">
            <a:avLst/>
          </a:prstGeom>
        </p:spPr>
        <p:txBody>
          <a:bodyPr vert="horz" lIns="88844" tIns="44422" rIns="88844" bIns="44422"/>
          <a:lstStyle>
            <a:lvl1pPr marL="742463" indent="-742463"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1pPr>
            <a:lvl2pPr marL="1608668" indent="-618719"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pPr marL="0" indent="0" algn="just">
              <a:buFont typeface="Arial" pitchFamily="34" charset="0"/>
              <a:buNone/>
            </a:pPr>
            <a:r>
              <a:rPr lang="en-US" sz="2800" dirty="0"/>
              <a:t>Overall, this meta-analysis supports the conclusion that the dopamine hypothesis is not a comprehensive mechanism for schizophrenia. While dopamine is involved in the HPA axis –  which the data has found to be significant – other significant research areas are deficiencies in the histocompatibility complex and general immunodeficiencies. In fact, further research in this area may support the argument that schizophrenia could be classified as both a mental disorder and an autoimmune disorder. </a:t>
            </a:r>
          </a:p>
        </p:txBody>
      </p:sp>
      <p:sp>
        <p:nvSpPr>
          <p:cNvPr id="61" name="Text Placeholder 4">
            <a:extLst>
              <a:ext uri="{FF2B5EF4-FFF2-40B4-BE49-F238E27FC236}">
                <a16:creationId xmlns:a16="http://schemas.microsoft.com/office/drawing/2014/main" id="{C0E1695A-5CF8-43B9-A2FF-512CD78280E2}"/>
              </a:ext>
            </a:extLst>
          </p:cNvPr>
          <p:cNvSpPr txBox="1">
            <a:spLocks/>
          </p:cNvSpPr>
          <p:nvPr/>
        </p:nvSpPr>
        <p:spPr>
          <a:xfrm>
            <a:off x="20646320" y="2494219"/>
            <a:ext cx="6473952" cy="502920"/>
          </a:xfrm>
          <a:prstGeom prst="rect">
            <a:avLst/>
          </a:prstGeom>
          <a:solidFill>
            <a:srgbClr val="A4343A"/>
          </a:solidFill>
          <a:ln>
            <a:noFill/>
          </a:ln>
        </p:spPr>
        <p:txBody>
          <a:bodyPr vert="horz" lIns="88844" tIns="44422" rIns="88844" bIns="44422"/>
          <a:lstStyle>
            <a:lvl1pPr marL="0" indent="0" algn="l" defTabSz="1979898"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r>
              <a:rPr lang="en-US" sz="2600" dirty="0">
                <a:latin typeface="+mn-lt"/>
              </a:rPr>
              <a:t>Conclusion</a:t>
            </a:r>
          </a:p>
        </p:txBody>
      </p:sp>
      <p:sp>
        <p:nvSpPr>
          <p:cNvPr id="62" name="Text Placeholder 9">
            <a:extLst>
              <a:ext uri="{FF2B5EF4-FFF2-40B4-BE49-F238E27FC236}">
                <a16:creationId xmlns:a16="http://schemas.microsoft.com/office/drawing/2014/main" id="{D44089E8-D180-48A0-81EA-5AA926E49466}"/>
              </a:ext>
            </a:extLst>
          </p:cNvPr>
          <p:cNvSpPr txBox="1">
            <a:spLocks/>
          </p:cNvSpPr>
          <p:nvPr/>
        </p:nvSpPr>
        <p:spPr>
          <a:xfrm>
            <a:off x="20686824" y="9212547"/>
            <a:ext cx="6470122" cy="2246769"/>
          </a:xfrm>
          <a:prstGeom prst="rect">
            <a:avLst/>
          </a:prstGeom>
        </p:spPr>
        <p:txBody>
          <a:bodyPr vert="horz" lIns="88844" tIns="44422" rIns="88844" bIns="44422"/>
          <a:lstStyle>
            <a:lvl1pPr marL="742463" indent="-742463"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1pPr>
            <a:lvl2pPr marL="1608668" indent="-618719"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pPr marL="0" indent="0" algn="just">
              <a:buFont typeface="Arial" pitchFamily="34" charset="0"/>
              <a:buNone/>
            </a:pPr>
            <a:r>
              <a:rPr lang="en-US" sz="2800" dirty="0">
                <a:solidFill>
                  <a:srgbClr val="303030"/>
                </a:solidFill>
              </a:rPr>
              <a:t>a</a:t>
            </a:r>
            <a:endParaRPr lang="en-US" sz="2800" dirty="0"/>
          </a:p>
        </p:txBody>
      </p:sp>
      <p:sp>
        <p:nvSpPr>
          <p:cNvPr id="65" name="Text Placeholder 4">
            <a:extLst>
              <a:ext uri="{FF2B5EF4-FFF2-40B4-BE49-F238E27FC236}">
                <a16:creationId xmlns:a16="http://schemas.microsoft.com/office/drawing/2014/main" id="{ADF07862-959B-4CA3-AE0C-BFF7CDB3A100}"/>
              </a:ext>
            </a:extLst>
          </p:cNvPr>
          <p:cNvSpPr txBox="1">
            <a:spLocks/>
          </p:cNvSpPr>
          <p:nvPr/>
        </p:nvSpPr>
        <p:spPr>
          <a:xfrm>
            <a:off x="20701413" y="8681603"/>
            <a:ext cx="6470122" cy="502920"/>
          </a:xfrm>
          <a:prstGeom prst="rect">
            <a:avLst/>
          </a:prstGeom>
          <a:solidFill>
            <a:srgbClr val="A4343A"/>
          </a:solidFill>
          <a:ln>
            <a:noFill/>
          </a:ln>
        </p:spPr>
        <p:txBody>
          <a:bodyPr vert="horz" lIns="88844" tIns="44422" rIns="88844" bIns="44422"/>
          <a:lstStyle>
            <a:lvl1pPr marL="0" indent="0" algn="l" defTabSz="1979898"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r>
              <a:rPr lang="en-US" sz="2600" dirty="0">
                <a:latin typeface="+mn-lt"/>
              </a:rPr>
              <a:t>Acknowledgments</a:t>
            </a:r>
          </a:p>
        </p:txBody>
      </p:sp>
      <p:sp>
        <p:nvSpPr>
          <p:cNvPr id="67" name="Text Placeholder 4">
            <a:extLst>
              <a:ext uri="{FF2B5EF4-FFF2-40B4-BE49-F238E27FC236}">
                <a16:creationId xmlns:a16="http://schemas.microsoft.com/office/drawing/2014/main" id="{12DCA909-9C58-496E-AA38-3F763995EEA7}"/>
              </a:ext>
            </a:extLst>
          </p:cNvPr>
          <p:cNvSpPr txBox="1">
            <a:spLocks/>
          </p:cNvSpPr>
          <p:nvPr/>
        </p:nvSpPr>
        <p:spPr>
          <a:xfrm>
            <a:off x="20701413" y="11623336"/>
            <a:ext cx="6473952" cy="502920"/>
          </a:xfrm>
          <a:prstGeom prst="rect">
            <a:avLst/>
          </a:prstGeom>
          <a:solidFill>
            <a:srgbClr val="A4343A"/>
          </a:solidFill>
          <a:ln>
            <a:noFill/>
          </a:ln>
        </p:spPr>
        <p:txBody>
          <a:bodyPr vert="horz" lIns="88844" tIns="44422" rIns="88844" bIns="44422"/>
          <a:lstStyle>
            <a:lvl1pPr marL="0" indent="0" algn="l" defTabSz="1979898"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r>
              <a:rPr lang="en-US" sz="2600" dirty="0">
                <a:latin typeface="+mn-lt"/>
              </a:rPr>
              <a:t>References</a:t>
            </a:r>
          </a:p>
        </p:txBody>
      </p:sp>
      <p:sp>
        <p:nvSpPr>
          <p:cNvPr id="4" name="Text Placeholder 19">
            <a:extLst>
              <a:ext uri="{FF2B5EF4-FFF2-40B4-BE49-F238E27FC236}">
                <a16:creationId xmlns:a16="http://schemas.microsoft.com/office/drawing/2014/main" id="{3B0CD16D-28B4-24F5-D05E-5C3FC5F83594}"/>
              </a:ext>
            </a:extLst>
          </p:cNvPr>
          <p:cNvSpPr txBox="1">
            <a:spLocks/>
          </p:cNvSpPr>
          <p:nvPr/>
        </p:nvSpPr>
        <p:spPr>
          <a:xfrm>
            <a:off x="20686824" y="12290276"/>
            <a:ext cx="6448361" cy="3499484"/>
          </a:xfrm>
          <a:prstGeom prst="rect">
            <a:avLst/>
          </a:prstGeom>
        </p:spPr>
        <p:txBody>
          <a:bodyPr vert="horz" lIns="88844" tIns="44422" rIns="88844" bIns="44422"/>
          <a:lstStyle>
            <a:lvl1pPr marL="0" indent="0" algn="l" defTabSz="1979898" rtl="0" eaLnBrk="1" latinLnBrk="0" hangingPunct="1">
              <a:spcBef>
                <a:spcPct val="20000"/>
              </a:spcBef>
              <a:buFont typeface="Arial" pitchFamily="34" charset="0"/>
              <a:buNone/>
              <a:defRPr sz="1500" kern="1200" baseline="0">
                <a:solidFill>
                  <a:schemeClr val="tx1"/>
                </a:solidFill>
                <a:latin typeface="+mn-lt"/>
                <a:ea typeface="+mn-ea"/>
                <a:cs typeface="+mn-cs"/>
              </a:defRPr>
            </a:lvl1pPr>
            <a:lvl2pPr marL="225196" indent="0" algn="l" defTabSz="1979898" rtl="0" eaLnBrk="1" latinLnBrk="0" hangingPunct="1">
              <a:spcBef>
                <a:spcPct val="20000"/>
              </a:spcBef>
              <a:buFont typeface="Arial" pitchFamily="34" charset="0"/>
              <a:buNone/>
              <a:defRPr sz="15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pPr algn="just"/>
            <a:r>
              <a:rPr lang="en-US" sz="2800" dirty="0"/>
              <a:t>a</a:t>
            </a:r>
          </a:p>
        </p:txBody>
      </p:sp>
      <p:graphicFrame>
        <p:nvGraphicFramePr>
          <p:cNvPr id="6" name="Diagram 5">
            <a:extLst>
              <a:ext uri="{FF2B5EF4-FFF2-40B4-BE49-F238E27FC236}">
                <a16:creationId xmlns:a16="http://schemas.microsoft.com/office/drawing/2014/main" id="{13E3458A-D992-05CA-A401-ABEE1B0E8766}"/>
              </a:ext>
            </a:extLst>
          </p:cNvPr>
          <p:cNvGraphicFramePr/>
          <p:nvPr>
            <p:extLst>
              <p:ext uri="{D42A27DB-BD31-4B8C-83A1-F6EECF244321}">
                <p14:modId xmlns:p14="http://schemas.microsoft.com/office/powerpoint/2010/main" val="732322067"/>
              </p:ext>
            </p:extLst>
          </p:nvPr>
        </p:nvGraphicFramePr>
        <p:xfrm>
          <a:off x="7049439" y="4804226"/>
          <a:ext cx="6461923" cy="99785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 Placeholder 13">
            <a:extLst>
              <a:ext uri="{FF2B5EF4-FFF2-40B4-BE49-F238E27FC236}">
                <a16:creationId xmlns:a16="http://schemas.microsoft.com/office/drawing/2014/main" id="{79AC7C38-5AEA-D9F4-E8E5-13B518E215E6}"/>
              </a:ext>
            </a:extLst>
          </p:cNvPr>
          <p:cNvSpPr txBox="1">
            <a:spLocks/>
          </p:cNvSpPr>
          <p:nvPr/>
        </p:nvSpPr>
        <p:spPr>
          <a:xfrm>
            <a:off x="7089648" y="14782800"/>
            <a:ext cx="6453398" cy="1006960"/>
          </a:xfrm>
          <a:prstGeom prst="rect">
            <a:avLst/>
          </a:prstGeom>
        </p:spPr>
        <p:txBody>
          <a:bodyPr vert="horz" lIns="88844" tIns="44422" rIns="88844" bIns="44422"/>
          <a:lstStyle>
            <a:lvl1pPr marL="0" indent="0" algn="l" defTabSz="1979898" rtl="0" eaLnBrk="1" latinLnBrk="0" hangingPunct="1">
              <a:spcBef>
                <a:spcPct val="20000"/>
              </a:spcBef>
              <a:buFont typeface="Arial" pitchFamily="34" charset="0"/>
              <a:buNone/>
              <a:defRPr sz="1500" kern="1200" baseline="0">
                <a:solidFill>
                  <a:schemeClr val="tx1"/>
                </a:solidFill>
                <a:latin typeface="+mn-lt"/>
                <a:ea typeface="+mn-ea"/>
                <a:cs typeface="+mn-cs"/>
              </a:defRPr>
            </a:lvl1pPr>
            <a:lvl2pPr marL="225196" indent="0" algn="l" defTabSz="1979898" rtl="0" eaLnBrk="1" latinLnBrk="0" hangingPunct="1">
              <a:spcBef>
                <a:spcPct val="20000"/>
              </a:spcBef>
              <a:buFont typeface="Arial" pitchFamily="34" charset="0"/>
              <a:buNone/>
              <a:defRPr sz="15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pPr algn="just"/>
            <a:r>
              <a:rPr lang="en-US" sz="2800" dirty="0"/>
              <a:t>Full R script for this analysis can be found at https://github.com/domicowe/BIO247.</a:t>
            </a:r>
          </a:p>
        </p:txBody>
      </p:sp>
      <p:graphicFrame>
        <p:nvGraphicFramePr>
          <p:cNvPr id="9" name="Chart 8">
            <a:extLst>
              <a:ext uri="{FF2B5EF4-FFF2-40B4-BE49-F238E27FC236}">
                <a16:creationId xmlns:a16="http://schemas.microsoft.com/office/drawing/2014/main" id="{B8C1C5E6-E2EB-D62E-48B5-622F08B0612F}"/>
              </a:ext>
            </a:extLst>
          </p:cNvPr>
          <p:cNvGraphicFramePr>
            <a:graphicFrameLocks/>
          </p:cNvGraphicFramePr>
          <p:nvPr>
            <p:extLst>
              <p:ext uri="{D42A27DB-BD31-4B8C-83A1-F6EECF244321}">
                <p14:modId xmlns:p14="http://schemas.microsoft.com/office/powerpoint/2010/main" val="2052924380"/>
              </p:ext>
            </p:extLst>
          </p:nvPr>
        </p:nvGraphicFramePr>
        <p:xfrm>
          <a:off x="13871448" y="3102766"/>
          <a:ext cx="6473952" cy="4745834"/>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10" name="Chart 9">
            <a:extLst>
              <a:ext uri="{FF2B5EF4-FFF2-40B4-BE49-F238E27FC236}">
                <a16:creationId xmlns:a16="http://schemas.microsoft.com/office/drawing/2014/main" id="{A301776B-562C-D9E5-350E-4F67339AE9DF}"/>
              </a:ext>
            </a:extLst>
          </p:cNvPr>
          <p:cNvGraphicFramePr>
            <a:graphicFrameLocks/>
          </p:cNvGraphicFramePr>
          <p:nvPr>
            <p:extLst>
              <p:ext uri="{D42A27DB-BD31-4B8C-83A1-F6EECF244321}">
                <p14:modId xmlns:p14="http://schemas.microsoft.com/office/powerpoint/2010/main" val="696333175"/>
              </p:ext>
            </p:extLst>
          </p:nvPr>
        </p:nvGraphicFramePr>
        <p:xfrm>
          <a:off x="13715998" y="7651221"/>
          <a:ext cx="6388194" cy="2940579"/>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475882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1455</TotalTime>
  <Words>471</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The dopamine hypothesis is outdated: a meta-analysis of the complexities in the biochemistry of schizophrenia Whitney Domico Department of Biochemistry, Washington &amp; Jefferson College Department of Psychology, Washington &amp; Jefferson College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Whitney Elise Domico</cp:lastModifiedBy>
  <cp:revision>30</cp:revision>
  <dcterms:created xsi:type="dcterms:W3CDTF">2013-01-28T22:40:39Z</dcterms:created>
  <dcterms:modified xsi:type="dcterms:W3CDTF">2022-11-14T03:30:40Z</dcterms:modified>
</cp:coreProperties>
</file>