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93" r:id="rId4"/>
    <p:sldId id="262" r:id="rId5"/>
    <p:sldId id="296" r:id="rId6"/>
    <p:sldId id="295" r:id="rId7"/>
    <p:sldId id="297" r:id="rId8"/>
    <p:sldId id="288" r:id="rId9"/>
    <p:sldId id="257" r:id="rId10"/>
    <p:sldId id="263" r:id="rId11"/>
    <p:sldId id="264" r:id="rId12"/>
    <p:sldId id="286" r:id="rId13"/>
    <p:sldId id="265" r:id="rId14"/>
    <p:sldId id="275" r:id="rId15"/>
    <p:sldId id="280" r:id="rId16"/>
    <p:sldId id="298" r:id="rId17"/>
    <p:sldId id="277" r:id="rId18"/>
    <p:sldId id="276" r:id="rId19"/>
    <p:sldId id="281" r:id="rId20"/>
    <p:sldId id="282" r:id="rId21"/>
    <p:sldId id="294" r:id="rId22"/>
    <p:sldId id="284" r:id="rId2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75"/>
    <p:restoredTop sz="94762"/>
  </p:normalViewPr>
  <p:slideViewPr>
    <p:cSldViewPr snapToGrid="0" snapToObjects="1">
      <p:cViewPr varScale="1">
        <p:scale>
          <a:sx n="102" d="100"/>
          <a:sy n="102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6C35-5D3A-CC47-A5AC-9CF826CB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4CAF-1C28-9946-B488-B421618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328-B706-2647-83E4-E4EBE0E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B93B-E7F2-2142-B356-F19A434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6624-0EDE-ED4B-BA04-4065C7D0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329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1F9C-2FC3-6441-99E5-20B7ED43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3A570-758B-4049-A620-6045989B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62F5-0983-ED4D-ACE3-EF2126A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B426-3793-DA47-BC28-6B4371EE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82CB-8996-7947-A72A-194C76B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829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AFBE-7A9D-7D4D-A704-761E7C866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DC57-FB9E-A344-AA02-0E20FB2E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943-4CC8-FB49-BDBF-305E89C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EE37-9230-E44D-8CB9-89B96B1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3AD-2376-9E40-9766-8E4AA6FE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84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6728-E482-2F4D-8E14-87FF91B1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8AEE-4C65-2C48-BAEF-23BE100D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8128-9B04-A547-9FBB-261350A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3CE5-3449-8B45-9A94-4E841B97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04BE-3521-B64C-9E8B-718FB7A0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944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37F-B0F9-A149-A157-B30072F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F2-8C0D-3344-B91B-5F11E90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D592-E51D-EB45-A392-D887CFA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7CE0-BEA9-844B-BE91-BBB426E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067-0BC6-FA43-9778-006DE443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923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768D-3F41-FF43-A830-8FEC5AEE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410-39D1-D141-8F6F-C4C9424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45BF3-4B7F-754F-97F7-DA77CD83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9F07-E57D-9F48-BB9B-C77C0DF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EDA9-3983-1746-B5BD-F56E265B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96E1-1C4A-2743-B39D-94D2D746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712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970C-542D-9C42-9CC3-3D06FF08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406-34C4-F442-8E8A-D7F3CA0F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1BDA-658A-FE4D-885E-D3EDAE66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6CEED-DCC9-D446-8EC2-FA2ADEAF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CDEAA-BC2D-5B42-84C1-1CA0EA25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9CCD-6C4F-1E4F-BD0D-1D2D4E9E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B6F14-C7F2-4244-ACD1-76D046F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0F6A4-75DA-2C47-9869-810554C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27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2177-2379-834D-AD3B-CCBC8998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166A-776D-2C45-8E05-85E1F2C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DFE9-0A57-0E4F-8660-BCBAE89F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5867-D249-4A46-8C0F-F96807C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59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D9DC-B0C6-804A-B91D-4E8411A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76C59-FAB7-9245-91BC-868C5FBB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71EE-4E56-3549-8CC1-5C34810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765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BC3-801C-5E46-9B7E-33CC757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4C0-177B-7445-BFAA-501BEEC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FCAA-AD6C-0944-9949-CA91E616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C8B6-BAD7-9F4D-8474-0B859D36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75B2-6518-144E-A2A7-85D8E8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1132-91D2-7B46-A61A-C20E304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551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C91-67C5-AE4D-A98F-118C159D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821F-5389-CB40-AF30-BEABAF17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BE00-C952-B541-995C-C06E09B6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5793-E741-464C-B630-4E2D8688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8398B-18EF-FC49-A1FD-894BEB23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5095-D1CB-0644-8987-37F02C5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1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064F-CFE5-994F-AB0B-FAAE7AC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392B-AA92-D84E-8ECD-6AC07FC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EB98-0255-0F4B-9CC4-8A6D729B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59BF-103A-124E-BB0E-D80502AA6328}" type="datetimeFigureOut">
              <a:rPr lang="en-CL" smtClean="0"/>
              <a:t>17-10-24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6659-6FEA-9145-827E-573CADE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FD55-CDEC-9B44-B26F-6C285B73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3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BCC-7656-6240-91A9-3815FC540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Reconocimiento de </a:t>
            </a:r>
            <a:br>
              <a:rPr lang="en-CL" dirty="0"/>
            </a:br>
            <a:r>
              <a:rPr lang="en-CL" dirty="0"/>
              <a:t>personas de perfil</a:t>
            </a:r>
            <a:br>
              <a:rPr lang="en-CL" dirty="0"/>
            </a:br>
            <a:r>
              <a:rPr lang="en-CL" dirty="0"/>
              <a:t>a través de su oreja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C5F9B-36B6-6647-AFF3-0E2BEB8B3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sz="4000" dirty="0">
                <a:solidFill>
                  <a:schemeClr val="accent2"/>
                </a:solidFill>
              </a:rPr>
              <a:t>Tarea 02</a:t>
            </a:r>
          </a:p>
          <a:p>
            <a:r>
              <a:rPr lang="en-CL" dirty="0"/>
              <a:t>Curso Visión por Computador</a:t>
            </a:r>
          </a:p>
          <a:p>
            <a:r>
              <a:rPr lang="en-CL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2042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Cropping: escoger un cuadrado de la foto de tal forma que el tamaño de la foto recortada sea N x N pixels (donde N es el alto de la foto original)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19AC-00F4-664F-A8C8-2059C1F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7155" b="-8112"/>
          <a:stretch/>
        </p:blipFill>
        <p:spPr>
          <a:xfrm>
            <a:off x="1422732" y="2852928"/>
            <a:ext cx="4471441" cy="3784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8A4D-91A9-2A41-9216-E5002994D5A7}"/>
              </a:ext>
            </a:extLst>
          </p:cNvPr>
          <p:cNvSpPr/>
          <p:nvPr/>
        </p:nvSpPr>
        <p:spPr>
          <a:xfrm>
            <a:off x="2652054" y="3122002"/>
            <a:ext cx="3204000" cy="32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" r="597"/>
          <a:stretch/>
        </p:blipFill>
        <p:spPr>
          <a:xfrm>
            <a:off x="7966767" y="3286595"/>
            <a:ext cx="2520000" cy="2550448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772277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9A4D3-AD50-7E40-AC24-F534227E7A60}"/>
              </a:ext>
            </a:extLst>
          </p:cNvPr>
          <p:cNvCxnSpPr/>
          <p:nvPr/>
        </p:nvCxnSpPr>
        <p:spPr>
          <a:xfrm>
            <a:off x="1347739" y="6521969"/>
            <a:ext cx="454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966767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rot="16200000">
            <a:off x="9564907" y="4577043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-192812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902049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10660679" y="4216402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9059894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46A9B-F581-E14E-BB8E-054B1354069D}"/>
              </a:ext>
            </a:extLst>
          </p:cNvPr>
          <p:cNvSpPr txBox="1"/>
          <p:nvPr/>
        </p:nvSpPr>
        <p:spPr>
          <a:xfrm>
            <a:off x="3454083" y="6373879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6C16B-192E-CE44-91F7-BA1ABD8AB6A6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786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Resize: Cambiar el tamaño de la imagen a 1000 x 1000 pixeles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CC336-A3DD-9443-9663-ACAE1B1833DF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37C6B-CF06-2049-A6A8-7FE0D865A5C9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99E496C-F8BD-FD52-3ED2-7449A1FE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2796346" y="3271371"/>
            <a:ext cx="2520000" cy="2550448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85580-BF22-C630-CFBF-CDBD793A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7696000" y="3756879"/>
            <a:ext cx="1802049" cy="1823822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8176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3) Save: guardar con el nombre ABCnn_mm.jpg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9E29A8F-33F3-5EF7-1BDA-15467C2A6E30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EC01A-AC73-E421-5A95-9B36D2DCEB2E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57494-B686-8382-5302-388D7BC17854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4B0AE-7418-8F87-5B95-D66B4840A56A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570562-327F-6BD8-55F0-9DA7AAB5DAB8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A3013-4052-8CD7-03EB-6E58A4B030DE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CC74D-0729-9F18-13E1-B626DA922D49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773859-647D-057A-76DA-622DE8D59054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68AEE-441A-1C68-FF52-EACCD1D2E070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EBCEB3AE-C355-2B56-8709-24BBD270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2796346" y="3271371"/>
            <a:ext cx="2520000" cy="2550448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AA32E7C4-ABC1-AD0A-C990-83D065C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7696000" y="3756879"/>
            <a:ext cx="1802049" cy="1823822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CCD0A1-62DB-3BF1-0EE8-BC6A1FDA80EB}"/>
              </a:ext>
            </a:extLst>
          </p:cNvPr>
          <p:cNvSpPr txBox="1"/>
          <p:nvPr/>
        </p:nvSpPr>
        <p:spPr>
          <a:xfrm>
            <a:off x="7852066" y="622952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ABC02_03.jpg</a:t>
            </a:r>
          </a:p>
        </p:txBody>
      </p:sp>
    </p:spTree>
    <p:extLst>
      <p:ext uri="{BB962C8B-B14F-4D97-AF65-F5344CB8AC3E}">
        <p14:creationId xmlns:p14="http://schemas.microsoft.com/office/powerpoint/2010/main" val="361272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9A31FC1-3526-DE54-3511-69CE3B3D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6884290" y="2539277"/>
            <a:ext cx="3893409" cy="39404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Buscar la oreja y la cabeza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9122728" y="4312584"/>
            <a:ext cx="441896" cy="4538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5964078-44E5-252C-C000-714988C5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973092" y="2552423"/>
            <a:ext cx="3893409" cy="39404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069374-65C0-CD51-971C-8FAA914D94F3}"/>
              </a:ext>
            </a:extLst>
          </p:cNvPr>
          <p:cNvSpPr/>
          <p:nvPr/>
        </p:nvSpPr>
        <p:spPr>
          <a:xfrm>
            <a:off x="7690981" y="3144033"/>
            <a:ext cx="2661933" cy="25052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4778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44C88D3-A198-0EDD-11A0-B9687BEE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6884290" y="2539277"/>
            <a:ext cx="3893409" cy="39404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C) Planilla CSV: ABC.csv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(por cada bounding box una fila)</a:t>
            </a:r>
            <a:endParaRPr lang="en-C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7C5C09-2024-3046-B420-07432548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91503"/>
              </p:ext>
            </p:extLst>
          </p:nvPr>
        </p:nvGraphicFramePr>
        <p:xfrm>
          <a:off x="769557" y="2608867"/>
          <a:ext cx="5326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454">
                  <a:extLst>
                    <a:ext uri="{9D8B030D-6E8A-4147-A177-3AD203B41FA5}">
                      <a16:colId xmlns:a16="http://schemas.microsoft.com/office/drawing/2014/main" val="456107449"/>
                    </a:ext>
                  </a:extLst>
                </a:gridCol>
                <a:gridCol w="591564">
                  <a:extLst>
                    <a:ext uri="{9D8B030D-6E8A-4147-A177-3AD203B41FA5}">
                      <a16:colId xmlns:a16="http://schemas.microsoft.com/office/drawing/2014/main" val="206793425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817688389"/>
                    </a:ext>
                  </a:extLst>
                </a:gridCol>
                <a:gridCol w="641204">
                  <a:extLst>
                    <a:ext uri="{9D8B030D-6E8A-4147-A177-3AD203B41FA5}">
                      <a16:colId xmlns:a16="http://schemas.microsoft.com/office/drawing/2014/main" val="341992996"/>
                    </a:ext>
                  </a:extLst>
                </a:gridCol>
                <a:gridCol w="827735">
                  <a:extLst>
                    <a:ext uri="{9D8B030D-6E8A-4147-A177-3AD203B41FA5}">
                      <a16:colId xmlns:a16="http://schemas.microsoft.com/office/drawing/2014/main" val="2347081054"/>
                    </a:ext>
                  </a:extLst>
                </a:gridCol>
                <a:gridCol w="827735">
                  <a:extLst>
                    <a:ext uri="{9D8B030D-6E8A-4147-A177-3AD203B41FA5}">
                      <a16:colId xmlns:a16="http://schemas.microsoft.com/office/drawing/2014/main" val="167868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ABC02_03.jpg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400" dirty="0"/>
                        <a:t>ABC02_03.jpg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113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DAECB62-C233-564F-B20E-F71B4C1E770A}"/>
              </a:ext>
            </a:extLst>
          </p:cNvPr>
          <p:cNvSpPr txBox="1"/>
          <p:nvPr/>
        </p:nvSpPr>
        <p:spPr>
          <a:xfrm>
            <a:off x="7860772" y="219662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/>
              <a:t>ABC02_03.jpg</a:t>
            </a:r>
            <a:endParaRPr lang="en-C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37648-548E-D343-A569-9EB13CD0FCB4}"/>
              </a:ext>
            </a:extLst>
          </p:cNvPr>
          <p:cNvCxnSpPr/>
          <p:nvPr/>
        </p:nvCxnSpPr>
        <p:spPr>
          <a:xfrm>
            <a:off x="6809797" y="2677633"/>
            <a:ext cx="0" cy="75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3232B9-4B60-C246-AF7C-09828B241BD3}"/>
              </a:ext>
            </a:extLst>
          </p:cNvPr>
          <p:cNvCxnSpPr>
            <a:cxnSpLocks/>
          </p:cNvCxnSpPr>
          <p:nvPr/>
        </p:nvCxnSpPr>
        <p:spPr>
          <a:xfrm>
            <a:off x="7006024" y="2473552"/>
            <a:ext cx="690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D5CEB9-99AA-1643-9CE2-6CB24B5DFA14}"/>
              </a:ext>
            </a:extLst>
          </p:cNvPr>
          <p:cNvSpPr txBox="1"/>
          <p:nvPr/>
        </p:nvSpPr>
        <p:spPr>
          <a:xfrm>
            <a:off x="7202263" y="21626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3C63-0578-C64C-A740-BD87AF1C1829}"/>
              </a:ext>
            </a:extLst>
          </p:cNvPr>
          <p:cNvSpPr txBox="1"/>
          <p:nvPr/>
        </p:nvSpPr>
        <p:spPr>
          <a:xfrm>
            <a:off x="6577763" y="28530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CAAC67-1BDE-6147-8B90-57F3FC41F34D}"/>
              </a:ext>
            </a:extLst>
          </p:cNvPr>
          <p:cNvSpPr/>
          <p:nvPr/>
        </p:nvSpPr>
        <p:spPr>
          <a:xfrm>
            <a:off x="10745424" y="6427354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09F88-A389-0245-89F6-A5836D57D0D9}"/>
              </a:ext>
            </a:extLst>
          </p:cNvPr>
          <p:cNvSpPr txBox="1"/>
          <p:nvPr/>
        </p:nvSpPr>
        <p:spPr>
          <a:xfrm>
            <a:off x="10770233" y="632263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(999,999)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DEBFA8-194D-8640-86BB-E48404132565}"/>
              </a:ext>
            </a:extLst>
          </p:cNvPr>
          <p:cNvSpPr/>
          <p:nvPr/>
        </p:nvSpPr>
        <p:spPr>
          <a:xfrm>
            <a:off x="6824964" y="2474478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DAFAE-067D-7349-A342-84BE93F1AB31}"/>
              </a:ext>
            </a:extLst>
          </p:cNvPr>
          <p:cNvSpPr txBox="1"/>
          <p:nvPr/>
        </p:nvSpPr>
        <p:spPr>
          <a:xfrm>
            <a:off x="6931278" y="256222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(0,0)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9D7BD3-7986-A341-8525-632BF6037210}"/>
              </a:ext>
            </a:extLst>
          </p:cNvPr>
          <p:cNvSpPr/>
          <p:nvPr/>
        </p:nvSpPr>
        <p:spPr>
          <a:xfrm>
            <a:off x="1582220" y="5548045"/>
            <a:ext cx="1366463" cy="8041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ACAF7-F3DA-494C-9AEA-44BCD0F251C1}"/>
              </a:ext>
            </a:extLst>
          </p:cNvPr>
          <p:cNvSpPr txBox="1"/>
          <p:nvPr/>
        </p:nvSpPr>
        <p:spPr>
          <a:xfrm>
            <a:off x="1126849" y="52710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(x1,y1)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C9D210-BEFA-CA44-9ABE-DA206FED13E5}"/>
              </a:ext>
            </a:extLst>
          </p:cNvPr>
          <p:cNvSpPr txBox="1"/>
          <p:nvPr/>
        </p:nvSpPr>
        <p:spPr>
          <a:xfrm>
            <a:off x="2920468" y="629296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(x2,y2)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F1B1E8-B9ED-904D-B0CF-80A9DD842337}"/>
              </a:ext>
            </a:extLst>
          </p:cNvPr>
          <p:cNvSpPr/>
          <p:nvPr/>
        </p:nvSpPr>
        <p:spPr>
          <a:xfrm>
            <a:off x="2948684" y="1628424"/>
            <a:ext cx="1382546" cy="87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CB1FB-114A-B345-B13A-1AB7DA543EE0}"/>
              </a:ext>
            </a:extLst>
          </p:cNvPr>
          <p:cNvSpPr txBox="1"/>
          <p:nvPr/>
        </p:nvSpPr>
        <p:spPr>
          <a:xfrm>
            <a:off x="4823461" y="1741065"/>
            <a:ext cx="135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CL" dirty="0">
                <a:solidFill>
                  <a:schemeClr val="accent2"/>
                </a:solidFill>
              </a:rPr>
              <a:t>ombre del </a:t>
            </a:r>
          </a:p>
          <a:p>
            <a:r>
              <a:rPr lang="en-CL" dirty="0">
                <a:solidFill>
                  <a:schemeClr val="accent2"/>
                </a:solidFill>
              </a:rPr>
              <a:t>archivo CSV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EFA03-CC5F-EBF6-38FD-E6D7E0C4FDD1}"/>
              </a:ext>
            </a:extLst>
          </p:cNvPr>
          <p:cNvSpPr/>
          <p:nvPr/>
        </p:nvSpPr>
        <p:spPr>
          <a:xfrm>
            <a:off x="9122728" y="4312584"/>
            <a:ext cx="441896" cy="4538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A85C8-2C93-1E4C-58E7-8ABA600FFE5A}"/>
              </a:ext>
            </a:extLst>
          </p:cNvPr>
          <p:cNvSpPr/>
          <p:nvPr/>
        </p:nvSpPr>
        <p:spPr>
          <a:xfrm>
            <a:off x="7690981" y="3144033"/>
            <a:ext cx="2661933" cy="25052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BB33-79BE-7DC0-A368-97AD1135E424}"/>
              </a:ext>
            </a:extLst>
          </p:cNvPr>
          <p:cNvSpPr txBox="1"/>
          <p:nvPr/>
        </p:nvSpPr>
        <p:spPr>
          <a:xfrm>
            <a:off x="3945699" y="5649238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c: clase</a:t>
            </a:r>
          </a:p>
          <a:p>
            <a:r>
              <a:rPr lang="en-CL" dirty="0"/>
              <a:t>0 &gt; oreja</a:t>
            </a:r>
          </a:p>
          <a:p>
            <a:r>
              <a:rPr lang="en-CL" dirty="0"/>
              <a:t>1 &gt; cabeza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5127A5-66B0-0A75-547A-2820537C4486}"/>
              </a:ext>
            </a:extLst>
          </p:cNvPr>
          <p:cNvCxnSpPr/>
          <p:nvPr/>
        </p:nvCxnSpPr>
        <p:spPr>
          <a:xfrm flipH="1">
            <a:off x="4626864" y="4312584"/>
            <a:ext cx="1042416" cy="1235461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BE087A-E55F-8C82-E858-278FE55F1262}"/>
              </a:ext>
            </a:extLst>
          </p:cNvPr>
          <p:cNvCxnSpPr>
            <a:cxnSpLocks/>
          </p:cNvCxnSpPr>
          <p:nvPr/>
        </p:nvCxnSpPr>
        <p:spPr>
          <a:xfrm flipH="1">
            <a:off x="2455735" y="4652700"/>
            <a:ext cx="1184222" cy="8717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1E69846D-F0A6-1DA1-5984-6A6DD24CD8C5}"/>
              </a:ext>
            </a:extLst>
          </p:cNvPr>
          <p:cNvSpPr/>
          <p:nvPr/>
        </p:nvSpPr>
        <p:spPr>
          <a:xfrm rot="16200000">
            <a:off x="3643449" y="3199770"/>
            <a:ext cx="288649" cy="2303934"/>
          </a:xfrm>
          <a:prstGeom prst="leftBrac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5F21D-F131-7920-AA87-17C00E96705D}"/>
              </a:ext>
            </a:extLst>
          </p:cNvPr>
          <p:cNvSpPr txBox="1"/>
          <p:nvPr/>
        </p:nvSpPr>
        <p:spPr>
          <a:xfrm>
            <a:off x="1736311" y="1212690"/>
            <a:ext cx="6547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ABC son las </a:t>
            </a:r>
            <a:r>
              <a:rPr lang="en-US" sz="1800" dirty="0" err="1">
                <a:solidFill>
                  <a:srgbClr val="FF0000"/>
                </a:solidFill>
              </a:rPr>
              <a:t>tres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iniciales</a:t>
            </a:r>
            <a:r>
              <a:rPr lang="en-US" sz="1800" dirty="0">
                <a:solidFill>
                  <a:srgbClr val="FF0000"/>
                </a:solidFill>
              </a:rPr>
              <a:t> de </a:t>
            </a:r>
            <a:r>
              <a:rPr lang="en-US" sz="1800" dirty="0" err="1">
                <a:solidFill>
                  <a:srgbClr val="FF0000"/>
                </a:solidFill>
              </a:rPr>
              <a:t>tu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nombre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2305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B36B-CDBB-624C-A816-8CBCA4ED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" y="1619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000" dirty="0">
                <a:solidFill>
                  <a:srgbClr val="FF0000"/>
                </a:solidFill>
              </a:rPr>
              <a:t>ENTREGA PASOS 1, 2 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7ADF-0C06-0045-BC83-4D01FA52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997" y="3429000"/>
            <a:ext cx="668600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L" dirty="0"/>
              <a:t>Viernes 18 de OCTUBRE de 2024 a las 9PM (NO SE ACEPTAN RETRASOS)</a:t>
            </a:r>
          </a:p>
          <a:p>
            <a:pPr marL="0" indent="0" algn="ctr">
              <a:buNone/>
            </a:pPr>
            <a:r>
              <a:rPr lang="en-CL" dirty="0"/>
              <a:t>por CANVAS, un archivo ZIP por persona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CL" dirty="0">
                <a:solidFill>
                  <a:srgbClr val="FF0000"/>
                </a:solidFill>
              </a:rPr>
              <a:t>i las fotos no cumplen con alguno de los requisitos no serán consideradas en la base de datos y será evaluado con 1.0 la entrega de fotos para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5044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0068-0657-2E75-4B1C-EA4F4680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C3D0-C404-A294-E9E9-96ECA374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59859"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600" dirty="0"/>
              <a:t>Leer bien pasos 1, 2 y 3</a:t>
            </a:r>
          </a:p>
        </p:txBody>
      </p:sp>
    </p:spTree>
    <p:extLst>
      <p:ext uri="{BB962C8B-B14F-4D97-AF65-F5344CB8AC3E}">
        <p14:creationId xmlns:p14="http://schemas.microsoft.com/office/powerpoint/2010/main" val="39875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4: Training / Validation / Testing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profesor del curso entregará la base de datos con todas las imágenes y la planilla CSV a más tardar el 21/10/24 por a las 18hrs.</a:t>
            </a:r>
          </a:p>
          <a:p>
            <a:r>
              <a:rPr lang="en-CL" dirty="0"/>
              <a:t>De esta base de datos, escoja las primeras 5 fotos (01, 02, 03, 04, 05) de cada persona como training, la siguiente foto (06) para validation y las últimas dos (07 y 08) para testing.</a:t>
            </a:r>
          </a:p>
          <a:p>
            <a:r>
              <a:rPr lang="en-CL" dirty="0"/>
              <a:t>Estos conjuntos deben ser usados para todos los experimentos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0663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5: Object Detection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YOLO)</a:t>
            </a:r>
            <a:endParaRPr lang="en-C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674"/>
            <a:ext cx="10515600" cy="4351338"/>
          </a:xfrm>
        </p:spPr>
        <p:txBody>
          <a:bodyPr/>
          <a:lstStyle/>
          <a:p>
            <a:r>
              <a:rPr lang="en-CL" dirty="0"/>
              <a:t>Entrene un YOLO 11 para detectar orejas. </a:t>
            </a:r>
          </a:p>
          <a:p>
            <a:r>
              <a:rPr lang="en-CL" dirty="0">
                <a:solidFill>
                  <a:srgbClr val="FF0000"/>
                </a:solidFill>
              </a:rPr>
              <a:t>Reporte el mAP @ 0.5 en training, validation y testing</a:t>
            </a:r>
            <a:r>
              <a:rPr lang="en-CL" dirty="0"/>
              <a:t>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50521D-C972-3543-893E-6CCDB78BFE0C}"/>
              </a:ext>
            </a:extLst>
          </p:cNvPr>
          <p:cNvSpPr/>
          <p:nvPr/>
        </p:nvSpPr>
        <p:spPr>
          <a:xfrm>
            <a:off x="6267017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031C-22B6-C648-A102-F3E5A7943D39}"/>
              </a:ext>
            </a:extLst>
          </p:cNvPr>
          <p:cNvSpPr txBox="1"/>
          <p:nvPr/>
        </p:nvSpPr>
        <p:spPr>
          <a:xfrm>
            <a:off x="6104683" y="5220059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B8BF-D5D3-7C4E-8F0A-DD975724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2201333" y="3429000"/>
            <a:ext cx="2765043" cy="27262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B8DD78-E200-D61D-2C98-9A665E5FC25E}"/>
              </a:ext>
            </a:extLst>
          </p:cNvPr>
          <p:cNvSpPr/>
          <p:nvPr/>
        </p:nvSpPr>
        <p:spPr>
          <a:xfrm>
            <a:off x="9334526" y="4349201"/>
            <a:ext cx="262516" cy="310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436096-204B-2428-E4DB-F63DA50B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7806266" y="3426639"/>
            <a:ext cx="2765043" cy="27262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539C68-EB73-E95A-9996-24718F1CE8BA}"/>
              </a:ext>
            </a:extLst>
          </p:cNvPr>
          <p:cNvSpPr/>
          <p:nvPr/>
        </p:nvSpPr>
        <p:spPr>
          <a:xfrm>
            <a:off x="9335068" y="4312584"/>
            <a:ext cx="290408" cy="3108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7380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6: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algún modelo pre-entrenado)</a:t>
            </a:r>
          </a:p>
          <a:p>
            <a:r>
              <a:rPr lang="en-US" dirty="0"/>
              <a:t>V</a:t>
            </a:r>
            <a:r>
              <a:rPr lang="en-CL" dirty="0"/>
              <a:t>er ejemplos en VisionColab (ej. ResNet18)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Usando sólo las fotos de las orejas cropeadas manualmente, encuentre un modelo que clasifique correctamente a la persona según su oreja.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pic>
        <p:nvPicPr>
          <p:cNvPr id="4" name="Picture 3" descr="Close up of a person's ear&#10;&#10;Description automatically generated">
            <a:extLst>
              <a:ext uri="{FF2B5EF4-FFF2-40B4-BE49-F238E27FC236}">
                <a16:creationId xmlns:a16="http://schemas.microsoft.com/office/drawing/2014/main" id="{C881C346-6F8E-CE7A-5ECD-E963793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00" y="3147200"/>
            <a:ext cx="1219200" cy="1257300"/>
          </a:xfrm>
          <a:prstGeom prst="rect">
            <a:avLst/>
          </a:prstGeom>
        </p:spPr>
      </p:pic>
      <p:pic>
        <p:nvPicPr>
          <p:cNvPr id="7" name="Picture 6" descr="A close up of an ear&#10;&#10;Description automatically generated">
            <a:extLst>
              <a:ext uri="{FF2B5EF4-FFF2-40B4-BE49-F238E27FC236}">
                <a16:creationId xmlns:a16="http://schemas.microsoft.com/office/drawing/2014/main" id="{193BDF82-A798-76A8-5FA8-6FFF7207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399" y="4806176"/>
            <a:ext cx="1219199" cy="138175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E0C4D0D-ADA0-22B3-A5B9-5BE1CA79FAC6}"/>
              </a:ext>
            </a:extLst>
          </p:cNvPr>
          <p:cNvSpPr/>
          <p:nvPr/>
        </p:nvSpPr>
        <p:spPr>
          <a:xfrm>
            <a:off x="3710352" y="3604845"/>
            <a:ext cx="509954" cy="281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E4FD6F3-DCCD-B205-B951-9EF2E87F1E7E}"/>
              </a:ext>
            </a:extLst>
          </p:cNvPr>
          <p:cNvSpPr/>
          <p:nvPr/>
        </p:nvSpPr>
        <p:spPr>
          <a:xfrm>
            <a:off x="3710352" y="5497055"/>
            <a:ext cx="509954" cy="281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DBF45-411E-FAA3-875F-BCEAFBB51328}"/>
              </a:ext>
            </a:extLst>
          </p:cNvPr>
          <p:cNvSpPr txBox="1"/>
          <p:nvPr/>
        </p:nvSpPr>
        <p:spPr>
          <a:xfrm>
            <a:off x="4325810" y="3587259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7EE30-D23D-4E2E-79A7-6F9652E09B08}"/>
              </a:ext>
            </a:extLst>
          </p:cNvPr>
          <p:cNvSpPr txBox="1"/>
          <p:nvPr/>
        </p:nvSpPr>
        <p:spPr>
          <a:xfrm>
            <a:off x="4391298" y="5497055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21</a:t>
            </a:r>
          </a:p>
        </p:txBody>
      </p:sp>
    </p:spTree>
    <p:extLst>
      <p:ext uri="{BB962C8B-B14F-4D97-AF65-F5344CB8AC3E}">
        <p14:creationId xmlns:p14="http://schemas.microsoft.com/office/powerpoint/2010/main" val="32849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C26DF-BF90-99C4-E3BA-10459739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066800"/>
            <a:ext cx="7061200" cy="472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AADA5-EFDB-B14D-91E8-C979CBE940BF}"/>
              </a:ext>
            </a:extLst>
          </p:cNvPr>
          <p:cNvSpPr/>
          <p:nvPr/>
        </p:nvSpPr>
        <p:spPr>
          <a:xfrm>
            <a:off x="7503090" y="2630466"/>
            <a:ext cx="481183" cy="53862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59FC4-62EF-6920-51DB-9C830F2442CB}"/>
              </a:ext>
            </a:extLst>
          </p:cNvPr>
          <p:cNvSpPr txBox="1"/>
          <p:nvPr/>
        </p:nvSpPr>
        <p:spPr>
          <a:xfrm>
            <a:off x="5214156" y="6104383"/>
            <a:ext cx="277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Ella es Magdalena González</a:t>
            </a:r>
          </a:p>
        </p:txBody>
      </p:sp>
    </p:spTree>
    <p:extLst>
      <p:ext uri="{BB962C8B-B14F-4D97-AF65-F5344CB8AC3E}">
        <p14:creationId xmlns:p14="http://schemas.microsoft.com/office/powerpoint/2010/main" val="37336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7: Unión de bloques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</a:t>
            </a:r>
            <a:r>
              <a:rPr lang="es-ES" sz="1800" dirty="0"/>
              <a:t>unir pasos anteriores)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Una los bloques entrenados para detectar la identidad de la persona.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5FC820A-4438-15B7-A4E8-68986FFDA828}"/>
              </a:ext>
            </a:extLst>
          </p:cNvPr>
          <p:cNvSpPr/>
          <p:nvPr/>
        </p:nvSpPr>
        <p:spPr>
          <a:xfrm>
            <a:off x="5663513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87752-72C0-4997-0085-B8CA45F42C55}"/>
              </a:ext>
            </a:extLst>
          </p:cNvPr>
          <p:cNvSpPr txBox="1"/>
          <p:nvPr/>
        </p:nvSpPr>
        <p:spPr>
          <a:xfrm>
            <a:off x="5391451" y="5220059"/>
            <a:ext cx="97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683C7-F11D-133B-0EC8-35422970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2201333" y="3429000"/>
            <a:ext cx="2765043" cy="27262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DA1F08-8132-170E-DF1F-29BBE95B07B8}"/>
              </a:ext>
            </a:extLst>
          </p:cNvPr>
          <p:cNvSpPr/>
          <p:nvPr/>
        </p:nvSpPr>
        <p:spPr>
          <a:xfrm>
            <a:off x="8138770" y="4349201"/>
            <a:ext cx="262516" cy="310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813509-AA75-832D-95F7-3A97D7CA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6610510" y="3426639"/>
            <a:ext cx="2765043" cy="27262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158A2E-C113-FBC7-8F7F-A4CB4E7A9C6E}"/>
              </a:ext>
            </a:extLst>
          </p:cNvPr>
          <p:cNvSpPr/>
          <p:nvPr/>
        </p:nvSpPr>
        <p:spPr>
          <a:xfrm>
            <a:off x="8139312" y="4312584"/>
            <a:ext cx="290408" cy="3108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624D84-CB2F-9B19-2305-BB889CE72C89}"/>
              </a:ext>
            </a:extLst>
          </p:cNvPr>
          <p:cNvSpPr/>
          <p:nvPr/>
        </p:nvSpPr>
        <p:spPr>
          <a:xfrm>
            <a:off x="8717371" y="4310076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3DB2B-8435-BF65-BBF8-2D361A6C8E1F}"/>
              </a:ext>
            </a:extLst>
          </p:cNvPr>
          <p:cNvSpPr txBox="1"/>
          <p:nvPr/>
        </p:nvSpPr>
        <p:spPr>
          <a:xfrm>
            <a:off x="9451852" y="4370134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7C934-9833-6E51-FF7C-AE96D6CE8B28}"/>
              </a:ext>
            </a:extLst>
          </p:cNvPr>
          <p:cNvSpPr txBox="1"/>
          <p:nvPr/>
        </p:nvSpPr>
        <p:spPr>
          <a:xfrm>
            <a:off x="8565199" y="476472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25191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491B-EEA4-B76B-0DF4-656E9414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F618-7354-EB54-B4B4-DD7003B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8: Método alternativo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B71C-0C96-2A54-BDEC-4F3DFF57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Usando la base de datos, los conjuntos de train/val/test diseñe una estrategia alternativa que sirva para reconocer a la persona (ejemplo un YOLO para detectar la cabeza, o un YOLO para detectar a la persona)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DA92-7B5A-F8A7-BA0B-0431B6AA97E1}"/>
              </a:ext>
            </a:extLst>
          </p:cNvPr>
          <p:cNvSpPr txBox="1"/>
          <p:nvPr/>
        </p:nvSpPr>
        <p:spPr>
          <a:xfrm>
            <a:off x="5080555" y="5220059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Método Nuevo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420DB-C5B2-398A-B447-EE41DFE9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2201333" y="3429000"/>
            <a:ext cx="2765043" cy="2726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43C97C-EF8B-8253-5A23-7AE65734D534}"/>
              </a:ext>
            </a:extLst>
          </p:cNvPr>
          <p:cNvSpPr txBox="1"/>
          <p:nvPr/>
        </p:nvSpPr>
        <p:spPr>
          <a:xfrm>
            <a:off x="6871496" y="4570550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37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1317EE6-5760-9CDA-2620-3E87D9D8EE1D}"/>
              </a:ext>
            </a:extLst>
          </p:cNvPr>
          <p:cNvSpPr/>
          <p:nvPr/>
        </p:nvSpPr>
        <p:spPr>
          <a:xfrm>
            <a:off x="5663513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2384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9: Estadísticas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91"/>
            <a:ext cx="10515600" cy="111252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Reporte las estadísticas del método pedido (Paso 7) y el/los método/s alternativo/s </a:t>
            </a:r>
            <a:r>
              <a:rPr lang="es-ES"/>
              <a:t>(Paso 8) en </a:t>
            </a:r>
            <a:r>
              <a:rPr lang="es-ES" dirty="0"/>
              <a:t>términos de </a:t>
            </a:r>
            <a:r>
              <a:rPr lang="es-ES" dirty="0" err="1"/>
              <a:t>accuracy</a:t>
            </a:r>
            <a:r>
              <a:rPr lang="es-ES" dirty="0"/>
              <a:t> en el reconocimiento de las personas en el training, </a:t>
            </a:r>
            <a:r>
              <a:rPr lang="es-ES" dirty="0" err="1"/>
              <a:t>validation</a:t>
            </a:r>
            <a:r>
              <a:rPr lang="es-ES" dirty="0"/>
              <a:t> y </a:t>
            </a:r>
            <a:r>
              <a:rPr lang="es-ES" dirty="0" err="1"/>
              <a:t>testing</a:t>
            </a:r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68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B6D8B-EDA6-2ED4-2ED1-8B759C67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in a black shirt&#10;&#10;Description automatically generated">
            <a:extLst>
              <a:ext uri="{FF2B5EF4-FFF2-40B4-BE49-F238E27FC236}">
                <a16:creationId xmlns:a16="http://schemas.microsoft.com/office/drawing/2014/main" id="{8DA969E9-2859-52BB-DB78-43CBCC2A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1308100"/>
            <a:ext cx="6883400" cy="424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2706EE-BD9B-5C0C-4F01-557AB473F02A}"/>
              </a:ext>
            </a:extLst>
          </p:cNvPr>
          <p:cNvSpPr/>
          <p:nvPr/>
        </p:nvSpPr>
        <p:spPr>
          <a:xfrm>
            <a:off x="6826686" y="2555310"/>
            <a:ext cx="532116" cy="7766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42EB-795B-ADAE-2823-15583AB97AE6}"/>
              </a:ext>
            </a:extLst>
          </p:cNvPr>
          <p:cNvSpPr txBox="1"/>
          <p:nvPr/>
        </p:nvSpPr>
        <p:spPr>
          <a:xfrm>
            <a:off x="5214156" y="6104383"/>
            <a:ext cx="21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Él es Pedro Martínez</a:t>
            </a:r>
          </a:p>
        </p:txBody>
      </p:sp>
    </p:spTree>
    <p:extLst>
      <p:ext uri="{BB962C8B-B14F-4D97-AF65-F5344CB8AC3E}">
        <p14:creationId xmlns:p14="http://schemas.microsoft.com/office/powerpoint/2010/main" val="65772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1: Adquisición de fotos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L" dirty="0"/>
              <a:t>Cada estudiante debe tomar con su celular al menos 8 fotos de 5 personas distintas (es decir 40 fotos). La foto debe ser de una persona de perfil mirando hacia la izquierda (mostrando la oreja).</a:t>
            </a:r>
          </a:p>
          <a:p>
            <a:r>
              <a:rPr lang="en-CL" dirty="0"/>
              <a:t>Las fotos deben ser tomadas en momentos distintos y fondos distintos.</a:t>
            </a:r>
          </a:p>
          <a:p>
            <a:r>
              <a:rPr lang="en-CL" dirty="0"/>
              <a:t>La foto de la persona debe ir desde el hombro hasta el total de la cabeza.</a:t>
            </a:r>
          </a:p>
          <a:p>
            <a:r>
              <a:rPr lang="en-CL" dirty="0"/>
              <a:t>La foto debe ser de buena calidad, la persona debe cubrir al menos 1/3 de la foto.</a:t>
            </a:r>
          </a:p>
          <a:p>
            <a:r>
              <a:rPr lang="en-CL" dirty="0"/>
              <a:t>El formato de la foto debe ser jpg (no jpeg, ni png, ni ningún otro) </a:t>
            </a:r>
          </a:p>
          <a:p>
            <a:r>
              <a:rPr lang="en-CL" dirty="0"/>
              <a:t>Cada foto debe guardarse con el nombre ABCnn_mm.jpg, donde ABC son las tres iniciales de tu nombre (del estudiante, no de la persona de la foto), nn es el número de la persona (01, 02… 05), y mm (01, 02…  08).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11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AE78-BB4E-110E-C5A9-342332C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59859"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600" dirty="0"/>
              <a:t>Leer bien el paso 1</a:t>
            </a:r>
          </a:p>
        </p:txBody>
      </p:sp>
    </p:spTree>
    <p:extLst>
      <p:ext uri="{BB962C8B-B14F-4D97-AF65-F5344CB8AC3E}">
        <p14:creationId xmlns:p14="http://schemas.microsoft.com/office/powerpoint/2010/main" val="13727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72C8-F730-9E3F-1BA5-245244D9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A53-1CAC-C7A8-63AB-A353912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1: Adquisición de fotos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15CF-32E8-2ACC-8D3D-3575FD4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L" dirty="0"/>
              <a:t>Cada estudiante debe tomar con su celular al menos 8 fotos de 5 personas distintas (es decir 40 fotos). La foto debe ser de una persona de perfil mirando hacia la izquierda (mostrando la oreja).</a:t>
            </a:r>
          </a:p>
          <a:p>
            <a:r>
              <a:rPr lang="en-CL" dirty="0"/>
              <a:t>Las fotos deben ser tomadas en momentos distintos y fondos distintos.</a:t>
            </a:r>
          </a:p>
          <a:p>
            <a:r>
              <a:rPr lang="en-CL" dirty="0"/>
              <a:t>La foto de la persona debe ir desde el hombro hasta el total de la cabeza.</a:t>
            </a:r>
          </a:p>
          <a:p>
            <a:r>
              <a:rPr lang="en-CL" dirty="0"/>
              <a:t>La foto debe ser de buena calidad, la persona debe cubrir al menos 1/3 de la foto.</a:t>
            </a:r>
          </a:p>
          <a:p>
            <a:r>
              <a:rPr lang="en-CL" dirty="0"/>
              <a:t>El formato de la foto debe ser jpg (no jpeg, ni png, ni ningún otro) </a:t>
            </a:r>
          </a:p>
          <a:p>
            <a:r>
              <a:rPr lang="en-CL" dirty="0"/>
              <a:t>Cada foto debe guardarse con el nombre ABCnn_mm.jpg, donde ABC son las tres iniciales de tu nombre (del estudiante, no de la persona de la foto), nn es el número de la persona (01, 02… 05), y mm (01, 02…  08).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319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585DC-4915-9659-58EE-91AE7BF49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91B3-B73A-2DC6-F59D-5B9F424B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59859"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600" dirty="0"/>
              <a:t>Leer bien el paso 1</a:t>
            </a:r>
          </a:p>
        </p:txBody>
      </p:sp>
    </p:spTree>
    <p:extLst>
      <p:ext uri="{BB962C8B-B14F-4D97-AF65-F5344CB8AC3E}">
        <p14:creationId xmlns:p14="http://schemas.microsoft.com/office/powerpoint/2010/main" val="10969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9C6A9-2983-2BB4-A55E-B3C3C5386037}"/>
              </a:ext>
            </a:extLst>
          </p:cNvPr>
          <p:cNvSpPr txBox="1"/>
          <p:nvPr/>
        </p:nvSpPr>
        <p:spPr>
          <a:xfrm>
            <a:off x="696410" y="1551867"/>
            <a:ext cx="107991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Cada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foto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debe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guardarse</a:t>
            </a:r>
            <a:r>
              <a:rPr lang="en-US" sz="4800" dirty="0">
                <a:solidFill>
                  <a:srgbClr val="FF0000"/>
                </a:solidFill>
              </a:rPr>
              <a:t> con </a:t>
            </a:r>
            <a:r>
              <a:rPr lang="en-US" sz="4800" dirty="0" err="1">
                <a:solidFill>
                  <a:srgbClr val="FF0000"/>
                </a:solidFill>
              </a:rPr>
              <a:t>el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nombre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ABCnn_mm.jpg</a:t>
            </a:r>
            <a:r>
              <a:rPr lang="en-US" sz="4800" dirty="0">
                <a:solidFill>
                  <a:srgbClr val="FF0000"/>
                </a:solidFill>
              </a:rPr>
              <a:t>, </a:t>
            </a:r>
            <a:r>
              <a:rPr lang="en-US" sz="4800" dirty="0" err="1">
                <a:solidFill>
                  <a:srgbClr val="FF0000"/>
                </a:solidFill>
              </a:rPr>
              <a:t>donde</a:t>
            </a:r>
            <a:r>
              <a:rPr lang="en-US" sz="4800" dirty="0">
                <a:solidFill>
                  <a:srgbClr val="FF0000"/>
                </a:solidFill>
              </a:rPr>
              <a:t> ABC son las </a:t>
            </a:r>
            <a:r>
              <a:rPr lang="en-US" sz="4800" dirty="0" err="1">
                <a:solidFill>
                  <a:srgbClr val="FF0000"/>
                </a:solidFill>
              </a:rPr>
              <a:t>tres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iniciales</a:t>
            </a:r>
            <a:r>
              <a:rPr lang="en-US" sz="4800" dirty="0">
                <a:solidFill>
                  <a:srgbClr val="FF0000"/>
                </a:solidFill>
              </a:rPr>
              <a:t> de </a:t>
            </a:r>
            <a:r>
              <a:rPr lang="en-US" sz="4800" dirty="0" err="1">
                <a:solidFill>
                  <a:srgbClr val="FF0000"/>
                </a:solidFill>
              </a:rPr>
              <a:t>tu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nombre</a:t>
            </a:r>
            <a:r>
              <a:rPr lang="en-US" sz="4800" dirty="0">
                <a:solidFill>
                  <a:srgbClr val="FF0000"/>
                </a:solidFill>
              </a:rPr>
              <a:t> (del </a:t>
            </a:r>
            <a:r>
              <a:rPr lang="en-US" sz="4800" dirty="0" err="1">
                <a:solidFill>
                  <a:srgbClr val="FF0000"/>
                </a:solidFill>
              </a:rPr>
              <a:t>estudiante</a:t>
            </a:r>
            <a:r>
              <a:rPr lang="en-US" sz="4800" dirty="0">
                <a:solidFill>
                  <a:srgbClr val="FF0000"/>
                </a:solidFill>
              </a:rPr>
              <a:t>, no de la persona de la </a:t>
            </a:r>
            <a:r>
              <a:rPr lang="en-US" sz="4800" dirty="0" err="1">
                <a:solidFill>
                  <a:srgbClr val="FF0000"/>
                </a:solidFill>
              </a:rPr>
              <a:t>foto</a:t>
            </a:r>
            <a:r>
              <a:rPr lang="en-US" sz="4800" dirty="0">
                <a:solidFill>
                  <a:srgbClr val="FF0000"/>
                </a:solidFill>
              </a:rPr>
              <a:t>), </a:t>
            </a:r>
            <a:r>
              <a:rPr lang="en-US" sz="4800" dirty="0" err="1">
                <a:solidFill>
                  <a:srgbClr val="FF0000"/>
                </a:solidFill>
              </a:rPr>
              <a:t>nn</a:t>
            </a:r>
            <a:r>
              <a:rPr lang="en-US" sz="4800" dirty="0">
                <a:solidFill>
                  <a:srgbClr val="FF0000"/>
                </a:solidFill>
              </a:rPr>
              <a:t> es </a:t>
            </a:r>
            <a:r>
              <a:rPr lang="en-US" sz="4800" dirty="0" err="1">
                <a:solidFill>
                  <a:srgbClr val="FF0000"/>
                </a:solidFill>
              </a:rPr>
              <a:t>el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número</a:t>
            </a:r>
            <a:r>
              <a:rPr lang="en-US" sz="4800" dirty="0">
                <a:solidFill>
                  <a:srgbClr val="FF0000"/>
                </a:solidFill>
              </a:rPr>
              <a:t> de la persona (01, 02, … 05), y mm (01, 02, … 08).</a:t>
            </a:r>
            <a:endParaRPr lang="en-CL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 mirando a la izquierda)</a:t>
            </a:r>
          </a:p>
        </p:txBody>
      </p:sp>
      <p:pic>
        <p:nvPicPr>
          <p:cNvPr id="5" name="Picture 4" descr="A person with a beard smiling&#10;&#10;Description automatically generated">
            <a:extLst>
              <a:ext uri="{FF2B5EF4-FFF2-40B4-BE49-F238E27FC236}">
                <a16:creationId xmlns:a16="http://schemas.microsoft.com/office/drawing/2014/main" id="{5D5E2512-688E-05A6-2A5D-A96E81BD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53" y="1432560"/>
            <a:ext cx="726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0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1048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Reconocimiento de  personas de perfil a través de su oreja</vt:lpstr>
      <vt:lpstr>PowerPoint Presentation</vt:lpstr>
      <vt:lpstr>PowerPoint Presentation</vt:lpstr>
      <vt:lpstr>PASO 1: Adquisición de fotos</vt:lpstr>
      <vt:lpstr>Leer bien el paso 1</vt:lpstr>
      <vt:lpstr>PASO 1: Adquisición de fotos</vt:lpstr>
      <vt:lpstr>Leer bien el paso 1</vt:lpstr>
      <vt:lpstr>PowerPoint Presentation</vt:lpstr>
      <vt:lpstr>PASO 1: Adquisición de fotos  (persona mirando a la izquierda)</vt:lpstr>
      <vt:lpstr>PASO 2: Cropping &amp; Resize</vt:lpstr>
      <vt:lpstr>PASO 2: Cropping &amp; Resize</vt:lpstr>
      <vt:lpstr>PASO 2: Cropping &amp; Resize</vt:lpstr>
      <vt:lpstr>PASO 3: Etiquetado</vt:lpstr>
      <vt:lpstr>PASO 3: Etiquetado</vt:lpstr>
      <vt:lpstr>ENTREGA PASOS 1, 2 y 3</vt:lpstr>
      <vt:lpstr>Leer bien pasos 1, 2 y 3</vt:lpstr>
      <vt:lpstr>PASO 4: Training / Validation / Testing</vt:lpstr>
      <vt:lpstr>PASO 5: Object Detection</vt:lpstr>
      <vt:lpstr>PASO 6: Image Classification</vt:lpstr>
      <vt:lpstr>PASO 7: Unión de bloques</vt:lpstr>
      <vt:lpstr>PASO 8: Método alternativo</vt:lpstr>
      <vt:lpstr>PASO 9: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Domingo Mery Quiroz</dc:creator>
  <cp:lastModifiedBy>Domingo Mery</cp:lastModifiedBy>
  <cp:revision>25</cp:revision>
  <dcterms:created xsi:type="dcterms:W3CDTF">2022-10-12T11:43:36Z</dcterms:created>
  <dcterms:modified xsi:type="dcterms:W3CDTF">2024-10-17T22:28:24Z</dcterms:modified>
</cp:coreProperties>
</file>