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292929"/>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4712" autoAdjust="0"/>
  </p:normalViewPr>
  <p:slideViewPr>
    <p:cSldViewPr snapToGrid="0">
      <p:cViewPr varScale="1">
        <p:scale>
          <a:sx n="108" d="100"/>
          <a:sy n="108" d="100"/>
        </p:scale>
        <p:origin x="7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omin\OneDrive\Desktop\Capstone1_DJO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omin\OneDrive\Desktop\Capstone1_DJO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omin\OneDrive\Desktop\Capstone1_DJO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omin\OneDrive\Desktop\Capstone1_DJO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omin\OneDrive\Desktop\Capstone1_DJO_Fin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omin\OneDrive\Desktop\Capstone1_DJO_Fina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2018</a:t>
            </a:r>
            <a:r>
              <a:rPr lang="en-US" baseline="0"/>
              <a:t> Revenue</a:t>
            </a:r>
            <a:endParaRPr lang="en-US"/>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25135544341462868"/>
          <c:y val="0.19270988998715582"/>
          <c:w val="0.71118181150205495"/>
          <c:h val="0.56227843859943027"/>
        </c:manualLayout>
      </c:layout>
      <c:barChart>
        <c:barDir val="col"/>
        <c:grouping val="clustered"/>
        <c:varyColors val="0"/>
        <c:ser>
          <c:idx val="0"/>
          <c:order val="0"/>
          <c:tx>
            <c:strRef>
              <c:f>'Lariat Model'!$M$16</c:f>
              <c:strCache>
                <c:ptCount val="1"/>
                <c:pt idx="0">
                  <c:v>Gross 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3.4057040984833086E-3"/>
                  <c:y val="4.53900709219858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485-4058-AF43-F1D48F0DBCB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'Lariat Model'!$N$18</c:f>
              <c:numCache>
                <c:formatCode>_(* #,##0_);_(* \(#,##0\);_(* "-"_);_(@_)</c:formatCode>
                <c:ptCount val="1"/>
                <c:pt idx="0">
                  <c:v>81318</c:v>
                </c:pt>
              </c:numCache>
            </c:numRef>
          </c:cat>
          <c:val>
            <c:numRef>
              <c:f>'Lariat Model'!$N$16</c:f>
              <c:numCache>
                <c:formatCode>"$"#,##0.00_);[Red]\("$"#,##0.00\)</c:formatCode>
                <c:ptCount val="1"/>
                <c:pt idx="0">
                  <c:v>52830207</c:v>
                </c:pt>
              </c:numCache>
            </c:numRef>
          </c:val>
          <c:extLst>
            <c:ext xmlns:c16="http://schemas.microsoft.com/office/drawing/2014/chart" uri="{C3380CC4-5D6E-409C-BE32-E72D297353CC}">
              <c16:uniqueId val="{00000001-8485-4058-AF43-F1D48F0DBCBA}"/>
            </c:ext>
          </c:extLst>
        </c:ser>
        <c:ser>
          <c:idx val="1"/>
          <c:order val="1"/>
          <c:tx>
            <c:strRef>
              <c:f>'Lariat Model'!$M$27</c:f>
              <c:strCache>
                <c:ptCount val="1"/>
                <c:pt idx="0">
                  <c:v>Net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1.3408283839809052E-7"/>
                  <c:y val="3.97163120567375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485-4058-AF43-F1D48F0DBCB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'Lariat Model'!$N$18</c:f>
              <c:numCache>
                <c:formatCode>_(* #,##0_);_(* \(#,##0\);_(* "-"_);_(@_)</c:formatCode>
                <c:ptCount val="1"/>
                <c:pt idx="0">
                  <c:v>81318</c:v>
                </c:pt>
              </c:numCache>
            </c:numRef>
          </c:cat>
          <c:val>
            <c:numRef>
              <c:f>'Lariat Model'!$N$27</c:f>
              <c:numCache>
                <c:formatCode>"$"#,##0.00_);[Red]\("$"#,##0.00\)</c:formatCode>
                <c:ptCount val="1"/>
                <c:pt idx="0">
                  <c:v>19753518.359999988</c:v>
                </c:pt>
              </c:numCache>
            </c:numRef>
          </c:val>
          <c:extLst>
            <c:ext xmlns:c16="http://schemas.microsoft.com/office/drawing/2014/chart" uri="{C3380CC4-5D6E-409C-BE32-E72D297353CC}">
              <c16:uniqueId val="{00000003-8485-4058-AF43-F1D48F0DBCBA}"/>
            </c:ext>
          </c:extLst>
        </c:ser>
        <c:dLbls>
          <c:dLblPos val="outEnd"/>
          <c:showLegendKey val="0"/>
          <c:showVal val="1"/>
          <c:showCatName val="0"/>
          <c:showSerName val="0"/>
          <c:showPercent val="0"/>
          <c:showBubbleSize val="0"/>
        </c:dLbls>
        <c:gapWidth val="100"/>
        <c:overlap val="-24"/>
        <c:axId val="1794239471"/>
        <c:axId val="1794245711"/>
      </c:barChart>
      <c:catAx>
        <c:axId val="1794239471"/>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Deals Closed</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_(* #,##0_);_(* \(#,##0\);_(* &quot;-&quot;_);_(@_)"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45711"/>
        <c:crosses val="autoZero"/>
        <c:auto val="1"/>
        <c:lblAlgn val="ctr"/>
        <c:lblOffset val="100"/>
        <c:noMultiLvlLbl val="0"/>
      </c:catAx>
      <c:valAx>
        <c:axId val="1794245711"/>
        <c:scaling>
          <c:orientation val="minMax"/>
          <c:max val="80000000"/>
        </c:scaling>
        <c:delete val="0"/>
        <c:axPos val="l"/>
        <c:majorGridlines>
          <c:spPr>
            <a:ln w="9525" cap="flat" cmpd="sng" algn="ctr">
              <a:solidFill>
                <a:schemeClr val="lt1">
                  <a:lumMod val="95000"/>
                  <a:alpha val="10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3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Net Revenue</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stacked"/>
        <c:varyColors val="0"/>
        <c:ser>
          <c:idx val="1"/>
          <c:order val="0"/>
          <c:tx>
            <c:strRef>
              <c:f>car_data!$W$20</c:f>
              <c:strCache>
                <c:ptCount val="1"/>
                <c:pt idx="0">
                  <c:v>Cars Losing Profit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car_data!$Y$18</c:f>
              <c:strCache>
                <c:ptCount val="1"/>
                <c:pt idx="0">
                  <c:v>Net Revenue</c:v>
                </c:pt>
              </c:strCache>
            </c:strRef>
          </c:cat>
          <c:val>
            <c:numRef>
              <c:f>car_data!$Y$20</c:f>
              <c:numCache>
                <c:formatCode>"$"#,##0.00_);[Red]\("$"#,##0.00\)</c:formatCode>
                <c:ptCount val="1"/>
                <c:pt idx="0">
                  <c:v>-210884.04</c:v>
                </c:pt>
              </c:numCache>
            </c:numRef>
          </c:val>
          <c:extLst>
            <c:ext xmlns:c16="http://schemas.microsoft.com/office/drawing/2014/chart" uri="{C3380CC4-5D6E-409C-BE32-E72D297353CC}">
              <c16:uniqueId val="{00000000-CE9F-419D-ACD3-0EE2F831F056}"/>
            </c:ext>
          </c:extLst>
        </c:ser>
        <c:ser>
          <c:idx val="0"/>
          <c:order val="1"/>
          <c:tx>
            <c:strRef>
              <c:f>car_data!$W$19</c:f>
              <c:strCache>
                <c:ptCount val="1"/>
                <c:pt idx="0">
                  <c:v>Top 20 Cars</c:v>
                </c:pt>
              </c:strCache>
            </c:strRef>
          </c:tx>
          <c:spPr>
            <a:solidFill>
              <a:schemeClr val="accent6">
                <a:lumMod val="60000"/>
                <a:lumOff val="40000"/>
              </a:schemeClr>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2-CE9F-419D-ACD3-0EE2F831F056}"/>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CE9F-419D-ACD3-0EE2F831F05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car_data!$Y$18</c:f>
              <c:strCache>
                <c:ptCount val="1"/>
                <c:pt idx="0">
                  <c:v>Net Revenue</c:v>
                </c:pt>
              </c:strCache>
            </c:strRef>
          </c:cat>
          <c:val>
            <c:numRef>
              <c:f>car_data!$Y$19</c:f>
              <c:numCache>
                <c:formatCode>"$"#,##0.00_);[Red]\("$"#,##0.00\)</c:formatCode>
                <c:ptCount val="1"/>
                <c:pt idx="0">
                  <c:v>285704.36</c:v>
                </c:pt>
              </c:numCache>
            </c:numRef>
          </c:val>
          <c:extLst>
            <c:ext xmlns:c16="http://schemas.microsoft.com/office/drawing/2014/chart" uri="{C3380CC4-5D6E-409C-BE32-E72D297353CC}">
              <c16:uniqueId val="{00000003-CE9F-419D-ACD3-0EE2F831F056}"/>
            </c:ext>
          </c:extLst>
        </c:ser>
        <c:dLbls>
          <c:dLblPos val="ctr"/>
          <c:showLegendKey val="0"/>
          <c:showVal val="1"/>
          <c:showCatName val="0"/>
          <c:showSerName val="0"/>
          <c:showPercent val="0"/>
          <c:showBubbleSize val="0"/>
        </c:dLbls>
        <c:gapWidth val="95"/>
        <c:overlap val="100"/>
        <c:axId val="982359568"/>
        <c:axId val="982360400"/>
      </c:barChart>
      <c:catAx>
        <c:axId val="982359568"/>
        <c:scaling>
          <c:orientation val="minMax"/>
        </c:scaling>
        <c:delete val="1"/>
        <c:axPos val="b"/>
        <c:numFmt formatCode="General" sourceLinked="1"/>
        <c:majorTickMark val="out"/>
        <c:minorTickMark val="none"/>
        <c:tickLblPos val="nextTo"/>
        <c:crossAx val="982360400"/>
        <c:crosses val="autoZero"/>
        <c:auto val="1"/>
        <c:lblAlgn val="ctr"/>
        <c:lblOffset val="100"/>
        <c:noMultiLvlLbl val="0"/>
      </c:catAx>
      <c:valAx>
        <c:axId val="9823604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2359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Strategy 1</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'Lariat Model'!$M$16</c:f>
              <c:strCache>
                <c:ptCount val="1"/>
                <c:pt idx="0">
                  <c:v>Gross 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Model'!$N$13:$O$13</c:f>
              <c:strCache>
                <c:ptCount val="2"/>
                <c:pt idx="0">
                  <c:v>2018</c:v>
                </c:pt>
                <c:pt idx="1">
                  <c:v>Strategy 1</c:v>
                </c:pt>
              </c:strCache>
            </c:strRef>
          </c:cat>
          <c:val>
            <c:numRef>
              <c:f>'Lariat Model'!$N$16:$O$16</c:f>
              <c:numCache>
                <c:formatCode>"$"#,##0.00_);[Red]\("$"#,##0.00\)</c:formatCode>
                <c:ptCount val="2"/>
                <c:pt idx="0">
                  <c:v>52830207</c:v>
                </c:pt>
                <c:pt idx="1">
                  <c:v>52439470.98994904</c:v>
                </c:pt>
              </c:numCache>
            </c:numRef>
          </c:val>
          <c:extLst>
            <c:ext xmlns:c16="http://schemas.microsoft.com/office/drawing/2014/chart" uri="{C3380CC4-5D6E-409C-BE32-E72D297353CC}">
              <c16:uniqueId val="{00000002-219F-4BAD-9001-C37F9840A36B}"/>
            </c:ext>
          </c:extLst>
        </c:ser>
        <c:ser>
          <c:idx val="1"/>
          <c:order val="1"/>
          <c:tx>
            <c:strRef>
              <c:f>'Lariat Model'!$M$27</c:f>
              <c:strCache>
                <c:ptCount val="1"/>
                <c:pt idx="0">
                  <c:v>Net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'Lariat Model'!$N$13:$O$13</c:f>
              <c:strCache>
                <c:ptCount val="2"/>
                <c:pt idx="0">
                  <c:v>2018</c:v>
                </c:pt>
                <c:pt idx="1">
                  <c:v>Strategy 1</c:v>
                </c:pt>
              </c:strCache>
            </c:strRef>
          </c:cat>
          <c:val>
            <c:numRef>
              <c:f>'Lariat Model'!$N$27:$O$27</c:f>
              <c:numCache>
                <c:formatCode>"$"#,##0.00_);[Red]\("$"#,##0.00\)</c:formatCode>
                <c:ptCount val="2"/>
                <c:pt idx="0">
                  <c:v>19753518.359999988</c:v>
                </c:pt>
                <c:pt idx="1">
                  <c:v>21211531.389949065</c:v>
                </c:pt>
              </c:numCache>
            </c:numRef>
          </c:val>
          <c:extLst>
            <c:ext xmlns:c16="http://schemas.microsoft.com/office/drawing/2014/chart" uri="{C3380CC4-5D6E-409C-BE32-E72D297353CC}">
              <c16:uniqueId val="{00000005-219F-4BAD-9001-C37F9840A36B}"/>
            </c:ext>
          </c:extLst>
        </c:ser>
        <c:dLbls>
          <c:dLblPos val="outEnd"/>
          <c:showLegendKey val="0"/>
          <c:showVal val="1"/>
          <c:showCatName val="0"/>
          <c:showSerName val="0"/>
          <c:showPercent val="0"/>
          <c:showBubbleSize val="0"/>
        </c:dLbls>
        <c:gapWidth val="75"/>
        <c:overlap val="40"/>
        <c:axId val="1794239471"/>
        <c:axId val="1794245711"/>
      </c:barChart>
      <c:catAx>
        <c:axId val="17942394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45711"/>
        <c:crosses val="autoZero"/>
        <c:auto val="1"/>
        <c:lblAlgn val="ctr"/>
        <c:lblOffset val="100"/>
        <c:noMultiLvlLbl val="0"/>
      </c:catAx>
      <c:valAx>
        <c:axId val="1794245711"/>
        <c:scaling>
          <c:orientation val="minMax"/>
          <c:max val="80000000"/>
        </c:scaling>
        <c:delete val="0"/>
        <c:axPos val="l"/>
        <c:majorGridlines>
          <c:spPr>
            <a:ln w="9525" cap="flat" cmpd="sng" algn="ctr">
              <a:solidFill>
                <a:schemeClr val="lt1">
                  <a:lumMod val="95000"/>
                  <a:alpha val="10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39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Strategy 2</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'Lariat Model'!$M$16</c:f>
              <c:strCache>
                <c:ptCount val="1"/>
                <c:pt idx="0">
                  <c:v>Gross 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Model'!$N$13,'Lariat Model'!$P$13)</c:f>
              <c:strCache>
                <c:ptCount val="2"/>
                <c:pt idx="0">
                  <c:v>2018</c:v>
                </c:pt>
                <c:pt idx="1">
                  <c:v>Strategy 2</c:v>
                </c:pt>
              </c:strCache>
            </c:strRef>
          </c:cat>
          <c:val>
            <c:numRef>
              <c:f>('Lariat Model'!$N$16,'Lariat Model'!$P$16)</c:f>
              <c:numCache>
                <c:formatCode>"$"#,##0.00_);[Red]\("$"#,##0.00\)</c:formatCode>
                <c:ptCount val="2"/>
                <c:pt idx="0">
                  <c:v>52830207</c:v>
                </c:pt>
                <c:pt idx="1">
                  <c:v>58327636.25639236</c:v>
                </c:pt>
              </c:numCache>
            </c:numRef>
          </c:val>
          <c:extLst>
            <c:ext xmlns:c16="http://schemas.microsoft.com/office/drawing/2014/chart" uri="{C3380CC4-5D6E-409C-BE32-E72D297353CC}">
              <c16:uniqueId val="{00000001-88CA-4570-8982-1370BFBD2F7F}"/>
            </c:ext>
          </c:extLst>
        </c:ser>
        <c:ser>
          <c:idx val="1"/>
          <c:order val="1"/>
          <c:tx>
            <c:strRef>
              <c:f>'Lariat Model'!$M$27</c:f>
              <c:strCache>
                <c:ptCount val="1"/>
                <c:pt idx="0">
                  <c:v>Net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Model'!$N$13,'Lariat Model'!$P$13)</c:f>
              <c:strCache>
                <c:ptCount val="2"/>
                <c:pt idx="0">
                  <c:v>2018</c:v>
                </c:pt>
                <c:pt idx="1">
                  <c:v>Strategy 2</c:v>
                </c:pt>
              </c:strCache>
            </c:strRef>
          </c:cat>
          <c:val>
            <c:numRef>
              <c:f>('Lariat Model'!$N$27,'Lariat Model'!$P$27)</c:f>
              <c:numCache>
                <c:formatCode>"$"#,##0.00_);[Red]\("$"#,##0.00\)</c:formatCode>
                <c:ptCount val="2"/>
                <c:pt idx="0">
                  <c:v>19753518.359999988</c:v>
                </c:pt>
                <c:pt idx="1">
                  <c:v>23874491.216392383</c:v>
                </c:pt>
              </c:numCache>
            </c:numRef>
          </c:val>
          <c:extLst>
            <c:ext xmlns:c16="http://schemas.microsoft.com/office/drawing/2014/chart" uri="{C3380CC4-5D6E-409C-BE32-E72D297353CC}">
              <c16:uniqueId val="{00000002-88CA-4570-8982-1370BFBD2F7F}"/>
            </c:ext>
          </c:extLst>
        </c:ser>
        <c:dLbls>
          <c:dLblPos val="outEnd"/>
          <c:showLegendKey val="0"/>
          <c:showVal val="1"/>
          <c:showCatName val="0"/>
          <c:showSerName val="0"/>
          <c:showPercent val="0"/>
          <c:showBubbleSize val="0"/>
        </c:dLbls>
        <c:gapWidth val="75"/>
        <c:overlap val="40"/>
        <c:axId val="1794239471"/>
        <c:axId val="1794245711"/>
      </c:barChart>
      <c:catAx>
        <c:axId val="17942394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45711"/>
        <c:crosses val="autoZero"/>
        <c:auto val="1"/>
        <c:lblAlgn val="ctr"/>
        <c:lblOffset val="100"/>
        <c:noMultiLvlLbl val="0"/>
      </c:catAx>
      <c:valAx>
        <c:axId val="1794245711"/>
        <c:scaling>
          <c:orientation val="minMax"/>
          <c:max val="80000000"/>
        </c:scaling>
        <c:delete val="0"/>
        <c:axPos val="l"/>
        <c:majorGridlines>
          <c:spPr>
            <a:ln w="9525" cap="flat" cmpd="sng" algn="ctr">
              <a:solidFill>
                <a:schemeClr val="lt1">
                  <a:lumMod val="95000"/>
                  <a:alpha val="10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39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Strategy 3</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'Lariat Model'!$M$16</c:f>
              <c:strCache>
                <c:ptCount val="1"/>
                <c:pt idx="0">
                  <c:v>Gross 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Model'!$N$13,'Lariat Model'!$Q$13)</c:f>
              <c:strCache>
                <c:ptCount val="2"/>
                <c:pt idx="0">
                  <c:v>2018</c:v>
                </c:pt>
                <c:pt idx="1">
                  <c:v>Strategy 3</c:v>
                </c:pt>
              </c:strCache>
            </c:strRef>
          </c:cat>
          <c:val>
            <c:numRef>
              <c:f>('Lariat Model'!$N$16,'Lariat Model'!$Q$16)</c:f>
              <c:numCache>
                <c:formatCode>"$"#,##0.00_);[Red]\("$"#,##0.00\)</c:formatCode>
                <c:ptCount val="2"/>
                <c:pt idx="0">
                  <c:v>52830207</c:v>
                </c:pt>
                <c:pt idx="1">
                  <c:v>56836827.52413246</c:v>
                </c:pt>
              </c:numCache>
            </c:numRef>
          </c:val>
          <c:extLst>
            <c:ext xmlns:c16="http://schemas.microsoft.com/office/drawing/2014/chart" uri="{C3380CC4-5D6E-409C-BE32-E72D297353CC}">
              <c16:uniqueId val="{00000001-94C4-4D01-AB5D-69788679E2E7}"/>
            </c:ext>
          </c:extLst>
        </c:ser>
        <c:ser>
          <c:idx val="1"/>
          <c:order val="1"/>
          <c:tx>
            <c:strRef>
              <c:f>'Lariat Model'!$M$27</c:f>
              <c:strCache>
                <c:ptCount val="1"/>
                <c:pt idx="0">
                  <c:v>Net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Model'!$N$13,'Lariat Model'!$Q$13)</c:f>
              <c:strCache>
                <c:ptCount val="2"/>
                <c:pt idx="0">
                  <c:v>2018</c:v>
                </c:pt>
                <c:pt idx="1">
                  <c:v>Strategy 3</c:v>
                </c:pt>
              </c:strCache>
            </c:strRef>
          </c:cat>
          <c:val>
            <c:numRef>
              <c:f>('Lariat Model'!$N$27,'Lariat Model'!$Q$27)</c:f>
              <c:numCache>
                <c:formatCode>"$"#,##0.00_);[Red]\("$"#,##0.00\)</c:formatCode>
                <c:ptCount val="2"/>
                <c:pt idx="0">
                  <c:v>19753518.359999988</c:v>
                </c:pt>
                <c:pt idx="1">
                  <c:v>23760138.884132478</c:v>
                </c:pt>
              </c:numCache>
            </c:numRef>
          </c:val>
          <c:extLst>
            <c:ext xmlns:c16="http://schemas.microsoft.com/office/drawing/2014/chart" uri="{C3380CC4-5D6E-409C-BE32-E72D297353CC}">
              <c16:uniqueId val="{00000003-94C4-4D01-AB5D-69788679E2E7}"/>
            </c:ext>
          </c:extLst>
        </c:ser>
        <c:dLbls>
          <c:dLblPos val="outEnd"/>
          <c:showLegendKey val="0"/>
          <c:showVal val="1"/>
          <c:showCatName val="0"/>
          <c:showSerName val="0"/>
          <c:showPercent val="0"/>
          <c:showBubbleSize val="0"/>
        </c:dLbls>
        <c:gapWidth val="75"/>
        <c:overlap val="40"/>
        <c:axId val="1794239471"/>
        <c:axId val="1794245711"/>
      </c:barChart>
      <c:catAx>
        <c:axId val="17942394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45711"/>
        <c:crosses val="autoZero"/>
        <c:auto val="1"/>
        <c:lblAlgn val="ctr"/>
        <c:lblOffset val="100"/>
        <c:noMultiLvlLbl val="0"/>
      </c:catAx>
      <c:valAx>
        <c:axId val="1794245711"/>
        <c:scaling>
          <c:orientation val="minMax"/>
          <c:max val="80000000"/>
        </c:scaling>
        <c:delete val="0"/>
        <c:axPos val="l"/>
        <c:majorGridlines>
          <c:spPr>
            <a:ln w="9525" cap="flat" cmpd="sng" algn="ctr">
              <a:solidFill>
                <a:schemeClr val="lt1">
                  <a:lumMod val="95000"/>
                  <a:alpha val="10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39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Strategy 4</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'Lariat Model'!$M$16</c:f>
              <c:strCache>
                <c:ptCount val="1"/>
                <c:pt idx="0">
                  <c:v>Gross 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Model'!$N$13,'Lariat Model'!$R$13)</c:f>
              <c:strCache>
                <c:ptCount val="2"/>
                <c:pt idx="0">
                  <c:v>2018</c:v>
                </c:pt>
                <c:pt idx="1">
                  <c:v>Strategy 4</c:v>
                </c:pt>
              </c:strCache>
            </c:strRef>
          </c:cat>
          <c:val>
            <c:numRef>
              <c:f>('Lariat Model'!$N$16,'Lariat Model'!$R$16)</c:f>
              <c:numCache>
                <c:formatCode>"$"#,##0.00_);[Red]\("$"#,##0.00\)</c:formatCode>
                <c:ptCount val="2"/>
                <c:pt idx="0">
                  <c:v>52830207</c:v>
                </c:pt>
                <c:pt idx="1">
                  <c:v>65132314.616385631</c:v>
                </c:pt>
              </c:numCache>
            </c:numRef>
          </c:val>
          <c:extLst>
            <c:ext xmlns:c16="http://schemas.microsoft.com/office/drawing/2014/chart" uri="{C3380CC4-5D6E-409C-BE32-E72D297353CC}">
              <c16:uniqueId val="{00000001-3515-4F13-9B12-801168110FFB}"/>
            </c:ext>
          </c:extLst>
        </c:ser>
        <c:ser>
          <c:idx val="1"/>
          <c:order val="1"/>
          <c:tx>
            <c:strRef>
              <c:f>'Lariat Model'!$M$27</c:f>
              <c:strCache>
                <c:ptCount val="1"/>
                <c:pt idx="0">
                  <c:v>Net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('Lariat Model'!$N$13,'Lariat Model'!$R$13)</c:f>
              <c:strCache>
                <c:ptCount val="2"/>
                <c:pt idx="0">
                  <c:v>2018</c:v>
                </c:pt>
                <c:pt idx="1">
                  <c:v>Strategy 4</c:v>
                </c:pt>
              </c:strCache>
            </c:strRef>
          </c:cat>
          <c:val>
            <c:numRef>
              <c:f>('Lariat Model'!$N$27,'Lariat Model'!$R$27)</c:f>
              <c:numCache>
                <c:formatCode>"$"#,##0.00_);[Red]\("$"#,##0.00\)</c:formatCode>
                <c:ptCount val="2"/>
                <c:pt idx="0">
                  <c:v>19753518.359999988</c:v>
                </c:pt>
                <c:pt idx="1">
                  <c:v>32527918.616385657</c:v>
                </c:pt>
              </c:numCache>
            </c:numRef>
          </c:val>
          <c:extLst>
            <c:ext xmlns:c16="http://schemas.microsoft.com/office/drawing/2014/chart" uri="{C3380CC4-5D6E-409C-BE32-E72D297353CC}">
              <c16:uniqueId val="{00000003-3515-4F13-9B12-801168110FFB}"/>
            </c:ext>
          </c:extLst>
        </c:ser>
        <c:dLbls>
          <c:dLblPos val="outEnd"/>
          <c:showLegendKey val="0"/>
          <c:showVal val="1"/>
          <c:showCatName val="0"/>
          <c:showSerName val="0"/>
          <c:showPercent val="0"/>
          <c:showBubbleSize val="0"/>
        </c:dLbls>
        <c:gapWidth val="75"/>
        <c:overlap val="40"/>
        <c:axId val="1794239471"/>
        <c:axId val="1794245711"/>
      </c:barChart>
      <c:catAx>
        <c:axId val="179423947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45711"/>
        <c:crosses val="autoZero"/>
        <c:auto val="1"/>
        <c:lblAlgn val="ctr"/>
        <c:lblOffset val="100"/>
        <c:noMultiLvlLbl val="0"/>
      </c:catAx>
      <c:valAx>
        <c:axId val="1794245711"/>
        <c:scaling>
          <c:orientation val="minMax"/>
          <c:max val="80000000"/>
        </c:scaling>
        <c:delete val="0"/>
        <c:axPos val="l"/>
        <c:majorGridlines>
          <c:spPr>
            <a:ln w="9525" cap="flat" cmpd="sng" algn="ctr">
              <a:solidFill>
                <a:schemeClr val="lt1">
                  <a:lumMod val="95000"/>
                  <a:alpha val="10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94239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FF8F0-0C44-46C1-9986-1BF772CA2CF0}"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BCABE-41A5-40F6-B34B-67CB3500E0D5}" type="slidenum">
              <a:rPr lang="en-US" smtClean="0"/>
              <a:t>‹#›</a:t>
            </a:fld>
            <a:endParaRPr lang="en-US"/>
          </a:p>
        </p:txBody>
      </p:sp>
    </p:spTree>
    <p:extLst>
      <p:ext uri="{BB962C8B-B14F-4D97-AF65-F5344CB8AC3E}">
        <p14:creationId xmlns:p14="http://schemas.microsoft.com/office/powerpoint/2010/main" val="381956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Domingo and I am here to go over some analysis and potential business plans for Lariat.</a:t>
            </a:r>
          </a:p>
        </p:txBody>
      </p:sp>
      <p:sp>
        <p:nvSpPr>
          <p:cNvPr id="4" name="Slide Number Placeholder 3"/>
          <p:cNvSpPr>
            <a:spLocks noGrp="1"/>
          </p:cNvSpPr>
          <p:nvPr>
            <p:ph type="sldNum" sz="quarter" idx="5"/>
          </p:nvPr>
        </p:nvSpPr>
        <p:spPr/>
        <p:txBody>
          <a:bodyPr/>
          <a:lstStyle/>
          <a:p>
            <a:fld id="{7DABCABE-41A5-40F6-B34B-67CB3500E0D5}" type="slidenum">
              <a:rPr lang="en-US" smtClean="0"/>
              <a:t>1</a:t>
            </a:fld>
            <a:endParaRPr lang="en-US"/>
          </a:p>
        </p:txBody>
      </p:sp>
    </p:spTree>
    <p:extLst>
      <p:ext uri="{BB962C8B-B14F-4D97-AF65-F5344CB8AC3E}">
        <p14:creationId xmlns:p14="http://schemas.microsoft.com/office/powerpoint/2010/main" val="373408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overall objective is to provide Lariat with strategies going into 2019 to help with decision making regarding vehicle inventory, cutting cost and increasing revenue. </a:t>
            </a:r>
          </a:p>
          <a:p>
            <a:endParaRPr lang="en-US" dirty="0"/>
          </a:p>
          <a:p>
            <a:r>
              <a:rPr lang="en-US" dirty="0"/>
              <a:t>I have prepared 4 potential strategies to include cutting vehicles from the fleet, adding vehicles, and increasing rental fees. </a:t>
            </a:r>
          </a:p>
        </p:txBody>
      </p:sp>
      <p:sp>
        <p:nvSpPr>
          <p:cNvPr id="4" name="Slide Number Placeholder 3"/>
          <p:cNvSpPr>
            <a:spLocks noGrp="1"/>
          </p:cNvSpPr>
          <p:nvPr>
            <p:ph type="sldNum" sz="quarter" idx="5"/>
          </p:nvPr>
        </p:nvSpPr>
        <p:spPr/>
        <p:txBody>
          <a:bodyPr/>
          <a:lstStyle/>
          <a:p>
            <a:fld id="{7DABCABE-41A5-40F6-B34B-67CB3500E0D5}" type="slidenum">
              <a:rPr lang="en-US" smtClean="0"/>
              <a:t>2</a:t>
            </a:fld>
            <a:endParaRPr lang="en-US"/>
          </a:p>
        </p:txBody>
      </p:sp>
    </p:spTree>
    <p:extLst>
      <p:ext uri="{BB962C8B-B14F-4D97-AF65-F5344CB8AC3E}">
        <p14:creationId xmlns:p14="http://schemas.microsoft.com/office/powerpoint/2010/main" val="2874236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we today?</a:t>
            </a:r>
          </a:p>
          <a:p>
            <a:r>
              <a:rPr lang="en-US" dirty="0"/>
              <a:t>Lariat has 50 total branches across 22 States. 22 of the branches are within airports across 14 of the states. </a:t>
            </a:r>
          </a:p>
          <a:p>
            <a:endParaRPr lang="en-US" dirty="0"/>
          </a:p>
          <a:p>
            <a:r>
              <a:rPr lang="en-US" dirty="0"/>
              <a:t>Each branch averages around 1M in gross revenue.</a:t>
            </a:r>
          </a:p>
          <a:p>
            <a:endParaRPr lang="en-US" dirty="0"/>
          </a:p>
          <a:p>
            <a:r>
              <a:rPr lang="en-US" dirty="0"/>
              <a:t>With a total of 81 thousand rental deals closed averaging $650 per rental. </a:t>
            </a:r>
          </a:p>
          <a:p>
            <a:r>
              <a:rPr lang="en-US" dirty="0"/>
              <a:t>Overall hitting gross revenue of 53M and net revenue of 20M</a:t>
            </a:r>
          </a:p>
        </p:txBody>
      </p:sp>
      <p:sp>
        <p:nvSpPr>
          <p:cNvPr id="4" name="Slide Number Placeholder 3"/>
          <p:cNvSpPr>
            <a:spLocks noGrp="1"/>
          </p:cNvSpPr>
          <p:nvPr>
            <p:ph type="sldNum" sz="quarter" idx="5"/>
          </p:nvPr>
        </p:nvSpPr>
        <p:spPr/>
        <p:txBody>
          <a:bodyPr/>
          <a:lstStyle/>
          <a:p>
            <a:fld id="{7DABCABE-41A5-40F6-B34B-67CB3500E0D5}" type="slidenum">
              <a:rPr lang="en-US" smtClean="0"/>
              <a:t>3</a:t>
            </a:fld>
            <a:endParaRPr lang="en-US"/>
          </a:p>
        </p:txBody>
      </p:sp>
    </p:spTree>
    <p:extLst>
      <p:ext uri="{BB962C8B-B14F-4D97-AF65-F5344CB8AC3E}">
        <p14:creationId xmlns:p14="http://schemas.microsoft.com/office/powerpoint/2010/main" val="76514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through the 2018 data it shows we have 200 cars losing profit costing us almost 210 thousand in revenue. Compared to our top 20 cars bringing in 285 thousand. </a:t>
            </a:r>
          </a:p>
          <a:p>
            <a:endParaRPr lang="en-US" dirty="0"/>
          </a:p>
          <a:p>
            <a:r>
              <a:rPr lang="en-US" dirty="0"/>
              <a:t>This will be a focus point for the strategies I prepared going forward to cut on cost and overall increase revenue.</a:t>
            </a:r>
          </a:p>
        </p:txBody>
      </p:sp>
      <p:sp>
        <p:nvSpPr>
          <p:cNvPr id="4" name="Slide Number Placeholder 3"/>
          <p:cNvSpPr>
            <a:spLocks noGrp="1"/>
          </p:cNvSpPr>
          <p:nvPr>
            <p:ph type="sldNum" sz="quarter" idx="5"/>
          </p:nvPr>
        </p:nvSpPr>
        <p:spPr/>
        <p:txBody>
          <a:bodyPr/>
          <a:lstStyle/>
          <a:p>
            <a:fld id="{7DABCABE-41A5-40F6-B34B-67CB3500E0D5}" type="slidenum">
              <a:rPr lang="en-US" smtClean="0"/>
              <a:t>4</a:t>
            </a:fld>
            <a:endParaRPr lang="en-US"/>
          </a:p>
        </p:txBody>
      </p:sp>
    </p:spTree>
    <p:extLst>
      <p:ext uri="{BB962C8B-B14F-4D97-AF65-F5344CB8AC3E}">
        <p14:creationId xmlns:p14="http://schemas.microsoft.com/office/powerpoint/2010/main" val="419059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brings me into strategy 1: removing vehicles that are losing money. Assuming everything else stays the same, rental rates, length and average number of deals made.</a:t>
            </a:r>
          </a:p>
          <a:p>
            <a:endParaRPr lang="en-US" dirty="0"/>
          </a:p>
          <a:p>
            <a:r>
              <a:rPr lang="en-US" dirty="0"/>
              <a:t>At a quick glace dropping 200 vehicles would lower our gross revenue by about 500 thousand. However, looking at net revenue our profits increase by close to 1.5M.</a:t>
            </a:r>
          </a:p>
          <a:p>
            <a:endParaRPr lang="en-US" dirty="0"/>
          </a:p>
          <a:p>
            <a:r>
              <a:rPr lang="en-US" dirty="0"/>
              <a:t>It may not be possible to drop all the negative preforming vehicles instantaneously, moving towards the goal will increase profits. </a:t>
            </a:r>
          </a:p>
        </p:txBody>
      </p:sp>
      <p:sp>
        <p:nvSpPr>
          <p:cNvPr id="4" name="Slide Number Placeholder 3"/>
          <p:cNvSpPr>
            <a:spLocks noGrp="1"/>
          </p:cNvSpPr>
          <p:nvPr>
            <p:ph type="sldNum" sz="quarter" idx="5"/>
          </p:nvPr>
        </p:nvSpPr>
        <p:spPr/>
        <p:txBody>
          <a:bodyPr/>
          <a:lstStyle/>
          <a:p>
            <a:fld id="{7DABCABE-41A5-40F6-B34B-67CB3500E0D5}" type="slidenum">
              <a:rPr lang="en-US" smtClean="0"/>
              <a:t>5</a:t>
            </a:fld>
            <a:endParaRPr lang="en-US"/>
          </a:p>
        </p:txBody>
      </p:sp>
    </p:spTree>
    <p:extLst>
      <p:ext uri="{BB962C8B-B14F-4D97-AF65-F5344CB8AC3E}">
        <p14:creationId xmlns:p14="http://schemas.microsoft.com/office/powerpoint/2010/main" val="1518515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strategy 2 we look at the opposite side of the spectrum. Adding 200 of our top 20 revenue generating vehicles into the rotation. </a:t>
            </a:r>
          </a:p>
          <a:p>
            <a:endParaRPr lang="en-US" dirty="0"/>
          </a:p>
          <a:p>
            <a:r>
              <a:rPr lang="en-US" dirty="0"/>
              <a:t>Again assuming everything else stays the same, rental rates, length and average number of deals made.</a:t>
            </a:r>
          </a:p>
          <a:p>
            <a:endParaRPr lang="en-US" dirty="0"/>
          </a:p>
          <a:p>
            <a:r>
              <a:rPr lang="en-US" dirty="0"/>
              <a:t>While it may take time to increase our inventory with these specific vehicles. Making moves with this strategy can increase both our gross revenue by about 5.5M and our net revenue by close to 4M.</a:t>
            </a:r>
          </a:p>
          <a:p>
            <a:endParaRPr lang="en-US" dirty="0"/>
          </a:p>
          <a:p>
            <a:endParaRPr lang="en-US" dirty="0"/>
          </a:p>
        </p:txBody>
      </p:sp>
      <p:sp>
        <p:nvSpPr>
          <p:cNvPr id="4" name="Slide Number Placeholder 3"/>
          <p:cNvSpPr>
            <a:spLocks noGrp="1"/>
          </p:cNvSpPr>
          <p:nvPr>
            <p:ph type="sldNum" sz="quarter" idx="5"/>
          </p:nvPr>
        </p:nvSpPr>
        <p:spPr/>
        <p:txBody>
          <a:bodyPr/>
          <a:lstStyle/>
          <a:p>
            <a:fld id="{7DABCABE-41A5-40F6-B34B-67CB3500E0D5}" type="slidenum">
              <a:rPr lang="en-US" smtClean="0"/>
              <a:t>6</a:t>
            </a:fld>
            <a:endParaRPr lang="en-US"/>
          </a:p>
        </p:txBody>
      </p:sp>
    </p:spTree>
    <p:extLst>
      <p:ext uri="{BB962C8B-B14F-4D97-AF65-F5344CB8AC3E}">
        <p14:creationId xmlns:p14="http://schemas.microsoft.com/office/powerpoint/2010/main" val="226716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original 4000 car fleet, Strategy 3 runs test on what increases we may see by increasing our rental fees. </a:t>
            </a:r>
          </a:p>
          <a:p>
            <a:endParaRPr lang="en-US" dirty="0"/>
          </a:p>
          <a:p>
            <a:r>
              <a:rPr lang="en-US" dirty="0"/>
              <a:t>Following with the same assumptions of rental length and average number of deals staying the same.</a:t>
            </a:r>
          </a:p>
          <a:p>
            <a:endParaRPr lang="en-US" dirty="0"/>
          </a:p>
          <a:p>
            <a:r>
              <a:rPr lang="en-US" dirty="0"/>
              <a:t>We see an increase again by about 4M in both gross and net revenue.</a:t>
            </a:r>
          </a:p>
          <a:p>
            <a:endParaRPr lang="en-US" dirty="0"/>
          </a:p>
          <a:p>
            <a:r>
              <a:rPr lang="en-US" dirty="0"/>
              <a:t>Increasing rental prices seems like a simple way to increase revenue. However, the data does not test of potential loss of customers due to increased rates. </a:t>
            </a:r>
          </a:p>
          <a:p>
            <a:endParaRPr lang="en-US" dirty="0"/>
          </a:p>
          <a:p>
            <a:r>
              <a:rPr lang="en-US" dirty="0"/>
              <a:t>Ultimately I would advise against this strategy. </a:t>
            </a:r>
          </a:p>
        </p:txBody>
      </p:sp>
      <p:sp>
        <p:nvSpPr>
          <p:cNvPr id="4" name="Slide Number Placeholder 3"/>
          <p:cNvSpPr>
            <a:spLocks noGrp="1"/>
          </p:cNvSpPr>
          <p:nvPr>
            <p:ph type="sldNum" sz="quarter" idx="5"/>
          </p:nvPr>
        </p:nvSpPr>
        <p:spPr/>
        <p:txBody>
          <a:bodyPr/>
          <a:lstStyle/>
          <a:p>
            <a:fld id="{7DABCABE-41A5-40F6-B34B-67CB3500E0D5}" type="slidenum">
              <a:rPr lang="en-US" smtClean="0"/>
              <a:t>7</a:t>
            </a:fld>
            <a:endParaRPr lang="en-US"/>
          </a:p>
        </p:txBody>
      </p:sp>
    </p:spTree>
    <p:extLst>
      <p:ext uri="{BB962C8B-B14F-4D97-AF65-F5344CB8AC3E}">
        <p14:creationId xmlns:p14="http://schemas.microsoft.com/office/powerpoint/2010/main" val="204597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amount of changes shown in Strategy 4, combining previous strategies. </a:t>
            </a:r>
          </a:p>
          <a:p>
            <a:r>
              <a:rPr lang="en-US" dirty="0"/>
              <a:t>First, remove any vehicles losing revenue.</a:t>
            </a:r>
          </a:p>
          <a:p>
            <a:r>
              <a:rPr lang="en-US" dirty="0"/>
              <a:t>Then, add in 200 of our top 20 vehicles to replace vehicle removed.</a:t>
            </a:r>
          </a:p>
          <a:p>
            <a:r>
              <a:rPr lang="en-US" dirty="0"/>
              <a:t>Lastly, we are assuming a nature growth of business at 15%. </a:t>
            </a:r>
          </a:p>
          <a:p>
            <a:endParaRPr lang="en-US" dirty="0"/>
          </a:p>
          <a:p>
            <a:r>
              <a:rPr lang="en-US" dirty="0"/>
              <a:t>When we run test to account for these changes, the data shows a substantial increase both in gross revenue at 12.3M and net revenue at almost 12.7M</a:t>
            </a:r>
          </a:p>
          <a:p>
            <a:endParaRPr lang="en-US" dirty="0"/>
          </a:p>
          <a:p>
            <a:endParaRPr lang="en-US" dirty="0"/>
          </a:p>
        </p:txBody>
      </p:sp>
      <p:sp>
        <p:nvSpPr>
          <p:cNvPr id="4" name="Slide Number Placeholder 3"/>
          <p:cNvSpPr>
            <a:spLocks noGrp="1"/>
          </p:cNvSpPr>
          <p:nvPr>
            <p:ph type="sldNum" sz="quarter" idx="5"/>
          </p:nvPr>
        </p:nvSpPr>
        <p:spPr/>
        <p:txBody>
          <a:bodyPr/>
          <a:lstStyle/>
          <a:p>
            <a:fld id="{7DABCABE-41A5-40F6-B34B-67CB3500E0D5}" type="slidenum">
              <a:rPr lang="en-US" smtClean="0"/>
              <a:t>8</a:t>
            </a:fld>
            <a:endParaRPr lang="en-US"/>
          </a:p>
        </p:txBody>
      </p:sp>
    </p:spTree>
    <p:extLst>
      <p:ext uri="{BB962C8B-B14F-4D97-AF65-F5344CB8AC3E}">
        <p14:creationId xmlns:p14="http://schemas.microsoft.com/office/powerpoint/2010/main" val="4271737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My suggestions from here would be Lariat making moves towards strategy 4: to replace non-profitable vehicles with the vehicles showing the most profits. </a:t>
            </a:r>
          </a:p>
          <a:p>
            <a:endParaRPr lang="en-US" dirty="0"/>
          </a:p>
          <a:p>
            <a:r>
              <a:rPr lang="en-US" dirty="0"/>
              <a:t>It may not be a quick process to remove and add vehicles to our fleet. Data projections for the 2019 year would show a total of 98 thousand rental deals closed averaging $665 per rental. </a:t>
            </a:r>
          </a:p>
          <a:p>
            <a:r>
              <a:rPr lang="en-US" dirty="0"/>
              <a:t>Overall achieving a gross revenue of 65M and net revenue of 33M</a:t>
            </a:r>
          </a:p>
          <a:p>
            <a:endParaRPr lang="en-US" sz="1200" dirty="0"/>
          </a:p>
          <a:p>
            <a:endParaRPr lang="en-US" dirty="0"/>
          </a:p>
        </p:txBody>
      </p:sp>
      <p:sp>
        <p:nvSpPr>
          <p:cNvPr id="4" name="Slide Number Placeholder 3"/>
          <p:cNvSpPr>
            <a:spLocks noGrp="1"/>
          </p:cNvSpPr>
          <p:nvPr>
            <p:ph type="sldNum" sz="quarter" idx="5"/>
          </p:nvPr>
        </p:nvSpPr>
        <p:spPr/>
        <p:txBody>
          <a:bodyPr/>
          <a:lstStyle/>
          <a:p>
            <a:fld id="{7DABCABE-41A5-40F6-B34B-67CB3500E0D5}" type="slidenum">
              <a:rPr lang="en-US" smtClean="0"/>
              <a:t>9</a:t>
            </a:fld>
            <a:endParaRPr lang="en-US"/>
          </a:p>
        </p:txBody>
      </p:sp>
    </p:spTree>
    <p:extLst>
      <p:ext uri="{BB962C8B-B14F-4D97-AF65-F5344CB8AC3E}">
        <p14:creationId xmlns:p14="http://schemas.microsoft.com/office/powerpoint/2010/main" val="372617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1DAB-6D09-4680-8FF7-73410F2E1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437BA4-C378-4FB7-BD3F-369D4496C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9CD209-5674-4B7C-9702-2D855EBEAEA1}"/>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5" name="Footer Placeholder 4">
            <a:extLst>
              <a:ext uri="{FF2B5EF4-FFF2-40B4-BE49-F238E27FC236}">
                <a16:creationId xmlns:a16="http://schemas.microsoft.com/office/drawing/2014/main" id="{D7DCE533-8B54-4559-9FC1-0B405B69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EC475-9D8E-4886-81ED-1E57537E6BDD}"/>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162041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BE24-3306-4744-B586-22E0ED2BA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86BF6-A1FC-4036-9EE5-E42718A6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C30C5-9D0C-492F-8F26-6E0CC8850898}"/>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5" name="Footer Placeholder 4">
            <a:extLst>
              <a:ext uri="{FF2B5EF4-FFF2-40B4-BE49-F238E27FC236}">
                <a16:creationId xmlns:a16="http://schemas.microsoft.com/office/drawing/2014/main" id="{F74915C1-1437-4840-97B8-FDC27CB99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CA498-90EA-4E6F-B9BF-149A06FA4862}"/>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422031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77D3A-6A35-4FD3-90B1-DA01BDFC30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37DD1-4C20-46A6-9A13-937A7EBB9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025A2-01FA-416C-BEBB-DDCA1C11A598}"/>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5" name="Footer Placeholder 4">
            <a:extLst>
              <a:ext uri="{FF2B5EF4-FFF2-40B4-BE49-F238E27FC236}">
                <a16:creationId xmlns:a16="http://schemas.microsoft.com/office/drawing/2014/main" id="{5C70A902-CF90-450F-BAAE-D07B698D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66109-3B11-4AA8-AFEB-B4C033229B60}"/>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1767328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C220-7D95-4657-B36B-C091CA9F3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8FFF1-62F1-4AB0-85B1-8229CF1A1A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65606-0047-4E3D-9251-AEB5C3D63D71}"/>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5" name="Footer Placeholder 4">
            <a:extLst>
              <a:ext uri="{FF2B5EF4-FFF2-40B4-BE49-F238E27FC236}">
                <a16:creationId xmlns:a16="http://schemas.microsoft.com/office/drawing/2014/main" id="{28DD7BA9-81FC-4634-8C07-90F6EBCA1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954DF-9143-44FC-8981-618E2163D04A}"/>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9151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9705-91EF-4C87-93F4-D52D2C8DB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A0506-5732-48AB-BE9B-5EFDB1E58D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21D6E-2E93-4632-B38B-A83579314B32}"/>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5" name="Footer Placeholder 4">
            <a:extLst>
              <a:ext uri="{FF2B5EF4-FFF2-40B4-BE49-F238E27FC236}">
                <a16:creationId xmlns:a16="http://schemas.microsoft.com/office/drawing/2014/main" id="{6A84DEAC-989A-4AD1-AFD5-B33738EDC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B55E6-5196-4C5E-ADCC-C47CFB2FEBBF}"/>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176825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7AA2-231D-4BE0-BFA4-4DB95C7D8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76B92-C0EC-4C6D-8B17-A1C264876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A890D-E213-42A1-B1CB-C9BDDFBE62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4E7FFF-143B-4DC9-95B7-0E070378238F}"/>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6" name="Footer Placeholder 5">
            <a:extLst>
              <a:ext uri="{FF2B5EF4-FFF2-40B4-BE49-F238E27FC236}">
                <a16:creationId xmlns:a16="http://schemas.microsoft.com/office/drawing/2014/main" id="{CE03E7D7-B3AC-48CD-9478-ACF9B18A9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B24DA-F4FB-4DD3-9026-F5A8D7C8C316}"/>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126825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D15C-1D14-434B-BD61-ACF0EC633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59C989-399E-49BC-AC45-5A987C6D6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AFB6C-A60C-47F0-B105-863E619DA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E2E40-B30C-43A4-8FFA-967C82D8C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5EAA2-D57F-4193-BAA5-AA97536A7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510B3-406B-4A02-9761-ECCDCF85BCEB}"/>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8" name="Footer Placeholder 7">
            <a:extLst>
              <a:ext uri="{FF2B5EF4-FFF2-40B4-BE49-F238E27FC236}">
                <a16:creationId xmlns:a16="http://schemas.microsoft.com/office/drawing/2014/main" id="{4C529D8D-BB5F-49F9-B029-F9F9AF1CC1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4BC264-4E10-4C8F-8E97-A24845FE4EEE}"/>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3100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0ABB-15CF-43F9-B82B-35AD82B3CB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31F9D7-0C61-4F48-A6FB-3174AD18783E}"/>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4" name="Footer Placeholder 3">
            <a:extLst>
              <a:ext uri="{FF2B5EF4-FFF2-40B4-BE49-F238E27FC236}">
                <a16:creationId xmlns:a16="http://schemas.microsoft.com/office/drawing/2014/main" id="{3B77BA8E-F26D-449C-91CE-53B8227C27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8ACEB-5A3F-4D97-A142-20EDA670C231}"/>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158998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E98D7-CEAE-424A-8DA9-799A5DE5A3BE}"/>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3" name="Footer Placeholder 2">
            <a:extLst>
              <a:ext uri="{FF2B5EF4-FFF2-40B4-BE49-F238E27FC236}">
                <a16:creationId xmlns:a16="http://schemas.microsoft.com/office/drawing/2014/main" id="{BB26968A-C2C8-4D98-97FD-BC8AD715A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6E3A6A-7427-415D-81F6-5E979C6A9D1E}"/>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282455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4733-8F53-4F2D-A79E-79FC429B2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FFBD1F-8936-4CE9-BEA6-A7601EAEB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0D0D8-B391-414D-8567-99D4F0E9B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A5A38-CE7B-4109-9A1C-10E2441AE993}"/>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6" name="Footer Placeholder 5">
            <a:extLst>
              <a:ext uri="{FF2B5EF4-FFF2-40B4-BE49-F238E27FC236}">
                <a16:creationId xmlns:a16="http://schemas.microsoft.com/office/drawing/2014/main" id="{55C2C66C-E823-4FF4-9982-396A965AB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17CF0-B0EB-4648-B164-10F833C0DEAC}"/>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108790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FAB1-C7E8-4423-B83C-2878113D7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5E9DC5-476E-4ECA-BE41-2B0D2C6AC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80A3B-6DF4-40B4-8503-1CBC91453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69229-D2AE-4C73-B1DE-900C48347F0C}"/>
              </a:ext>
            </a:extLst>
          </p:cNvPr>
          <p:cNvSpPr>
            <a:spLocks noGrp="1"/>
          </p:cNvSpPr>
          <p:nvPr>
            <p:ph type="dt" sz="half" idx="10"/>
          </p:nvPr>
        </p:nvSpPr>
        <p:spPr/>
        <p:txBody>
          <a:bodyPr/>
          <a:lstStyle/>
          <a:p>
            <a:fld id="{C39AE4EB-F66A-4163-8C94-0429F95D9D72}" type="datetimeFigureOut">
              <a:rPr lang="en-US" smtClean="0"/>
              <a:t>7/22/2021</a:t>
            </a:fld>
            <a:endParaRPr lang="en-US"/>
          </a:p>
        </p:txBody>
      </p:sp>
      <p:sp>
        <p:nvSpPr>
          <p:cNvPr id="6" name="Footer Placeholder 5">
            <a:extLst>
              <a:ext uri="{FF2B5EF4-FFF2-40B4-BE49-F238E27FC236}">
                <a16:creationId xmlns:a16="http://schemas.microsoft.com/office/drawing/2014/main" id="{8E719B17-1F86-497F-9438-AD11B20DD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CE27C-9AD6-4436-971C-B22A840BB282}"/>
              </a:ext>
            </a:extLst>
          </p:cNvPr>
          <p:cNvSpPr>
            <a:spLocks noGrp="1"/>
          </p:cNvSpPr>
          <p:nvPr>
            <p:ph type="sldNum" sz="quarter" idx="12"/>
          </p:nvPr>
        </p:nvSpPr>
        <p:spPr/>
        <p:txBody>
          <a:bodyPr/>
          <a:lstStyle/>
          <a:p>
            <a:fld id="{652DCB5B-A849-4D0D-A3AA-B72B8B3B90B3}" type="slidenum">
              <a:rPr lang="en-US" smtClean="0"/>
              <a:t>‹#›</a:t>
            </a:fld>
            <a:endParaRPr lang="en-US"/>
          </a:p>
        </p:txBody>
      </p:sp>
    </p:spTree>
    <p:extLst>
      <p:ext uri="{BB962C8B-B14F-4D97-AF65-F5344CB8AC3E}">
        <p14:creationId xmlns:p14="http://schemas.microsoft.com/office/powerpoint/2010/main" val="274924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B2F1A-B14C-4EEC-A1B7-F14789D81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46DB82-42BD-40F3-95BC-642E5C8F5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8F9C-CE6E-45F8-B61F-6E8EE1CD16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AE4EB-F66A-4163-8C94-0429F95D9D72}" type="datetimeFigureOut">
              <a:rPr lang="en-US" smtClean="0"/>
              <a:t>7/22/2021</a:t>
            </a:fld>
            <a:endParaRPr lang="en-US"/>
          </a:p>
        </p:txBody>
      </p:sp>
      <p:sp>
        <p:nvSpPr>
          <p:cNvPr id="5" name="Footer Placeholder 4">
            <a:extLst>
              <a:ext uri="{FF2B5EF4-FFF2-40B4-BE49-F238E27FC236}">
                <a16:creationId xmlns:a16="http://schemas.microsoft.com/office/drawing/2014/main" id="{257B2850-DDCD-4B65-893E-3587A8222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E3DCB1-F4D2-4292-AFE7-0FAB0C564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CB5B-A849-4D0D-A3AA-B72B8B3B90B3}" type="slidenum">
              <a:rPr lang="en-US" smtClean="0"/>
              <a:t>‹#›</a:t>
            </a:fld>
            <a:endParaRPr lang="en-US"/>
          </a:p>
        </p:txBody>
      </p:sp>
    </p:spTree>
    <p:extLst>
      <p:ext uri="{BB962C8B-B14F-4D97-AF65-F5344CB8AC3E}">
        <p14:creationId xmlns:p14="http://schemas.microsoft.com/office/powerpoint/2010/main" val="116273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4" descr="MITSUBISHI Eclipse Cross specs &amp;amp; photos - 2017, 2018, 2019, 2020, 2021 -  autoevolution">
            <a:extLst>
              <a:ext uri="{FF2B5EF4-FFF2-40B4-BE49-F238E27FC236}">
                <a16:creationId xmlns:a16="http://schemas.microsoft.com/office/drawing/2014/main" id="{7B09B83B-06F6-4993-825A-3853074AF7D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9091" r="14797"/>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B0ECF68-7452-4F22-9659-05D98A2F6D35}"/>
              </a:ext>
            </a:extLst>
          </p:cNvPr>
          <p:cNvSpPr>
            <a:spLocks noGrp="1"/>
          </p:cNvSpPr>
          <p:nvPr>
            <p:ph type="title"/>
          </p:nvPr>
        </p:nvSpPr>
        <p:spPr>
          <a:xfrm>
            <a:off x="804672" y="342006"/>
            <a:ext cx="3879232" cy="2248122"/>
          </a:xfrm>
        </p:spPr>
        <p:txBody>
          <a:bodyPr vert="horz" lIns="91440" tIns="45720" rIns="91440" bIns="45720" rtlCol="0" anchor="b">
            <a:normAutofit/>
          </a:bodyPr>
          <a:lstStyle/>
          <a:p>
            <a:pPr algn="ctr"/>
            <a:r>
              <a:rPr lang="en-US" sz="3400" dirty="0"/>
              <a:t>LARIAT</a:t>
            </a:r>
            <a:br>
              <a:rPr lang="en-US" sz="3400" dirty="0"/>
            </a:br>
            <a:r>
              <a:rPr lang="en-US" sz="3400" dirty="0"/>
              <a:t>2018 Fleet Analysis </a:t>
            </a:r>
            <a:br>
              <a:rPr lang="en-US" sz="3400" dirty="0"/>
            </a:br>
            <a:r>
              <a:rPr lang="en-US" sz="3400" dirty="0"/>
              <a:t>and </a:t>
            </a:r>
            <a:br>
              <a:rPr lang="en-US" sz="3400" dirty="0"/>
            </a:br>
            <a:r>
              <a:rPr lang="en-US" sz="3400" dirty="0"/>
              <a:t>Strategies for 2019</a:t>
            </a:r>
          </a:p>
        </p:txBody>
      </p:sp>
    </p:spTree>
    <p:extLst>
      <p:ext uri="{BB962C8B-B14F-4D97-AF65-F5344CB8AC3E}">
        <p14:creationId xmlns:p14="http://schemas.microsoft.com/office/powerpoint/2010/main" val="41495399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2">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8A128C-EDDB-48A2-A85C-876D9B53B2EF}"/>
              </a:ext>
            </a:extLst>
          </p:cNvPr>
          <p:cNvSpPr>
            <a:spLocks noGrp="1"/>
          </p:cNvSpPr>
          <p:nvPr>
            <p:ph type="title"/>
          </p:nvPr>
        </p:nvSpPr>
        <p:spPr>
          <a:xfrm>
            <a:off x="756744" y="349858"/>
            <a:ext cx="4761461" cy="1351722"/>
          </a:xfrm>
        </p:spPr>
        <p:txBody>
          <a:bodyPr vert="horz" lIns="91440" tIns="45720" rIns="91440" bIns="45720" rtlCol="0" anchor="ctr">
            <a:normAutofit/>
          </a:bodyPr>
          <a:lstStyle/>
          <a:p>
            <a:r>
              <a:rPr lang="en-US" sz="4400" kern="1200">
                <a:solidFill>
                  <a:schemeClr val="bg1"/>
                </a:solidFill>
                <a:latin typeface="+mj-lt"/>
                <a:ea typeface="+mj-ea"/>
                <a:cs typeface="+mj-cs"/>
              </a:rPr>
              <a:t>2019 Fleet Planning</a:t>
            </a:r>
            <a:br>
              <a:rPr lang="en-US" sz="4400" kern="1200">
                <a:solidFill>
                  <a:schemeClr val="bg1"/>
                </a:solidFill>
                <a:latin typeface="+mj-lt"/>
                <a:ea typeface="+mj-ea"/>
                <a:cs typeface="+mj-cs"/>
              </a:rPr>
            </a:br>
            <a:endParaRPr lang="en-US" sz="4400" kern="1200">
              <a:solidFill>
                <a:schemeClr val="bg1"/>
              </a:solidFill>
              <a:latin typeface="+mj-lt"/>
              <a:ea typeface="+mj-ea"/>
              <a:cs typeface="+mj-cs"/>
            </a:endParaRPr>
          </a:p>
        </p:txBody>
      </p:sp>
      <p:sp>
        <p:nvSpPr>
          <p:cNvPr id="4" name="Text Placeholder 3">
            <a:extLst>
              <a:ext uri="{FF2B5EF4-FFF2-40B4-BE49-F238E27FC236}">
                <a16:creationId xmlns:a16="http://schemas.microsoft.com/office/drawing/2014/main" id="{F9D75B5F-F5C3-403C-867D-5EA68EB80C45}"/>
              </a:ext>
            </a:extLst>
          </p:cNvPr>
          <p:cNvSpPr>
            <a:spLocks noGrp="1"/>
          </p:cNvSpPr>
          <p:nvPr>
            <p:ph type="body" sz="half" idx="2"/>
          </p:nvPr>
        </p:nvSpPr>
        <p:spPr>
          <a:xfrm>
            <a:off x="756746" y="2863018"/>
            <a:ext cx="4666592" cy="3304451"/>
          </a:xfrm>
        </p:spPr>
        <p:txBody>
          <a:bodyPr vert="horz" lIns="91440" tIns="45720" rIns="91440" bIns="45720" rtlCol="0">
            <a:normAutofit/>
          </a:bodyPr>
          <a:lstStyle/>
          <a:p>
            <a:pPr indent="-228600">
              <a:buFont typeface="Arial" panose="020B0604020202020204" pitchFamily="34" charset="0"/>
              <a:buChar char="•"/>
            </a:pPr>
            <a:r>
              <a:rPr lang="en-US" sz="2400" dirty="0">
                <a:solidFill>
                  <a:schemeClr val="bg1"/>
                </a:solidFill>
              </a:rPr>
              <a:t>Business objective</a:t>
            </a:r>
          </a:p>
          <a:p>
            <a:pPr lvl="1" indent="-228600">
              <a:buFont typeface="Arial" panose="020B0604020202020204" pitchFamily="34" charset="0"/>
              <a:buChar char="•"/>
            </a:pPr>
            <a:r>
              <a:rPr lang="en-US" sz="2400" dirty="0">
                <a:solidFill>
                  <a:schemeClr val="bg1"/>
                </a:solidFill>
              </a:rPr>
              <a:t>Make better decisions about vehicle inventory to help cut cost and increase revenue</a:t>
            </a:r>
          </a:p>
          <a:p>
            <a:pPr indent="-228600">
              <a:buFont typeface="Arial" panose="020B0604020202020204" pitchFamily="34" charset="0"/>
              <a:buChar char="•"/>
            </a:pPr>
            <a:r>
              <a:rPr lang="en-US" sz="2400" dirty="0">
                <a:solidFill>
                  <a:schemeClr val="bg1"/>
                </a:solidFill>
              </a:rPr>
              <a:t>4 Potential strategies</a:t>
            </a:r>
          </a:p>
          <a:p>
            <a:pPr marL="114300" indent="-228600">
              <a:buFont typeface="Arial" panose="020B0604020202020204" pitchFamily="34" charset="0"/>
              <a:buChar char="•"/>
            </a:pPr>
            <a:endParaRPr lang="en-US" sz="2400" dirty="0">
              <a:solidFill>
                <a:schemeClr val="bg1"/>
              </a:solidFill>
            </a:endParaRPr>
          </a:p>
        </p:txBody>
      </p:sp>
      <p:pic>
        <p:nvPicPr>
          <p:cNvPr id="5" name="Picture 2" descr="Lariat Rent-A-Car | Fictional Companies Wiki | Fandom">
            <a:extLst>
              <a:ext uri="{FF2B5EF4-FFF2-40B4-BE49-F238E27FC236}">
                <a16:creationId xmlns:a16="http://schemas.microsoft.com/office/drawing/2014/main" id="{CC151A45-C739-48A1-ADFB-43460A0B83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836576" y="2318710"/>
            <a:ext cx="3858600" cy="174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6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509542-84BA-4FFC-A428-22571CD6BE05}"/>
              </a:ext>
            </a:extLst>
          </p:cNvPr>
          <p:cNvSpPr>
            <a:spLocks noGrp="1"/>
          </p:cNvSpPr>
          <p:nvPr>
            <p:ph type="title"/>
          </p:nvPr>
        </p:nvSpPr>
        <p:spPr>
          <a:xfrm>
            <a:off x="318977" y="1122363"/>
            <a:ext cx="4189228" cy="2387600"/>
          </a:xfrm>
          <a:prstGeom prst="ellipse">
            <a:avLst/>
          </a:prstGeo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Where are we now?</a:t>
            </a:r>
            <a:br>
              <a:rPr lang="en-US" sz="3800" kern="1200" dirty="0">
                <a:solidFill>
                  <a:srgbClr val="FFFFFF"/>
                </a:solidFill>
                <a:latin typeface="+mj-lt"/>
                <a:ea typeface="+mj-ea"/>
                <a:cs typeface="+mj-cs"/>
              </a:rPr>
            </a:br>
            <a:endParaRPr lang="en-US" sz="3800" kern="1200" dirty="0">
              <a:solidFill>
                <a:srgbClr val="FFFFFF"/>
              </a:solidFill>
              <a:latin typeface="+mj-lt"/>
              <a:ea typeface="+mj-ea"/>
              <a:cs typeface="+mj-cs"/>
            </a:endParaRPr>
          </a:p>
        </p:txBody>
      </p:sp>
      <p:graphicFrame>
        <p:nvGraphicFramePr>
          <p:cNvPr id="17" name="Chart 16">
            <a:extLst>
              <a:ext uri="{FF2B5EF4-FFF2-40B4-BE49-F238E27FC236}">
                <a16:creationId xmlns:a16="http://schemas.microsoft.com/office/drawing/2014/main" id="{9343D477-3018-4816-8767-4F8C87567D8F}"/>
              </a:ext>
            </a:extLst>
          </p:cNvPr>
          <p:cNvGraphicFramePr>
            <a:graphicFrameLocks/>
          </p:cNvGraphicFramePr>
          <p:nvPr>
            <p:extLst>
              <p:ext uri="{D42A27DB-BD31-4B8C-83A1-F6EECF244321}">
                <p14:modId xmlns:p14="http://schemas.microsoft.com/office/powerpoint/2010/main" val="716034283"/>
              </p:ext>
            </p:extLst>
          </p:nvPr>
        </p:nvGraphicFramePr>
        <p:xfrm>
          <a:off x="5320996" y="643467"/>
          <a:ext cx="6274296" cy="55710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085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3">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5">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7">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68B3FC-3ED7-4960-972A-835AA5934197}"/>
              </a:ext>
            </a:extLst>
          </p:cNvPr>
          <p:cNvSpPr>
            <a:spLocks noGrp="1"/>
          </p:cNvSpPr>
          <p:nvPr>
            <p:ph type="title"/>
          </p:nvPr>
        </p:nvSpPr>
        <p:spPr>
          <a:xfrm>
            <a:off x="804672" y="1122363"/>
            <a:ext cx="3308130" cy="2387600"/>
          </a:xfrm>
        </p:spPr>
        <p:txBody>
          <a:bodyPr vert="horz" lIns="91440" tIns="45720" rIns="91440" bIns="45720" rtlCol="0" anchor="b">
            <a:normAutofit fontScale="90000"/>
          </a:bodyPr>
          <a:lstStyle/>
          <a:p>
            <a:pPr algn="ctr"/>
            <a:r>
              <a:rPr lang="en-US" sz="5400" kern="1200" dirty="0">
                <a:solidFill>
                  <a:srgbClr val="FFFFFF"/>
                </a:solidFill>
                <a:latin typeface="+mj-lt"/>
                <a:ea typeface="+mj-ea"/>
                <a:cs typeface="+mj-cs"/>
              </a:rPr>
              <a:t>2018</a:t>
            </a:r>
            <a:br>
              <a:rPr lang="en-US" sz="5400" kern="1200" dirty="0">
                <a:solidFill>
                  <a:srgbClr val="FFFFFF"/>
                </a:solidFill>
                <a:latin typeface="+mj-lt"/>
                <a:ea typeface="+mj-ea"/>
                <a:cs typeface="+mj-cs"/>
              </a:rPr>
            </a:br>
            <a:r>
              <a:rPr lang="en-US" sz="5400" kern="1200" dirty="0">
                <a:solidFill>
                  <a:srgbClr val="FFFFFF"/>
                </a:solidFill>
                <a:latin typeface="+mj-lt"/>
                <a:ea typeface="+mj-ea"/>
                <a:cs typeface="+mj-cs"/>
              </a:rPr>
              <a:t>Key Insights</a:t>
            </a:r>
            <a:br>
              <a:rPr lang="en-US" sz="5400" kern="1200" dirty="0">
                <a:solidFill>
                  <a:srgbClr val="FFFFFF"/>
                </a:solidFill>
                <a:latin typeface="+mj-lt"/>
                <a:ea typeface="+mj-ea"/>
                <a:cs typeface="+mj-cs"/>
              </a:rPr>
            </a:br>
            <a:endParaRPr lang="en-US" sz="5400" kern="1200" dirty="0">
              <a:solidFill>
                <a:srgbClr val="FFFFFF"/>
              </a:solidFill>
              <a:latin typeface="+mj-lt"/>
              <a:ea typeface="+mj-ea"/>
              <a:cs typeface="+mj-cs"/>
            </a:endParaRPr>
          </a:p>
        </p:txBody>
      </p:sp>
      <p:graphicFrame>
        <p:nvGraphicFramePr>
          <p:cNvPr id="29" name="Chart 28">
            <a:extLst>
              <a:ext uri="{FF2B5EF4-FFF2-40B4-BE49-F238E27FC236}">
                <a16:creationId xmlns:a16="http://schemas.microsoft.com/office/drawing/2014/main" id="{D17B5CC8-9AC1-449F-AA72-B4CA42B825A3}"/>
              </a:ext>
            </a:extLst>
          </p:cNvPr>
          <p:cNvGraphicFramePr>
            <a:graphicFrameLocks/>
          </p:cNvGraphicFramePr>
          <p:nvPr>
            <p:extLst>
              <p:ext uri="{D42A27DB-BD31-4B8C-83A1-F6EECF244321}">
                <p14:modId xmlns:p14="http://schemas.microsoft.com/office/powerpoint/2010/main" val="1640922812"/>
              </p:ext>
            </p:extLst>
          </p:nvPr>
        </p:nvGraphicFramePr>
        <p:xfrm>
          <a:off x="5320996" y="643467"/>
          <a:ext cx="6274296" cy="55710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106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593E5F2-FBA4-4A37-9FC2-B0791C6EDEA4}"/>
              </a:ext>
            </a:extLst>
          </p:cNvPr>
          <p:cNvSpPr>
            <a:spLocks noGrp="1"/>
          </p:cNvSpPr>
          <p:nvPr>
            <p:ph idx="1"/>
          </p:nvPr>
        </p:nvSpPr>
        <p:spPr>
          <a:xfrm>
            <a:off x="5183187" y="5153891"/>
            <a:ext cx="6771745" cy="1022481"/>
          </a:xfrm>
        </p:spPr>
        <p:txBody>
          <a:bodyPr/>
          <a:lstStyle/>
          <a:p>
            <a:endParaRPr lang="en-US" dirty="0"/>
          </a:p>
        </p:txBody>
      </p:sp>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8B3FC-3ED7-4960-972A-835AA5934197}"/>
              </a:ext>
            </a:extLst>
          </p:cNvPr>
          <p:cNvSpPr>
            <a:spLocks noGrp="1"/>
          </p:cNvSpPr>
          <p:nvPr>
            <p:ph type="title"/>
          </p:nvPr>
        </p:nvSpPr>
        <p:spPr>
          <a:xfrm>
            <a:off x="767290" y="1780661"/>
            <a:ext cx="3582073" cy="1463472"/>
          </a:xfrm>
        </p:spPr>
        <p:txBody>
          <a:bodyPr vert="horz" lIns="91440" tIns="45720" rIns="91440" bIns="45720" rtlCol="0" anchor="t">
            <a:normAutofit fontScale="90000"/>
          </a:bodyPr>
          <a:lstStyle/>
          <a:p>
            <a:pPr algn="ct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2019 </a:t>
            </a: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Strateg</a:t>
            </a:r>
            <a:r>
              <a:rPr lang="en-US" sz="3700" dirty="0">
                <a:solidFill>
                  <a:schemeClr val="bg1"/>
                </a:solidFill>
              </a:rPr>
              <a:t>y 1</a:t>
            </a:r>
            <a:br>
              <a:rPr lang="en-US" sz="3700" dirty="0">
                <a:solidFill>
                  <a:schemeClr val="bg1"/>
                </a:solidFill>
              </a:rPr>
            </a:br>
            <a:endParaRPr lang="en-US" sz="3700" kern="1200" dirty="0">
              <a:solidFill>
                <a:schemeClr val="bg1"/>
              </a:solidFill>
              <a:latin typeface="+mj-lt"/>
              <a:ea typeface="+mj-ea"/>
              <a:cs typeface="+mj-cs"/>
            </a:endParaRP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FEA08081-7C27-469A-A4AE-48F1886473BB}"/>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bg1"/>
                </a:solidFill>
              </a:rPr>
              <a:t>Remove any vehicles that are losing revenue</a:t>
            </a:r>
          </a:p>
          <a:p>
            <a:pPr indent="-228600">
              <a:buFont typeface="Arial" panose="020B0604020202020204" pitchFamily="34" charset="0"/>
              <a:buChar char="•"/>
            </a:pPr>
            <a:r>
              <a:rPr lang="en-US" sz="2000" dirty="0">
                <a:solidFill>
                  <a:schemeClr val="bg1"/>
                </a:solidFill>
              </a:rPr>
              <a:t>Cut cost of any removed vehicles</a:t>
            </a:r>
          </a:p>
          <a:p>
            <a:pPr indent="-228600">
              <a:buFont typeface="Arial" panose="020B0604020202020204" pitchFamily="34" charset="0"/>
              <a:buChar char="•"/>
            </a:pPr>
            <a:r>
              <a:rPr lang="en-US" sz="2000" dirty="0">
                <a:solidFill>
                  <a:schemeClr val="bg1"/>
                </a:solidFill>
              </a:rPr>
              <a:t>Assume rental rates, rental length and number of deals per vehicle stays the same</a:t>
            </a:r>
          </a:p>
          <a:p>
            <a:endParaRPr lang="en-US" sz="2000" dirty="0">
              <a:solidFill>
                <a:schemeClr val="bg1"/>
              </a:solidFill>
            </a:endParaRPr>
          </a:p>
        </p:txBody>
      </p:sp>
      <p:graphicFrame>
        <p:nvGraphicFramePr>
          <p:cNvPr id="17" name="Chart 16">
            <a:extLst>
              <a:ext uri="{FF2B5EF4-FFF2-40B4-BE49-F238E27FC236}">
                <a16:creationId xmlns:a16="http://schemas.microsoft.com/office/drawing/2014/main" id="{47EF4302-9FD2-450A-B164-E9C76C313790}"/>
              </a:ext>
            </a:extLst>
          </p:cNvPr>
          <p:cNvGraphicFramePr>
            <a:graphicFrameLocks/>
          </p:cNvGraphicFramePr>
          <p:nvPr>
            <p:extLst>
              <p:ext uri="{D42A27DB-BD31-4B8C-83A1-F6EECF244321}">
                <p14:modId xmlns:p14="http://schemas.microsoft.com/office/powerpoint/2010/main" val="3183253457"/>
              </p:ext>
            </p:extLst>
          </p:nvPr>
        </p:nvGraphicFramePr>
        <p:xfrm>
          <a:off x="4694548" y="0"/>
          <a:ext cx="7497452"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773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8B3FC-3ED7-4960-972A-835AA5934197}"/>
              </a:ext>
            </a:extLst>
          </p:cNvPr>
          <p:cNvSpPr>
            <a:spLocks noGrp="1"/>
          </p:cNvSpPr>
          <p:nvPr>
            <p:ph type="title"/>
          </p:nvPr>
        </p:nvSpPr>
        <p:spPr>
          <a:xfrm>
            <a:off x="767290" y="1780661"/>
            <a:ext cx="3582073" cy="1463472"/>
          </a:xfrm>
        </p:spPr>
        <p:txBody>
          <a:bodyPr vert="horz" lIns="91440" tIns="45720" rIns="91440" bIns="45720" rtlCol="0" anchor="t">
            <a:normAutofit fontScale="90000"/>
          </a:bodyPr>
          <a:lstStyle/>
          <a:p>
            <a:pPr algn="ct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2019</a:t>
            </a: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Strategy 2</a:t>
            </a:r>
            <a:br>
              <a:rPr lang="en-US" sz="3700" kern="1200" dirty="0">
                <a:solidFill>
                  <a:schemeClr val="bg1"/>
                </a:solidFill>
                <a:latin typeface="+mj-lt"/>
                <a:ea typeface="+mj-ea"/>
                <a:cs typeface="+mj-cs"/>
              </a:rPr>
            </a:br>
            <a:endParaRPr lang="en-US" sz="3700" kern="1200" dirty="0">
              <a:solidFill>
                <a:schemeClr val="bg1"/>
              </a:solidFill>
              <a:latin typeface="+mj-lt"/>
              <a:ea typeface="+mj-ea"/>
              <a:cs typeface="+mj-cs"/>
            </a:endParaRP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FEA08081-7C27-469A-A4AE-48F1886473BB}"/>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bg1"/>
                </a:solidFill>
              </a:rPr>
              <a:t>Add vehicles 200 of top 20 revenue generating vehicles</a:t>
            </a:r>
          </a:p>
          <a:p>
            <a:pPr indent="-228600">
              <a:buFont typeface="Arial" panose="020B0604020202020204" pitchFamily="34" charset="0"/>
              <a:buChar char="•"/>
            </a:pPr>
            <a:r>
              <a:rPr lang="en-US" sz="2000" dirty="0">
                <a:solidFill>
                  <a:schemeClr val="bg1"/>
                </a:solidFill>
              </a:rPr>
              <a:t>Account for cost of new vehicles</a:t>
            </a:r>
          </a:p>
          <a:p>
            <a:pPr indent="-228600">
              <a:buFont typeface="Arial" panose="020B0604020202020204" pitchFamily="34" charset="0"/>
              <a:buChar char="•"/>
            </a:pPr>
            <a:r>
              <a:rPr lang="en-US" sz="2000" dirty="0">
                <a:solidFill>
                  <a:schemeClr val="bg1"/>
                </a:solidFill>
              </a:rPr>
              <a:t>Assume rental rates, rental length and number of deals per vehicle stays the same</a:t>
            </a:r>
          </a:p>
          <a:p>
            <a:pPr indent="-228600">
              <a:buFont typeface="Arial" panose="020B0604020202020204" pitchFamily="34" charset="0"/>
              <a:buChar char="•"/>
            </a:pPr>
            <a:endParaRPr lang="en-US" sz="2000" dirty="0">
              <a:solidFill>
                <a:schemeClr val="bg1"/>
              </a:solidFill>
            </a:endParaRPr>
          </a:p>
        </p:txBody>
      </p:sp>
      <p:graphicFrame>
        <p:nvGraphicFramePr>
          <p:cNvPr id="11" name="Content Placeholder 10">
            <a:extLst>
              <a:ext uri="{FF2B5EF4-FFF2-40B4-BE49-F238E27FC236}">
                <a16:creationId xmlns:a16="http://schemas.microsoft.com/office/drawing/2014/main" id="{6EEFB634-DC3A-4713-871A-8A8D131D6A79}"/>
              </a:ext>
            </a:extLst>
          </p:cNvPr>
          <p:cNvGraphicFramePr>
            <a:graphicFrameLocks noGrp="1"/>
          </p:cNvGraphicFramePr>
          <p:nvPr>
            <p:ph idx="1"/>
            <p:extLst>
              <p:ext uri="{D42A27DB-BD31-4B8C-83A1-F6EECF244321}">
                <p14:modId xmlns:p14="http://schemas.microsoft.com/office/powerpoint/2010/main" val="872349599"/>
              </p:ext>
            </p:extLst>
          </p:nvPr>
        </p:nvGraphicFramePr>
        <p:xfrm>
          <a:off x="4694548" y="0"/>
          <a:ext cx="7497452"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91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8B3FC-3ED7-4960-972A-835AA5934197}"/>
              </a:ext>
            </a:extLst>
          </p:cNvPr>
          <p:cNvSpPr>
            <a:spLocks noGrp="1"/>
          </p:cNvSpPr>
          <p:nvPr>
            <p:ph type="title"/>
          </p:nvPr>
        </p:nvSpPr>
        <p:spPr>
          <a:xfrm>
            <a:off x="767290" y="1780661"/>
            <a:ext cx="3582073" cy="1463472"/>
          </a:xfrm>
        </p:spPr>
        <p:txBody>
          <a:bodyPr vert="horz" lIns="91440" tIns="45720" rIns="91440" bIns="45720" rtlCol="0" anchor="t">
            <a:normAutofit fontScale="90000"/>
          </a:bodyPr>
          <a:lstStyle/>
          <a:p>
            <a:pPr algn="ct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2019</a:t>
            </a: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Strategy 3</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FEA08081-7C27-469A-A4AE-48F1886473BB}"/>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bg1"/>
                </a:solidFill>
              </a:rPr>
              <a:t>Increase price to rent per day across all vehicles by 5%</a:t>
            </a:r>
          </a:p>
          <a:p>
            <a:pPr indent="-228600">
              <a:buFont typeface="Arial" panose="020B0604020202020204" pitchFamily="34" charset="0"/>
              <a:buChar char="•"/>
            </a:pPr>
            <a:r>
              <a:rPr lang="en-US" sz="2000" dirty="0">
                <a:solidFill>
                  <a:schemeClr val="bg1"/>
                </a:solidFill>
              </a:rPr>
              <a:t>Assume rental length and number of deals per vehicle stays the same</a:t>
            </a:r>
          </a:p>
          <a:p>
            <a:pPr indent="-228600">
              <a:buFont typeface="Arial" panose="020B0604020202020204" pitchFamily="34" charset="0"/>
              <a:buChar char="•"/>
            </a:pPr>
            <a:endParaRPr lang="en-US" sz="2000" dirty="0">
              <a:solidFill>
                <a:schemeClr val="bg1"/>
              </a:solidFill>
            </a:endParaRPr>
          </a:p>
        </p:txBody>
      </p:sp>
      <p:graphicFrame>
        <p:nvGraphicFramePr>
          <p:cNvPr id="11" name="Content Placeholder 10">
            <a:extLst>
              <a:ext uri="{FF2B5EF4-FFF2-40B4-BE49-F238E27FC236}">
                <a16:creationId xmlns:a16="http://schemas.microsoft.com/office/drawing/2014/main" id="{C495E8FB-B726-435C-A577-27214211D8B8}"/>
              </a:ext>
            </a:extLst>
          </p:cNvPr>
          <p:cNvGraphicFramePr>
            <a:graphicFrameLocks noGrp="1"/>
          </p:cNvGraphicFramePr>
          <p:nvPr>
            <p:ph idx="1"/>
            <p:extLst>
              <p:ext uri="{D42A27DB-BD31-4B8C-83A1-F6EECF244321}">
                <p14:modId xmlns:p14="http://schemas.microsoft.com/office/powerpoint/2010/main" val="3192066103"/>
              </p:ext>
            </p:extLst>
          </p:nvPr>
        </p:nvGraphicFramePr>
        <p:xfrm>
          <a:off x="4694548" y="0"/>
          <a:ext cx="7497452"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002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8B3FC-3ED7-4960-972A-835AA5934197}"/>
              </a:ext>
            </a:extLst>
          </p:cNvPr>
          <p:cNvSpPr>
            <a:spLocks noGrp="1"/>
          </p:cNvSpPr>
          <p:nvPr>
            <p:ph type="title"/>
          </p:nvPr>
        </p:nvSpPr>
        <p:spPr>
          <a:xfrm>
            <a:off x="767290" y="1780661"/>
            <a:ext cx="3582073" cy="1463472"/>
          </a:xfrm>
        </p:spPr>
        <p:txBody>
          <a:bodyPr vert="horz" lIns="91440" tIns="45720" rIns="91440" bIns="45720" rtlCol="0" anchor="t">
            <a:normAutofit fontScale="90000"/>
          </a:bodyPr>
          <a:lstStyle/>
          <a:p>
            <a:pPr algn="ct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2019</a:t>
            </a:r>
            <a:br>
              <a:rPr lang="en-US" sz="3700" kern="1200" dirty="0">
                <a:solidFill>
                  <a:schemeClr val="bg1"/>
                </a:solidFill>
                <a:latin typeface="+mj-lt"/>
                <a:ea typeface="+mj-ea"/>
                <a:cs typeface="+mj-cs"/>
              </a:rPr>
            </a:br>
            <a:r>
              <a:rPr lang="en-US" sz="3700" kern="1200" dirty="0">
                <a:solidFill>
                  <a:schemeClr val="bg1"/>
                </a:solidFill>
                <a:latin typeface="+mj-lt"/>
                <a:ea typeface="+mj-ea"/>
                <a:cs typeface="+mj-cs"/>
              </a:rPr>
              <a:t>Strategy 4</a:t>
            </a:r>
            <a:br>
              <a:rPr lang="en-US" sz="3700" kern="1200" dirty="0">
                <a:solidFill>
                  <a:schemeClr val="bg1"/>
                </a:solidFill>
                <a:latin typeface="+mj-lt"/>
                <a:ea typeface="+mj-ea"/>
                <a:cs typeface="+mj-cs"/>
              </a:rPr>
            </a:br>
            <a:endParaRPr lang="en-US" sz="3700" kern="1200" dirty="0">
              <a:solidFill>
                <a:schemeClr val="bg1"/>
              </a:solidFill>
              <a:latin typeface="+mj-lt"/>
              <a:ea typeface="+mj-ea"/>
              <a:cs typeface="+mj-cs"/>
            </a:endParaRP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FEA08081-7C27-469A-A4AE-48F1886473BB}"/>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bg1"/>
                </a:solidFill>
              </a:rPr>
              <a:t>Remove any vehicles that are losing revenue</a:t>
            </a:r>
          </a:p>
          <a:p>
            <a:pPr indent="-228600">
              <a:buFont typeface="Arial" panose="020B0604020202020204" pitchFamily="34" charset="0"/>
              <a:buChar char="•"/>
            </a:pPr>
            <a:r>
              <a:rPr lang="en-US" sz="2000" dirty="0">
                <a:solidFill>
                  <a:schemeClr val="bg1"/>
                </a:solidFill>
              </a:rPr>
              <a:t>Replace with top 200 of top 20 revenue generating vehicles</a:t>
            </a:r>
          </a:p>
          <a:p>
            <a:pPr indent="-228600">
              <a:buFont typeface="Arial" panose="020B0604020202020204" pitchFamily="34" charset="0"/>
              <a:buChar char="•"/>
            </a:pPr>
            <a:r>
              <a:rPr lang="en-US" sz="2000" dirty="0">
                <a:solidFill>
                  <a:schemeClr val="bg1"/>
                </a:solidFill>
              </a:rPr>
              <a:t>Growth rate of 15%</a:t>
            </a:r>
          </a:p>
        </p:txBody>
      </p:sp>
      <p:graphicFrame>
        <p:nvGraphicFramePr>
          <p:cNvPr id="13" name="Chart 12">
            <a:extLst>
              <a:ext uri="{FF2B5EF4-FFF2-40B4-BE49-F238E27FC236}">
                <a16:creationId xmlns:a16="http://schemas.microsoft.com/office/drawing/2014/main" id="{F40FEE00-DEBD-456F-910F-45771600CBCD}"/>
              </a:ext>
            </a:extLst>
          </p:cNvPr>
          <p:cNvGraphicFramePr>
            <a:graphicFrameLocks/>
          </p:cNvGraphicFramePr>
          <p:nvPr>
            <p:extLst>
              <p:ext uri="{D42A27DB-BD31-4B8C-83A1-F6EECF244321}">
                <p14:modId xmlns:p14="http://schemas.microsoft.com/office/powerpoint/2010/main" val="1170676782"/>
              </p:ext>
            </p:extLst>
          </p:nvPr>
        </p:nvGraphicFramePr>
        <p:xfrm>
          <a:off x="4694548" y="0"/>
          <a:ext cx="7497452"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725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68B3FC-3ED7-4960-972A-835AA5934197}"/>
              </a:ext>
            </a:extLst>
          </p:cNvPr>
          <p:cNvSpPr>
            <a:spLocks noGrp="1"/>
          </p:cNvSpPr>
          <p:nvPr>
            <p:ph type="title"/>
          </p:nvPr>
        </p:nvSpPr>
        <p:spPr>
          <a:xfrm>
            <a:off x="813589" y="1817372"/>
            <a:ext cx="4153626" cy="2174091"/>
          </a:xfrm>
        </p:spPr>
        <p:txBody>
          <a:bodyPr vert="horz" lIns="91440" tIns="45720" rIns="91440" bIns="45720" rtlCol="0" anchor="b">
            <a:normAutofit/>
          </a:bodyPr>
          <a:lstStyle/>
          <a:p>
            <a:pPr algn="ctr"/>
            <a:br>
              <a:rPr lang="en-US" sz="4400" kern="1200" dirty="0">
                <a:solidFill>
                  <a:schemeClr val="bg1"/>
                </a:solidFill>
                <a:latin typeface="+mj-lt"/>
                <a:ea typeface="+mj-ea"/>
                <a:cs typeface="+mj-cs"/>
              </a:rPr>
            </a:br>
            <a:r>
              <a:rPr lang="en-US" sz="4400" kern="1200" dirty="0">
                <a:solidFill>
                  <a:schemeClr val="bg1"/>
                </a:solidFill>
                <a:latin typeface="+mj-lt"/>
                <a:ea typeface="+mj-ea"/>
                <a:cs typeface="+mj-cs"/>
              </a:rPr>
              <a:t>Suggestions Moving </a:t>
            </a:r>
            <a:r>
              <a:rPr lang="en-US" sz="4400" dirty="0">
                <a:solidFill>
                  <a:schemeClr val="bg1"/>
                </a:solidFill>
              </a:rPr>
              <a:t>F</a:t>
            </a:r>
            <a:r>
              <a:rPr lang="en-US" sz="4400" kern="1200" dirty="0">
                <a:solidFill>
                  <a:schemeClr val="bg1"/>
                </a:solidFill>
                <a:latin typeface="+mj-lt"/>
                <a:ea typeface="+mj-ea"/>
                <a:cs typeface="+mj-cs"/>
              </a:rPr>
              <a:t>orward</a:t>
            </a:r>
          </a:p>
        </p:txBody>
      </p:sp>
      <p:grpSp>
        <p:nvGrpSpPr>
          <p:cNvPr id="36" name="Group 35">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1" name="Picture 2" descr="Lariat Rent-A-Car | Fictional Companies Wiki | Fandom">
            <a:extLst>
              <a:ext uri="{FF2B5EF4-FFF2-40B4-BE49-F238E27FC236}">
                <a16:creationId xmlns:a16="http://schemas.microsoft.com/office/drawing/2014/main" id="{05D762B7-D353-4F9C-9765-4AB5E126C2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3856" y="2286931"/>
            <a:ext cx="5051320" cy="228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934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799</Words>
  <Application>Microsoft Office PowerPoint</Application>
  <PresentationFormat>Widescreen</PresentationFormat>
  <Paragraphs>85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LARIAT 2018 Fleet Analysis  and  Strategies for 2019</vt:lpstr>
      <vt:lpstr>2019 Fleet Planning </vt:lpstr>
      <vt:lpstr>Where are we now? </vt:lpstr>
      <vt:lpstr>2018 Key Insights </vt:lpstr>
      <vt:lpstr> 2019  Strategy 1 </vt:lpstr>
      <vt:lpstr> 2019 Strategy 2 </vt:lpstr>
      <vt:lpstr> 2019 Strategy 3</vt:lpstr>
      <vt:lpstr> 2019 Strategy 4 </vt:lpstr>
      <vt:lpstr> Suggestions 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2018 Fleet Analysis  and  Planning for 2019</dc:title>
  <dc:creator>domingo ortega</dc:creator>
  <cp:lastModifiedBy>domingo ortega</cp:lastModifiedBy>
  <cp:revision>15</cp:revision>
  <dcterms:created xsi:type="dcterms:W3CDTF">2021-07-20T12:49:56Z</dcterms:created>
  <dcterms:modified xsi:type="dcterms:W3CDTF">2021-07-22T17:58:59Z</dcterms:modified>
</cp:coreProperties>
</file>