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FF33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DE-4F13-9305-199118473ACB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DE-4F13-9305-199118473ACB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3DE-4F13-9305-199118473ACB}"/>
              </c:ext>
            </c:extLst>
          </c:dPt>
          <c:dLbls>
            <c:dLbl>
              <c:idx val="0"/>
              <c:layout>
                <c:manualLayout>
                  <c:x val="-0.15280092592592592"/>
                  <c:y val="6.17391576052993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DE-4F13-9305-199118473ACB}"/>
                </c:ext>
              </c:extLst>
            </c:dLbl>
            <c:dLbl>
              <c:idx val="1"/>
              <c:layout>
                <c:manualLayout>
                  <c:x val="8.7618201370661994E-2"/>
                  <c:y val="-0.3011836020497437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DE-4F13-9305-199118473ACB}"/>
                </c:ext>
              </c:extLst>
            </c:dLbl>
            <c:dLbl>
              <c:idx val="2"/>
              <c:layout>
                <c:manualLayout>
                  <c:x val="0.12113817804024497"/>
                  <c:y val="7.59901887264091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DE-4F13-9305-199118473A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0 a 4</c:v>
                </c:pt>
                <c:pt idx="1">
                  <c:v>5 a  9</c:v>
                </c:pt>
                <c:pt idx="2">
                  <c:v>10 a 14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>
                  <c:v>0.37</c:v>
                </c:pt>
                <c:pt idx="1">
                  <c:v>0.37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DE-4F13-9305-199118473AC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5.5555555555555552E-2"/>
          <c:y val="0.35986501687289091"/>
          <c:w val="0.1619165573053368"/>
          <c:h val="0.280269966254218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4.8323959505061867E-2"/>
          <c:w val="0.93518518518518523"/>
          <c:h val="0.79558586426696665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C88-420D-B9F0-D6EABA74DD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C88-420D-B9F0-D6EABA74DDEA}"/>
              </c:ext>
            </c:extLst>
          </c:dPt>
          <c:dLbls>
            <c:dLbl>
              <c:idx val="0"/>
              <c:layout>
                <c:manualLayout>
                  <c:x val="-0.20392825896762903"/>
                  <c:y val="6.457411573553305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88-420D-B9F0-D6EABA74DDEA}"/>
                </c:ext>
              </c:extLst>
            </c:dLbl>
            <c:dLbl>
              <c:idx val="1"/>
              <c:layout>
                <c:manualLayout>
                  <c:x val="0.18322688830562847"/>
                  <c:y val="-0.1629521309836270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88-420D-B9F0-D6EABA74DD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Masculino</c:v>
                </c:pt>
                <c:pt idx="1">
                  <c:v>Feminino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88-420D-B9F0-D6EABA74DDE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25608778069412"/>
          <c:y val="1.0912698412698412E-2"/>
          <c:w val="0.57291666666666663"/>
          <c:h val="0.9821428571428571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76-43B7-B0D7-80C15E3478E9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76-43B7-B0D7-80C15E3478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76-43B7-B0D7-80C15E3478E9}"/>
              </c:ext>
            </c:extLst>
          </c:dPt>
          <c:dPt>
            <c:idx val="3"/>
            <c:bubble3D val="0"/>
            <c:spPr>
              <a:solidFill>
                <a:srgbClr val="FF3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76-43B7-B0D7-80C15E3478E9}"/>
              </c:ext>
            </c:extLst>
          </c:dPt>
          <c:dLbls>
            <c:dLbl>
              <c:idx val="0"/>
              <c:layout>
                <c:manualLayout>
                  <c:x val="-0.20153935185185184"/>
                  <c:y val="2.87445319335083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76-43B7-B0D7-80C15E3478E9}"/>
                </c:ext>
              </c:extLst>
            </c:dLbl>
            <c:dLbl>
              <c:idx val="1"/>
              <c:layout>
                <c:manualLayout>
                  <c:x val="1.2090532954214056E-2"/>
                  <c:y val="-0.1823412698412698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76-43B7-B0D7-80C15E3478E9}"/>
                </c:ext>
              </c:extLst>
            </c:dLbl>
            <c:dLbl>
              <c:idx val="2"/>
              <c:layout>
                <c:manualLayout>
                  <c:x val="9.6705581073199223E-2"/>
                  <c:y val="-0.1084161354830646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76-43B7-B0D7-80C15E3478E9}"/>
                </c:ext>
              </c:extLst>
            </c:dLbl>
            <c:dLbl>
              <c:idx val="3"/>
              <c:layout>
                <c:manualLayout>
                  <c:x val="0.12853428477690287"/>
                  <c:y val="0.142345331833520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76-43B7-B0D7-80C15E3478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Calemba II</c:v>
                </c:pt>
                <c:pt idx="1">
                  <c:v>Golfo II</c:v>
                </c:pt>
                <c:pt idx="2">
                  <c:v>Sapú I</c:v>
                </c:pt>
                <c:pt idx="3">
                  <c:v>Camama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0.43</c:v>
                </c:pt>
                <c:pt idx="1">
                  <c:v>0.17</c:v>
                </c:pt>
                <c:pt idx="2">
                  <c:v>0.1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76-43B7-B0D7-80C15E3478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4.3981481481481483E-2"/>
          <c:y val="0.34795963004624419"/>
          <c:w val="0.20046606153397495"/>
          <c:h val="0.304080739907511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509911629109783"/>
          <c:y val="0.10406824146981627"/>
          <c:w val="0.46984724587795723"/>
          <c:h val="0.8959317585301837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FA-49A6-87CF-9DC7488CBA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FA-49A6-87CF-9DC7488CBAE1}"/>
              </c:ext>
            </c:extLst>
          </c:dPt>
          <c:dLbls>
            <c:dLbl>
              <c:idx val="0"/>
              <c:layout>
                <c:manualLayout>
                  <c:x val="5.6616224217725898E-3"/>
                  <c:y val="-0.299377508367009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FA-49A6-87CF-9DC7488CBA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FA-49A6-87CF-9DC7488CBAE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5175537938844846"/>
          <c:y val="0.38466893027260474"/>
          <c:w val="0.11566135490141875"/>
          <c:h val="0.188270910580621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95435111247135"/>
          <c:y val="2.3257517600201463E-2"/>
          <c:w val="0.55162652603659945"/>
          <c:h val="0.97369675462209948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2F-45A9-92FD-5C76AAFB5D13}"/>
              </c:ext>
            </c:extLst>
          </c:dPt>
          <c:dPt>
            <c:idx val="1"/>
            <c:bubble3D val="0"/>
            <c:spPr>
              <a:solidFill>
                <a:srgbClr val="FF3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2F-45A9-92FD-5C76AAFB5D13}"/>
              </c:ext>
            </c:extLst>
          </c:dPt>
          <c:dLbls>
            <c:dLbl>
              <c:idx val="0"/>
              <c:layout>
                <c:manualLayout>
                  <c:x val="-3.7638232374006382E-2"/>
                  <c:y val="0.1521818374724333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2F-45A9-92FD-5C76AAFB5D13}"/>
                </c:ext>
              </c:extLst>
            </c:dLbl>
            <c:dLbl>
              <c:idx val="1"/>
              <c:layout>
                <c:manualLayout>
                  <c:x val="7.6927656049338058E-2"/>
                  <c:y val="-0.1284889316650625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2F-45A9-92FD-5C76AAFB5D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7.0000000000000007E-2</c:v>
                </c:pt>
                <c:pt idx="1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2F-45A9-92FD-5C76AAFB5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4947683109118086E-2"/>
          <c:y val="0.41753298917704162"/>
          <c:w val="0.14189372628869823"/>
          <c:h val="0.212286582989007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712088072324292"/>
          <c:y val="1.2609673790776153E-2"/>
          <c:w val="0.57288805045202684"/>
          <c:h val="0.9820938007749031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C1-4A05-8E0A-D71881566552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C1-4A05-8E0A-D71881566552}"/>
              </c:ext>
            </c:extLst>
          </c:dPt>
          <c:dLbls>
            <c:dLbl>
              <c:idx val="0"/>
              <c:layout>
                <c:manualLayout>
                  <c:x val="-0.11838382181393993"/>
                  <c:y val="0.229703474565679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C1-4A05-8E0A-D71881566552}"/>
                </c:ext>
              </c:extLst>
            </c:dLbl>
            <c:dLbl>
              <c:idx val="1"/>
              <c:layout>
                <c:manualLayout>
                  <c:x val="8.0187736949547977E-2"/>
                  <c:y val="-0.2854286964129483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C1-4A05-8E0A-D718815665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C1-4A05-8E0A-D7188156655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2268518518518519"/>
          <c:y val="0.38429727534058244"/>
          <c:w val="0.10330125400991542"/>
          <c:h val="0.15204036995375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1.0912698412698412E-2"/>
          <c:w val="0.73284248323126278"/>
          <c:h val="0.88293650793650791"/>
        </c:manualLayout>
      </c:layout>
      <c:pie3D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3E-4775-A1DE-FF9AC9FDC8B2}"/>
              </c:ext>
            </c:extLst>
          </c:dPt>
          <c:dPt>
            <c:idx val="1"/>
            <c:bubble3D val="0"/>
            <c:spPr>
              <a:solidFill>
                <a:srgbClr val="CC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3E-4775-A1DE-FF9AC9FDC8B2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3E-4775-A1DE-FF9AC9FDC8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A3E-4775-A1DE-FF9AC9FDC8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 Semana</c:v>
                </c:pt>
                <c:pt idx="1">
                  <c:v>2 Semana</c:v>
                </c:pt>
                <c:pt idx="2">
                  <c:v>3 Semana</c:v>
                </c:pt>
                <c:pt idx="3">
                  <c:v>4 Semana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0.56999999999999995</c:v>
                </c:pt>
                <c:pt idx="1">
                  <c:v>0.16</c:v>
                </c:pt>
                <c:pt idx="2">
                  <c:v>0.2</c:v>
                </c:pt>
                <c:pt idx="3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3E-4775-A1DE-FF9AC9FDC8B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252E3-8FF7-4CD5-AE71-54A568B74879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8C5FB-978E-4973-B26C-CDD4F0016E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6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80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62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5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09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983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63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83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4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7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1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0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89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27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C45C-F38A-455A-B993-2F778DC9B5F3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4D7ADC-3D58-4387-8B9F-EDEB75C6A5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72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C4CAAC-5C82-4C3C-8B65-37EE7EA950C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l="40388" t="31439" r="38780" b="45834"/>
          <a:stretch>
            <a:fillRect/>
          </a:stretch>
        </p:blipFill>
        <p:spPr bwMode="auto">
          <a:xfrm>
            <a:off x="4932218" y="114615"/>
            <a:ext cx="1504979" cy="130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15B6145-1A01-4126-8CE1-0D3863308D94}"/>
              </a:ext>
            </a:extLst>
          </p:cNvPr>
          <p:cNvSpPr/>
          <p:nvPr/>
        </p:nvSpPr>
        <p:spPr>
          <a:xfrm>
            <a:off x="1933433" y="3133833"/>
            <a:ext cx="7438030" cy="116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pt-PT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PERFIL DOS EXAMES LABORATORIAIS SOLICITADOS EM PACIENTES COM FEBRE TIFÓIDE INTERNADOS NA PEDIATRIA DO HOSPITAL GERAL DE LUANDA NO II TRIMESTRE DE 2022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C1ABF9-AF25-4874-AFDB-20911DEA8A8E}"/>
              </a:ext>
            </a:extLst>
          </p:cNvPr>
          <p:cNvSpPr/>
          <p:nvPr/>
        </p:nvSpPr>
        <p:spPr>
          <a:xfrm>
            <a:off x="3568787" y="4783126"/>
            <a:ext cx="4644413" cy="86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AUTORA: VICTÓRIA AGOSTINHO DE ALMEIDA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pt-P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ORIENTADOR: PROF. JOSÉ BARTOLOMEU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9DACF2-3357-4400-8B4F-9ACFB36B83F2}"/>
              </a:ext>
            </a:extLst>
          </p:cNvPr>
          <p:cNvSpPr/>
          <p:nvPr/>
        </p:nvSpPr>
        <p:spPr>
          <a:xfrm>
            <a:off x="2311246" y="1319165"/>
            <a:ext cx="6541603" cy="11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SUPERIOR POLITÉCNICO KALANDULA DE ANGOLA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P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DE CIÊCIAS DA SAÚDE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P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COORDENAÇÃO DO CURSO DE ANÁLISES CLÍNICAS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0ECA07-EF02-4A47-8154-9D6C757BDD8C}"/>
              </a:ext>
            </a:extLst>
          </p:cNvPr>
          <p:cNvSpPr/>
          <p:nvPr/>
        </p:nvSpPr>
        <p:spPr>
          <a:xfrm>
            <a:off x="5114542" y="6058037"/>
            <a:ext cx="15529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LUANDA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PT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6BE218-D082-4F6A-A32B-FEB2AF07EB9B}"/>
              </a:ext>
            </a:extLst>
          </p:cNvPr>
          <p:cNvSpPr/>
          <p:nvPr/>
        </p:nvSpPr>
        <p:spPr>
          <a:xfrm>
            <a:off x="4296020" y="547851"/>
            <a:ext cx="2001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</a:rPr>
              <a:t>METODOLOGIA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ABDF02-7333-4DE1-862C-C9498F8D4882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9C33593-9247-4D9E-8A4A-C9CBE0E32800}"/>
              </a:ext>
            </a:extLst>
          </p:cNvPr>
          <p:cNvSpPr/>
          <p:nvPr/>
        </p:nvSpPr>
        <p:spPr>
          <a:xfrm>
            <a:off x="4127579" y="1462104"/>
            <a:ext cx="2418680" cy="655092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Estudo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531741C-6112-4F49-8412-7D10C1502299}"/>
              </a:ext>
            </a:extLst>
          </p:cNvPr>
          <p:cNvSpPr/>
          <p:nvPr/>
        </p:nvSpPr>
        <p:spPr>
          <a:xfrm>
            <a:off x="6384009" y="3196237"/>
            <a:ext cx="2418680" cy="655092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de Estudo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8F27730-D7FA-4B1A-BCAE-BCA61EFBC908}"/>
              </a:ext>
            </a:extLst>
          </p:cNvPr>
          <p:cNvSpPr/>
          <p:nvPr/>
        </p:nvSpPr>
        <p:spPr>
          <a:xfrm>
            <a:off x="6397657" y="4270341"/>
            <a:ext cx="2418680" cy="655092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Universo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1C16535-ABB6-4871-9066-DE57C29F0D0B}"/>
              </a:ext>
            </a:extLst>
          </p:cNvPr>
          <p:cNvSpPr/>
          <p:nvPr/>
        </p:nvSpPr>
        <p:spPr>
          <a:xfrm>
            <a:off x="6411305" y="5441664"/>
            <a:ext cx="2418680" cy="655092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Amostra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F40B7AC-E5FA-4D1B-8EE6-FE4CCBD29C31}"/>
              </a:ext>
            </a:extLst>
          </p:cNvPr>
          <p:cNvSpPr/>
          <p:nvPr/>
        </p:nvSpPr>
        <p:spPr>
          <a:xfrm>
            <a:off x="1843093" y="4324933"/>
            <a:ext cx="2418680" cy="655092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Inclusão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6306F8D-0B15-49D2-B8AB-0EEF923AA094}"/>
              </a:ext>
            </a:extLst>
          </p:cNvPr>
          <p:cNvSpPr/>
          <p:nvPr/>
        </p:nvSpPr>
        <p:spPr>
          <a:xfrm>
            <a:off x="1843093" y="5455312"/>
            <a:ext cx="2418680" cy="655092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Critérios de Exclusão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1DE615C-26D5-48E6-BDD7-1EE57D84E1BC}"/>
              </a:ext>
            </a:extLst>
          </p:cNvPr>
          <p:cNvSpPr/>
          <p:nvPr/>
        </p:nvSpPr>
        <p:spPr>
          <a:xfrm>
            <a:off x="1843093" y="3198781"/>
            <a:ext cx="2418680" cy="655092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Instrumento de Recolha de Dados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212C3E1-6121-427A-AFC4-535B98CBACF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593349" y="2686777"/>
            <a:ext cx="0" cy="5094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7473CB5-9A56-46FD-85EF-65530A53877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52433" y="2713125"/>
            <a:ext cx="0" cy="4856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0A1C8FC-DC80-4156-8684-3A81896FC50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3052433" y="3853873"/>
            <a:ext cx="0" cy="4710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8924248-A8AC-4DBF-A172-F5A723E69F1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052433" y="4980025"/>
            <a:ext cx="0" cy="47528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556F0DA-7E7F-438A-9546-BAFB8C2F322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593349" y="3851329"/>
            <a:ext cx="13648" cy="41901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D9B8B077-ADC3-4D7A-A723-EAF111FD270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606997" y="4925433"/>
            <a:ext cx="13648" cy="51623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BEDDF6B-E2B1-49C4-B912-B9EFC66D8A9C}"/>
              </a:ext>
            </a:extLst>
          </p:cNvPr>
          <p:cNvCxnSpPr>
            <a:cxnSpLocks/>
          </p:cNvCxnSpPr>
          <p:nvPr/>
        </p:nvCxnSpPr>
        <p:spPr>
          <a:xfrm flipV="1">
            <a:off x="3052433" y="2680007"/>
            <a:ext cx="4540916" cy="3311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AD6B17D5-AC03-4AC4-967E-9BD9B6E60576}"/>
              </a:ext>
            </a:extLst>
          </p:cNvPr>
          <p:cNvCxnSpPr>
            <a:stCxn id="7" idx="2"/>
          </p:cNvCxnSpPr>
          <p:nvPr/>
        </p:nvCxnSpPr>
        <p:spPr>
          <a:xfrm>
            <a:off x="5336919" y="2117196"/>
            <a:ext cx="2062" cy="56958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D0E6C8C-5CFD-475B-87C0-3F691F5853C5}"/>
              </a:ext>
            </a:extLst>
          </p:cNvPr>
          <p:cNvSpPr/>
          <p:nvPr/>
        </p:nvSpPr>
        <p:spPr>
          <a:xfrm>
            <a:off x="2999483" y="575146"/>
            <a:ext cx="5069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600" b="1" dirty="0">
                <a:latin typeface="Times New Roman" panose="02020603050405020304" pitchFamily="18" charset="0"/>
              </a:rPr>
              <a:t>APRESENTAÇÃO E DISCUÇÃO DOS RESULTADOS</a:t>
            </a:r>
            <a:endParaRPr lang="pt-BR" sz="16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135A773-CEDC-4355-A139-0270BB4AD4B0}"/>
              </a:ext>
            </a:extLst>
          </p:cNvPr>
          <p:cNvSpPr/>
          <p:nvPr/>
        </p:nvSpPr>
        <p:spPr>
          <a:xfrm>
            <a:off x="77685" y="1133367"/>
            <a:ext cx="6748818" cy="280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Nº 1 – DISTRIBUIÇÃO DA AMOSTRA SEGUNDO A IDADE DAS CRIANÇAS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72F4422-AC43-4443-9874-75C19F88D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226078"/>
              </p:ext>
            </p:extLst>
          </p:nvPr>
        </p:nvGraphicFramePr>
        <p:xfrm>
          <a:off x="47751" y="1185037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 de texto 6">
            <a:extLst>
              <a:ext uri="{FF2B5EF4-FFF2-40B4-BE49-F238E27FC236}">
                <a16:creationId xmlns:a16="http://schemas.microsoft.com/office/drawing/2014/main" id="{0005DA27-F59C-4B43-8F0E-F57FE2E7E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734" y="4111653"/>
            <a:ext cx="2281498" cy="303448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Arquivo do HGL (2022)</a:t>
            </a:r>
            <a:endParaRPr lang="pt-PT" altLang="pt-BR" dirty="0"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6652C5-7B74-4A45-B5C0-E8E34441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05359A-F57C-45A5-A2C8-15E8AA6A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5254EAF-097C-4CC6-8516-B4CF5EEBDA41}"/>
              </a:ext>
            </a:extLst>
          </p:cNvPr>
          <p:cNvSpPr/>
          <p:nvPr/>
        </p:nvSpPr>
        <p:spPr>
          <a:xfrm>
            <a:off x="5534151" y="1633304"/>
            <a:ext cx="423764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1813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 estudos realizados por Morais 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all.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(2018, HGL) sobre o 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Perfil Laboratorial dos Exames de Febre Tifóide,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faixa etária dos 10 aos 14 anos de idade tiveram maior predominância, com 57%.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A39984E-AFC5-435D-8E06-C4B48FE1E710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78A605E-CDBA-4714-9727-ADFD016755EC}"/>
              </a:ext>
            </a:extLst>
          </p:cNvPr>
          <p:cNvSpPr/>
          <p:nvPr/>
        </p:nvSpPr>
        <p:spPr>
          <a:xfrm>
            <a:off x="601685" y="4605104"/>
            <a:ext cx="9083735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Ao fazer a comparação entre ambos os estudo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 nota-se uma variância quanto à predominância da idade, pois Morais 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</a:rPr>
              <a:t>at all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explicam </a:t>
            </a:r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que os casos da Febre Tifoide é maior em crianças entre 5 aos 14 anos de idade e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estudo, percebeu-se que as crianças de menos idade são as mais afectadas pela doença.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D28CCD4-B861-4E69-9053-BC5C268D703C}"/>
              </a:ext>
            </a:extLst>
          </p:cNvPr>
          <p:cNvSpPr/>
          <p:nvPr/>
        </p:nvSpPr>
        <p:spPr>
          <a:xfrm>
            <a:off x="3760728" y="58316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5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AB9D1E-B464-46DB-B70B-7F6EFCB7CA33}"/>
              </a:ext>
            </a:extLst>
          </p:cNvPr>
          <p:cNvSpPr/>
          <p:nvPr/>
        </p:nvSpPr>
        <p:spPr>
          <a:xfrm>
            <a:off x="81886" y="714255"/>
            <a:ext cx="6250675" cy="280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ctr"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Nº 2 – DISTRIBUIÇÃO DA AMOSTRA QUANTO AO SEXO DAS CRIANÇAS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81A6ABD-2B56-4705-8BB4-769AE90B8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259465"/>
              </p:ext>
            </p:extLst>
          </p:nvPr>
        </p:nvGraphicFramePr>
        <p:xfrm>
          <a:off x="81886" y="9945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914794B6-3E24-47F9-AB1F-F3F21BA1029E}"/>
              </a:ext>
            </a:extLst>
          </p:cNvPr>
          <p:cNvSpPr/>
          <p:nvPr/>
        </p:nvSpPr>
        <p:spPr>
          <a:xfrm>
            <a:off x="5380811" y="1669204"/>
            <a:ext cx="411210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seu projecto,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Morais 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all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(2018, HGL)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ao abordar sobre o Perfil Laboratorial dos Exames de Febre Tifoide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dos 60 processos o sexo feminino teve maior predominância, com 58%.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 de texto 6">
            <a:extLst>
              <a:ext uri="{FF2B5EF4-FFF2-40B4-BE49-F238E27FC236}">
                <a16:creationId xmlns:a16="http://schemas.microsoft.com/office/drawing/2014/main" id="{BF069CD1-A5D8-4C8B-9F1D-E53A41793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337" y="4323471"/>
            <a:ext cx="2281498" cy="303448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Arquivo do HGL (2022)</a:t>
            </a:r>
            <a:endParaRPr lang="pt-PT" altLang="pt-BR" dirty="0">
              <a:latin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D26BD5-FA2F-43DB-B3EF-16D1683FC725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A76FB-6B66-4579-87BE-BF1B4B82F9E7}"/>
              </a:ext>
            </a:extLst>
          </p:cNvPr>
          <p:cNvSpPr/>
          <p:nvPr/>
        </p:nvSpPr>
        <p:spPr>
          <a:xfrm>
            <a:off x="565591" y="4913338"/>
            <a:ext cx="8758883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Comparando os estudo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 percebe-se que existe concordância, pois, tanto nesta pesquisa quanto no estudo feito por Morais 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</a:rPr>
              <a:t>at all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as crianças do sexo feminino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são as mais afectadas pela doença da Febre Tifoide.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30E96B-16D9-47A4-B56D-3AB100B29A6B}"/>
              </a:ext>
            </a:extLst>
          </p:cNvPr>
          <p:cNvSpPr/>
          <p:nvPr/>
        </p:nvSpPr>
        <p:spPr>
          <a:xfrm>
            <a:off x="3324000" y="57456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37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FC5C33-CE62-477F-A953-B985DCEBAACA}"/>
              </a:ext>
            </a:extLst>
          </p:cNvPr>
          <p:cNvSpPr/>
          <p:nvPr/>
        </p:nvSpPr>
        <p:spPr>
          <a:xfrm>
            <a:off x="303117" y="469465"/>
            <a:ext cx="6196083" cy="280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Nº 3 – DISTRIBUIÇÃO DA AMOSTRA QUANTO A MORADA DAS CRIANÇAS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ACE15C6-367B-459A-AC0E-840882DAE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75040"/>
              </p:ext>
            </p:extLst>
          </p:nvPr>
        </p:nvGraphicFramePr>
        <p:xfrm>
          <a:off x="-80205" y="71733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 de texto 6">
            <a:extLst>
              <a:ext uri="{FF2B5EF4-FFF2-40B4-BE49-F238E27FC236}">
                <a16:creationId xmlns:a16="http://schemas.microsoft.com/office/drawing/2014/main" id="{A9FE124C-F3B9-4C8F-903F-13A35256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33" y="3923299"/>
            <a:ext cx="2118269" cy="28027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Arquivo do HGL (2022)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F71BEF-F607-4959-B982-A3802C9A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C0698-BF9E-4B96-A759-0B02E84C3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91FF41-9163-49E0-ADF8-AB1670B6087B}"/>
              </a:ext>
            </a:extLst>
          </p:cNvPr>
          <p:cNvSpPr/>
          <p:nvPr/>
        </p:nvSpPr>
        <p:spPr>
          <a:xfrm>
            <a:off x="5512791" y="961343"/>
            <a:ext cx="3510894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1813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 seu projecto, Morais 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all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(2018 HGL) ao abordar sobre os Exames da Febre Tifoide, verificaram que os bairros mais afectados foram o Bita Tanque e Bita Sapú, com 58%.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F6F4DBA-9E16-449C-AEED-605D774C3969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688A1B-1D08-49C9-966B-C0AED9785AF9}"/>
              </a:ext>
            </a:extLst>
          </p:cNvPr>
          <p:cNvSpPr/>
          <p:nvPr/>
        </p:nvSpPr>
        <p:spPr>
          <a:xfrm>
            <a:off x="565591" y="4696770"/>
            <a:ext cx="8758883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Apesar de não haver concordância em ambos os estudos sobre o local exacto onde a doença da FT é predominante, percebe-se que existe uma pequena ligação entre a pesquisa feita neste estudo e por Morais 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</a:rPr>
              <a:t>at all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, pois, o bairro Bita Sapú e o Calemba estão ligados apesar de estarem em municípios diferentes.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2BE8B61-1C91-4656-8F92-A1CDD31A34DE}"/>
              </a:ext>
            </a:extLst>
          </p:cNvPr>
          <p:cNvSpPr/>
          <p:nvPr/>
        </p:nvSpPr>
        <p:spPr>
          <a:xfrm>
            <a:off x="4658708" y="594062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9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50A462-E273-4347-A58A-6F5F71969CF0}"/>
              </a:ext>
            </a:extLst>
          </p:cNvPr>
          <p:cNvSpPr/>
          <p:nvPr/>
        </p:nvSpPr>
        <p:spPr>
          <a:xfrm>
            <a:off x="439947" y="672511"/>
            <a:ext cx="5145206" cy="280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Nº 4 – RESULTADOS QUANTO A REAÇÃO DE WIDAL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054CE-CF15-4974-912A-0C8317ED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96EB6C8-2527-4D32-A1FA-895694C97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126701"/>
              </p:ext>
            </p:extLst>
          </p:nvPr>
        </p:nvGraphicFramePr>
        <p:xfrm>
          <a:off x="-611444" y="882714"/>
          <a:ext cx="5607050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A5A03CE5-47C0-49B1-B74E-6A2408245803}"/>
              </a:ext>
            </a:extLst>
          </p:cNvPr>
          <p:cNvSpPr/>
          <p:nvPr/>
        </p:nvSpPr>
        <p:spPr>
          <a:xfrm>
            <a:off x="659754" y="4680893"/>
            <a:ext cx="8671703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Corroborando os estudos feitos por Morais 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all.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esta pesquisa, percebe-se que existe concordância, pois nesta pesquisa, o exame de Reação Widal para o diagnóstico da Febre Tifoide foi solicitado em todos os pacientes, isto é 100% dos pacientes.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 de texto 6">
            <a:extLst>
              <a:ext uri="{FF2B5EF4-FFF2-40B4-BE49-F238E27FC236}">
                <a16:creationId xmlns:a16="http://schemas.microsoft.com/office/drawing/2014/main" id="{07C1B1BF-A1FA-4661-AF25-F56F9B49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673" y="3789993"/>
            <a:ext cx="2118269" cy="28027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Arquivo do HGL (2022)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AB00D9E-E87B-4393-A5A8-0B9CD5FDA1DD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762146-309A-422D-9B2D-9314BC5305D8}"/>
              </a:ext>
            </a:extLst>
          </p:cNvPr>
          <p:cNvSpPr/>
          <p:nvPr/>
        </p:nvSpPr>
        <p:spPr>
          <a:xfrm>
            <a:off x="4148396" y="1419191"/>
            <a:ext cx="4971541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Quanto a solicitação dos exames, na pesquisa de Morais </a:t>
            </a:r>
            <a:r>
              <a:rPr lang="pt-PT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all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(2018 HGL) sobre o Perfil Laboratorial dos Exames de Febre Tifoide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afirmam que os exames de Reação Widal foram solicitados em todos os pacientes, correspondendo a 100% das amostras, respectivamente.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12D1527-2385-4240-9834-BA3C0BAA60DC}"/>
              </a:ext>
            </a:extLst>
          </p:cNvPr>
          <p:cNvSpPr/>
          <p:nvPr/>
        </p:nvSpPr>
        <p:spPr>
          <a:xfrm>
            <a:off x="7759522" y="54909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7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209BFE-C05B-4C2E-B75E-0F0FFF55FBA8}"/>
              </a:ext>
            </a:extLst>
          </p:cNvPr>
          <p:cNvSpPr/>
          <p:nvPr/>
        </p:nvSpPr>
        <p:spPr>
          <a:xfrm>
            <a:off x="426827" y="659013"/>
            <a:ext cx="4088363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Nº 5 – RESULTADOS QUANTO A BIOQUÍMICA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4B329176-9360-4470-8645-D4877D233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505386"/>
              </p:ext>
            </p:extLst>
          </p:nvPr>
        </p:nvGraphicFramePr>
        <p:xfrm>
          <a:off x="0" y="939283"/>
          <a:ext cx="5228659" cy="2962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 de texto 6">
            <a:extLst>
              <a:ext uri="{FF2B5EF4-FFF2-40B4-BE49-F238E27FC236}">
                <a16:creationId xmlns:a16="http://schemas.microsoft.com/office/drawing/2014/main" id="{940985D0-41B0-47DE-B64A-B5232AB0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832" y="3967840"/>
            <a:ext cx="2118269" cy="28027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Arquivo do HGL (2022)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1C4AE3-3EC2-4136-AC25-BDA9E8912FDF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9DAD29-6985-4D00-AB50-A77EE9462F19}"/>
              </a:ext>
            </a:extLst>
          </p:cNvPr>
          <p:cNvSpPr/>
          <p:nvPr/>
        </p:nvSpPr>
        <p:spPr>
          <a:xfrm>
            <a:off x="4742267" y="1426952"/>
            <a:ext cx="4442152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Quanto a solicitação dos exames, Morais </a:t>
            </a:r>
            <a:r>
              <a:rPr lang="pt-PT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all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(2018 HGL), ao abordar sobre o Perfil Laboratorial dos Exames de Febre Tifoide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afirmam que os exames de 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Bioquímica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foram solicitados em todos os pacientes, correspondendo a 100% das amostras.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A37AC57-47FB-4A70-8D50-3569255FB833}"/>
              </a:ext>
            </a:extLst>
          </p:cNvPr>
          <p:cNvSpPr/>
          <p:nvPr/>
        </p:nvSpPr>
        <p:spPr>
          <a:xfrm>
            <a:off x="426827" y="4783851"/>
            <a:ext cx="8758883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Comparando os estudo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 percebe-se que 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exame de Bioquímica não foi solicitado com muita frequência no hospital em estudo no momento em que esteve a decorrer a pesquisa, pois, na pesquisa de Morais </a:t>
            </a:r>
            <a:r>
              <a:rPr lang="pt-BR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exame foi solicitado em 100% dos pacientes.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13BC76-18D3-41C3-BC91-21982C9B6658}"/>
              </a:ext>
            </a:extLst>
          </p:cNvPr>
          <p:cNvSpPr/>
          <p:nvPr/>
        </p:nvSpPr>
        <p:spPr>
          <a:xfrm>
            <a:off x="7923295" y="561327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2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BE98094-EAAC-4F32-AB5A-11ABC98AA55B}"/>
              </a:ext>
            </a:extLst>
          </p:cNvPr>
          <p:cNvSpPr/>
          <p:nvPr/>
        </p:nvSpPr>
        <p:spPr>
          <a:xfrm>
            <a:off x="4620126" y="1298241"/>
            <a:ext cx="4884821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pesquisa feita por Morais </a:t>
            </a:r>
            <a:r>
              <a:rPr lang="pt-PT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all.</a:t>
            </a:r>
            <a:r>
              <a:rPr lang="pt-PT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(2018 HGL) sobre o Perfil Laboratorial dos Exames de Febre Tifoide,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afirma que o exame de Hemograma, assim como o Widal foram solicitados em todos os pacientes, correspondendo a 100% das amostras, respectivamente.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83CDB72-5CFC-4DE7-ACD3-F618CB408F08}"/>
              </a:ext>
            </a:extLst>
          </p:cNvPr>
          <p:cNvSpPr/>
          <p:nvPr/>
        </p:nvSpPr>
        <p:spPr>
          <a:xfrm>
            <a:off x="504967" y="503704"/>
            <a:ext cx="4503761" cy="29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Nº 6 – RESULTADOS QUANTO AO HEMOGRAMA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0D4DBE3-50BC-4054-A4C5-94246181C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369560"/>
              </p:ext>
            </p:extLst>
          </p:nvPr>
        </p:nvGraphicFramePr>
        <p:xfrm>
          <a:off x="-477672" y="855001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 de texto 6">
            <a:extLst>
              <a:ext uri="{FF2B5EF4-FFF2-40B4-BE49-F238E27FC236}">
                <a16:creationId xmlns:a16="http://schemas.microsoft.com/office/drawing/2014/main" id="{8D00B66B-42D8-4D85-93E7-68ADFCE9F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669" y="4115427"/>
            <a:ext cx="2178856" cy="35832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Arquivo do HGL (2022)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2159A8-58C5-484F-ABB3-6BC1F201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581407-52FE-416A-BF31-234EEE86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6FC577-5715-4806-B255-4B19842DEDB4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AD2417-2A83-49AE-98A8-950FAB2E2DB8}"/>
              </a:ext>
            </a:extLst>
          </p:cNvPr>
          <p:cNvSpPr/>
          <p:nvPr/>
        </p:nvSpPr>
        <p:spPr>
          <a:xfrm>
            <a:off x="659754" y="4680893"/>
            <a:ext cx="8671703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Comparando os estudos feitos por Morais </a:t>
            </a:r>
            <a:r>
              <a:rPr lang="pt-PT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all.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esta pesquisa, percebe-se que não existe concordância, pois nesta pesquisa, o exame de Hemograma para o diagnóstico da Febre Tifoide foi solicitado em apenas 20% dos pacientes.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8F5748-1D06-4950-BDA5-28C0CEB01193}"/>
              </a:ext>
            </a:extLst>
          </p:cNvPr>
          <p:cNvSpPr/>
          <p:nvPr/>
        </p:nvSpPr>
        <p:spPr>
          <a:xfrm>
            <a:off x="6027760" y="549151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6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B60F51-A5E6-458A-9BF1-2C7F576F67DE}"/>
              </a:ext>
            </a:extLst>
          </p:cNvPr>
          <p:cNvSpPr/>
          <p:nvPr/>
        </p:nvSpPr>
        <p:spPr>
          <a:xfrm>
            <a:off x="2524837" y="546288"/>
            <a:ext cx="4544704" cy="33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PT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Nº 7 – QUANTO AO PERÍODO DE INTERNAMENTO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140248A-A2E9-4E90-B4C4-A447F4A73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223938"/>
              </p:ext>
            </p:extLst>
          </p:nvPr>
        </p:nvGraphicFramePr>
        <p:xfrm>
          <a:off x="2791488" y="91440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 de texto 6">
            <a:extLst>
              <a:ext uri="{FF2B5EF4-FFF2-40B4-BE49-F238E27FC236}">
                <a16:creationId xmlns:a16="http://schemas.microsoft.com/office/drawing/2014/main" id="{975CC0CB-83BB-42F7-9955-154B311E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875" y="3670976"/>
            <a:ext cx="2176297" cy="31579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FONTE: Arquivo do HGL (2022)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5C44B7-1CB4-4F75-9677-76845434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BD85B-5DCF-43AF-AEC0-2305BECB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C9A7AC-01EC-48B3-994E-64ADAD81EE44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AE1910-EAA7-4D83-8867-EF7253F2B1F2}"/>
              </a:ext>
            </a:extLst>
          </p:cNvPr>
          <p:cNvSpPr/>
          <p:nvPr/>
        </p:nvSpPr>
        <p:spPr>
          <a:xfrm>
            <a:off x="307612" y="4229965"/>
            <a:ext cx="9625264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 30 pacientes que compõem o processo, a maioria das crianças ficaram internadas durante uma semana e apenas 7% dos pacientes levaram mais tempo para se recoperarem, ficando assim internados durante um período de 4 semanas.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3938EFA-362B-4B35-B20F-45B5D35C671B}"/>
              </a:ext>
            </a:extLst>
          </p:cNvPr>
          <p:cNvSpPr/>
          <p:nvPr/>
        </p:nvSpPr>
        <p:spPr>
          <a:xfrm>
            <a:off x="4473931" y="501276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22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4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B025E5-A062-458F-A0AE-8866027AFC77}"/>
              </a:ext>
            </a:extLst>
          </p:cNvPr>
          <p:cNvSpPr/>
          <p:nvPr/>
        </p:nvSpPr>
        <p:spPr>
          <a:xfrm>
            <a:off x="4334058" y="668739"/>
            <a:ext cx="178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CONCLUSÃO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BC38415-2910-4E10-85A2-F677D23268BB}"/>
              </a:ext>
            </a:extLst>
          </p:cNvPr>
          <p:cNvSpPr/>
          <p:nvPr/>
        </p:nvSpPr>
        <p:spPr>
          <a:xfrm>
            <a:off x="300252" y="1584529"/>
            <a:ext cx="9430603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 relação a idade, nesta pesquisa constatou-se que as faixa etárias de 0 – 4  e dos 5 – 9 anos predominam com 74 % dos casos;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Quanto à distribuição das amostras por gênero, percebeu-se que o gênero feminino teve maior participação, contando com uma equivalência de 60% e o gênero masculino teve uma participação de 40%;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Ao analisar os resultados, segundo a morada compreende-se que o bairro mais afectado pela doença da Febre Tifoide no período em que decorreu a pesquisa foi o Calemba II, com 43%;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com a pesquisa realizada sobre os exames solicitados aos doentes com febre tifoide, constatou-se que os médicos solicitaram a Reação Widal em todos os pacientes, isto é, 100%. O Hemograma foi solicitado em apenas 27% dos pacientes e apenas 7% dos pacientes lhes foi pedido que fizessem o exame de Bioquímica.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E7885E-7987-4FCF-865D-0D9987D9D770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7948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12DAD68-A95B-4D0D-A7EE-E77F73F482C8}"/>
              </a:ext>
            </a:extLst>
          </p:cNvPr>
          <p:cNvSpPr/>
          <p:nvPr/>
        </p:nvSpPr>
        <p:spPr>
          <a:xfrm>
            <a:off x="0" y="828288"/>
            <a:ext cx="1009122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OBRIGADO</a:t>
            </a:r>
          </a:p>
          <a:p>
            <a:pPr algn="ctr"/>
            <a:r>
              <a:rPr lang="pt-PT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À</a:t>
            </a:r>
            <a:r>
              <a:rPr lang="pt-BR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TODOS</a:t>
            </a:r>
            <a:endParaRPr lang="pt-BR" sz="1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A966FB-10EA-4B85-96C1-F0084EFF01FE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7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DD46F6-9AAF-4A83-B827-28D50577735D}"/>
              </a:ext>
            </a:extLst>
          </p:cNvPr>
          <p:cNvSpPr/>
          <p:nvPr/>
        </p:nvSpPr>
        <p:spPr>
          <a:xfrm>
            <a:off x="4731224" y="723330"/>
            <a:ext cx="178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</a:rPr>
              <a:t>ÍNDICE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45D21F8-6B01-4719-8097-C03D74F44505}"/>
              </a:ext>
            </a:extLst>
          </p:cNvPr>
          <p:cNvSpPr/>
          <p:nvPr/>
        </p:nvSpPr>
        <p:spPr>
          <a:xfrm>
            <a:off x="1307909" y="1653653"/>
            <a:ext cx="6648735" cy="378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INTRODUÇÃO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PROBLEMATIZAÇÃO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OBJECTIVOS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REERÊNCIAL TEÓRICO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ASPECTOS EPIDEMIOLÓGICOS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DIAGNÓSTICO LABORATORIAL DA FEBRE TIFOIDE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METODÓLOGIA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APRESENTAÇÃO E DISCUÇÃO DOS RESULTADOS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Times New Roman" panose="02020603050405020304" pitchFamily="18" charset="0"/>
              </a:rPr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3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0B09590-FC6A-48E0-9AFE-890E5381728F}"/>
              </a:ext>
            </a:extLst>
          </p:cNvPr>
          <p:cNvSpPr/>
          <p:nvPr/>
        </p:nvSpPr>
        <p:spPr>
          <a:xfrm>
            <a:off x="4731224" y="723330"/>
            <a:ext cx="1789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INTRODUÇÃO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8629F0-8491-48CD-BF18-58ED1E2739EB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D94CFDD-5E7F-483D-9D3A-DF4F882A5C92}"/>
              </a:ext>
            </a:extLst>
          </p:cNvPr>
          <p:cNvGrpSpPr/>
          <p:nvPr/>
        </p:nvGrpSpPr>
        <p:grpSpPr>
          <a:xfrm>
            <a:off x="491318" y="1625889"/>
            <a:ext cx="9430602" cy="3974421"/>
            <a:chOff x="491318" y="1625889"/>
            <a:chExt cx="9430602" cy="397442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98E389D-885F-43E7-9C09-9286452A205D}"/>
                </a:ext>
              </a:extLst>
            </p:cNvPr>
            <p:cNvSpPr/>
            <p:nvPr/>
          </p:nvSpPr>
          <p:spPr>
            <a:xfrm>
              <a:off x="491318" y="1625889"/>
              <a:ext cx="9430602" cy="3974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398860" algn="just">
                <a:lnSpc>
                  <a:spcPct val="150000"/>
                </a:lnSpc>
                <a:spcBef>
                  <a:spcPts val="450"/>
                </a:spcBef>
                <a:spcAft>
                  <a:spcPts val="900"/>
                </a:spcAft>
              </a:pPr>
              <a:r>
                <a:rPr lang="pt-PT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Sendo a Febre Tifoide uma doença bacteriana aguda, causada pela Sal-monella entérica sorotipo Typhi, seu diagnóstico baseia-se primordialmente no isolamento e na identificação do agente etiológico.</a:t>
              </a:r>
              <a:endPara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98860" algn="just">
                <a:lnSpc>
                  <a:spcPct val="150000"/>
                </a:lnSpc>
                <a:spcAft>
                  <a:spcPts val="600"/>
                </a:spcAft>
              </a:pPr>
              <a:r>
                <a:rPr lang="pt-PT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Atualmente, o quadro clínico completo da Febre Tifoide é de observação rara, sendo mais frequente um quadro em que a febre é a manifestação mais expressiva. Nas crianças, o quadro clínico é menos grave do que nos adultos.</a:t>
              </a:r>
              <a:endPara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398860" algn="just">
                <a:lnSpc>
                  <a:spcPct val="150000"/>
                </a:lnSpc>
                <a:spcAft>
                  <a:spcPts val="600"/>
                </a:spcAft>
              </a:pPr>
              <a:r>
                <a:rPr lang="pt-PT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 Febre Tifoide está diretamente relacionada às condições de saneamento existentes e aos hábitos individuais. Estão mais sujeitas à infecção da doença as pessoas que habitam ou trabalham em ambientes com precárias condições de saneamento.</a:t>
              </a:r>
              <a:endPara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DA28591-9153-4817-85D4-F0B443570511}"/>
                </a:ext>
              </a:extLst>
            </p:cNvPr>
            <p:cNvSpPr/>
            <p:nvPr/>
          </p:nvSpPr>
          <p:spPr>
            <a:xfrm>
              <a:off x="5557603" y="5119166"/>
              <a:ext cx="4090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latin typeface="Times New Roman" panose="02020603050405020304" pitchFamily="18" charset="0"/>
                </a:rPr>
                <a:t>3,1</a:t>
              </a:r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6FC188D-E2D0-41DD-AD21-AE3492213A9B}"/>
                </a:ext>
              </a:extLst>
            </p:cNvPr>
            <p:cNvSpPr/>
            <p:nvPr/>
          </p:nvSpPr>
          <p:spPr>
            <a:xfrm>
              <a:off x="1454256" y="2446990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latin typeface="Times New Roman" panose="02020603050405020304" pitchFamily="18" charset="0"/>
                </a:rPr>
                <a:t>1</a:t>
              </a:r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BFE0522-2E7B-41B2-811A-10CBC80CF0BB}"/>
                </a:ext>
              </a:extLst>
            </p:cNvPr>
            <p:cNvSpPr/>
            <p:nvPr/>
          </p:nvSpPr>
          <p:spPr>
            <a:xfrm>
              <a:off x="4312430" y="3811767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2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35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528C20-4360-4FAA-8873-F920105F6D40}"/>
              </a:ext>
            </a:extLst>
          </p:cNvPr>
          <p:cNvSpPr/>
          <p:nvPr/>
        </p:nvSpPr>
        <p:spPr>
          <a:xfrm>
            <a:off x="4754345" y="81057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INTRODUÇÃO Cont.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0620C-9171-4374-BABB-F60CED59695F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85114A2-5439-4C13-AF3F-D42C4F3A5AF8}"/>
              </a:ext>
            </a:extLst>
          </p:cNvPr>
          <p:cNvGrpSpPr/>
          <p:nvPr/>
        </p:nvGrpSpPr>
        <p:grpSpPr>
          <a:xfrm>
            <a:off x="272955" y="1607625"/>
            <a:ext cx="9635320" cy="3448829"/>
            <a:chOff x="272955" y="1607625"/>
            <a:chExt cx="9635320" cy="344882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6A3AC2E-066A-4FAE-AEE6-B9A13334DD2B}"/>
                </a:ext>
              </a:extLst>
            </p:cNvPr>
            <p:cNvSpPr/>
            <p:nvPr/>
          </p:nvSpPr>
          <p:spPr>
            <a:xfrm>
              <a:off x="272955" y="1607625"/>
              <a:ext cx="9635320" cy="3448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531813" algn="just">
                <a:lnSpc>
                  <a:spcPct val="150000"/>
                </a:lnSpc>
                <a:spcAft>
                  <a:spcPts val="600"/>
                </a:spcAft>
              </a:pPr>
              <a:r>
                <a:rPr lang="pt-PT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 Angola, pela sua situação geomorfológica, condições climáticas, condições deficitárias de saneamento do meio e debilidade do sistema sanitário, é um país suscetível a surtos epidémicos e proliferação de doenças transmissíveis.</a:t>
              </a:r>
              <a:endPara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indent="531813" algn="just">
                <a:lnSpc>
                  <a:spcPct val="150000"/>
                </a:lnSpc>
                <a:spcAft>
                  <a:spcPts val="600"/>
                </a:spcAft>
              </a:pPr>
              <a:r>
                <a:rPr lang="pt-PT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Tendo o conhecimento de que a doença da Febre Tifoide, conhecida também como a doença das mãos sujas, na maioria das vezes é transmitida através do consumo de alimentos contaminados e de água mal tratada, a minha maior motivação ao realizar este projecto é de poder verificar aspectos que nos ajudarão a melhorar o perfil dos exames laboratoriais, tendo o conhecimento de que é através deles que os médicos têm um panorama sobre o estado clinico do paciente.</a:t>
              </a:r>
              <a:endPara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83B700E-7920-443A-BE84-C095830506AA}"/>
                </a:ext>
              </a:extLst>
            </p:cNvPr>
            <p:cNvSpPr/>
            <p:nvPr/>
          </p:nvSpPr>
          <p:spPr>
            <a:xfrm>
              <a:off x="3842614" y="2419695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1400" dirty="0">
                  <a:latin typeface="Times New Roman" panose="02020603050405020304" pitchFamily="18" charset="0"/>
                </a:rPr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3782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016BB2-A393-44FB-96EE-7495F8BB224E}"/>
              </a:ext>
            </a:extLst>
          </p:cNvPr>
          <p:cNvSpPr/>
          <p:nvPr/>
        </p:nvSpPr>
        <p:spPr>
          <a:xfrm>
            <a:off x="313899" y="1341779"/>
            <a:ext cx="9662614" cy="484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Angola enfrenta diversos problemas de Saúde Pública, em particular das doenças infeciosas. 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especial, temos o conhecimento de que a Febre Tifoide é uma doença sistêmica grave, caracterizada por febre, diarreia e dor abdominal, além de outras manifestações como icterícia e complicações potencialmente graves, incluindo óbito.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entanto, devido algumas inconformidades que tem se verificado muitas vezes nos exames de laboratório devido à erros analíticos e a ineficácia dos técnicos especialistas de saúde nos laboratórios clínicos associado a falta de consciência profissional, que tem gerado resultados falsos-positivos e falsos-negativos, levou-me a fazer a seguinte questão:</a:t>
            </a:r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 é o Perfil dos Exames Laboratoriais Solicitados em Pacientes com Febre Tifoide Internados na Pediatria do Hospital Geral de Luanda no II Trimestre de 2022?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3462E6C-6FA4-4453-ACBE-E4A1F39C9AC6}"/>
              </a:ext>
            </a:extLst>
          </p:cNvPr>
          <p:cNvSpPr/>
          <p:nvPr/>
        </p:nvSpPr>
        <p:spPr>
          <a:xfrm>
            <a:off x="4357065" y="552712"/>
            <a:ext cx="2578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PROBLEMATIZAÇÃO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544254-E7BB-41BC-AAE5-6816A7B9F479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3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BA08AD9-7B91-44F0-8ED0-D4D29A866D1B}"/>
              </a:ext>
            </a:extLst>
          </p:cNvPr>
          <p:cNvSpPr/>
          <p:nvPr/>
        </p:nvSpPr>
        <p:spPr>
          <a:xfrm>
            <a:off x="477672" y="1638583"/>
            <a:ext cx="9403307" cy="410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  <a:spcBef>
                <a:spcPts val="900"/>
              </a:spcBef>
            </a:pP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Objectivo Geral</a:t>
            </a:r>
            <a:endParaRPr lang="pt-BR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Analisar os exames de diagnóstico de Febre Tifoide em Crianças assistidas na Pediatria do Hospital Geral de Luanda no II Trimestre de 2022.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Objectivos Específicos</a:t>
            </a:r>
            <a:endParaRPr lang="pt-BR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Caracterizar o perfil sociodemográfico da amostra (idade, sexo, morada);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os exames mais realizados na Pediatria do HGL;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Estimar o período de internamento das crianças com FT na pediatria do HGL.</a:t>
            </a:r>
            <a:endParaRPr lang="pt-B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0AF667-2D77-49CF-84A2-3291BC16B349}"/>
              </a:ext>
            </a:extLst>
          </p:cNvPr>
          <p:cNvSpPr/>
          <p:nvPr/>
        </p:nvSpPr>
        <p:spPr>
          <a:xfrm>
            <a:off x="4683187" y="738919"/>
            <a:ext cx="166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</a:rPr>
              <a:t>OBJECTIVOS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ACA952-51EC-45AB-943D-E6B7B4CC4A17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4F648C6-6E2B-4084-8583-10E4336473A8}"/>
              </a:ext>
            </a:extLst>
          </p:cNvPr>
          <p:cNvSpPr/>
          <p:nvPr/>
        </p:nvSpPr>
        <p:spPr>
          <a:xfrm>
            <a:off x="4276679" y="766216"/>
            <a:ext cx="2995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latin typeface="Times New Roman" panose="02020603050405020304" pitchFamily="18" charset="0"/>
              </a:rPr>
              <a:t>REFERÊNCIAL TEÓRICO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8FD5C4D-7597-4791-AE4D-4C9C60A4CE4A}"/>
              </a:ext>
            </a:extLst>
          </p:cNvPr>
          <p:cNvSpPr/>
          <p:nvPr/>
        </p:nvSpPr>
        <p:spPr>
          <a:xfrm>
            <a:off x="464023" y="1726434"/>
            <a:ext cx="9198591" cy="409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  <a:spcBef>
                <a:spcPts val="900"/>
              </a:spcBef>
            </a:pP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  <a:endParaRPr lang="pt-BR" b="1" kern="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Bef>
                <a:spcPts val="900"/>
              </a:spcBef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Febre Tifoide é uma doença bacteriana aguda de distribuição mundial. É causada pela Salmonella enterica sorotipo Typhi. Está associada a baixos níveis socioeconômicos, relacionando-se, principalmente, com precárias condições de saneamento e de higiene pessoal e ambiental.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Bef>
                <a:spcPts val="900"/>
              </a:spcBef>
              <a:spcAft>
                <a:spcPts val="45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Deve-se conhecer a </a:t>
            </a:r>
            <a:r>
              <a:rPr lang="pt-PT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Febre Tifoide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uma doença infecciosa de alta prevalência em todo mundo, a palavra typhi deriva seu nome em latin, significando escurecimento dos sentidos ou mente; é causado pela bactéria salmonella typhi, nomeado em honra do bacteriologista americano David Simon.</a:t>
            </a:r>
            <a:endParaRPr lang="pt-BR" dirty="0">
              <a:latin typeface="Minion Pro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616033-9CF5-4170-A7B2-4024B14718FE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31D0A9A-B9E8-417A-972F-81EEB6B6E2DA}"/>
              </a:ext>
            </a:extLst>
          </p:cNvPr>
          <p:cNvSpPr/>
          <p:nvPr/>
        </p:nvSpPr>
        <p:spPr>
          <a:xfrm>
            <a:off x="1426961" y="3466237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3,1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969B85-A9B1-43B8-A07E-77CB5A01A7F4}"/>
              </a:ext>
            </a:extLst>
          </p:cNvPr>
          <p:cNvSpPr/>
          <p:nvPr/>
        </p:nvSpPr>
        <p:spPr>
          <a:xfrm>
            <a:off x="1726863" y="533263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1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51949A-7FF4-4863-87A7-CB384948BE3C}"/>
              </a:ext>
            </a:extLst>
          </p:cNvPr>
          <p:cNvSpPr/>
          <p:nvPr/>
        </p:nvSpPr>
        <p:spPr>
          <a:xfrm>
            <a:off x="354842" y="749987"/>
            <a:ext cx="9335068" cy="485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just">
              <a:lnSpc>
                <a:spcPct val="150000"/>
              </a:lnSpc>
              <a:spcBef>
                <a:spcPts val="1800"/>
              </a:spcBef>
            </a:pP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Aspectos Epidemiológicos</a:t>
            </a:r>
            <a:endParaRPr lang="pt-BR" b="1" kern="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Febre Tifoide tem uma incidência de 0,2/100.000 habitantes por ano nos países desenvolvidos e uma incidência de 540 a 1.020/100.000 habitantes por ano, nos países em vias de desenvolvimento.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Febre Tifoide é uma epidemia exclusiva para os seres humanos, sendo endêmica na América Latina, na África, Europa Oriental e Sul da Ásia.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7661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OMS estima que ocorre entre 16 a 33 milhões de casos da Febre Tifoide por ano e resultando aproximadamente em 216.000 mortes em áreas endêmicas. Sua incidência é maior em criança, entre 5 aos 14 anos de idade.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E5D8A9-2656-45A9-8FCF-CDD1B7ECD38F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81A0978-FB88-491C-A067-AD5F325DA85E}"/>
              </a:ext>
            </a:extLst>
          </p:cNvPr>
          <p:cNvSpPr/>
          <p:nvPr/>
        </p:nvSpPr>
        <p:spPr>
          <a:xfrm>
            <a:off x="1986519" y="2583468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9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B09AE7-6307-446F-96DF-CC6F6CB8BC2F}"/>
              </a:ext>
            </a:extLst>
          </p:cNvPr>
          <p:cNvSpPr/>
          <p:nvPr/>
        </p:nvSpPr>
        <p:spPr>
          <a:xfrm>
            <a:off x="4799331" y="36343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10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2E875F-6012-4C76-AAD0-D501BF27ED8A}"/>
              </a:ext>
            </a:extLst>
          </p:cNvPr>
          <p:cNvSpPr/>
          <p:nvPr/>
        </p:nvSpPr>
        <p:spPr>
          <a:xfrm>
            <a:off x="3010102" y="5067361"/>
            <a:ext cx="35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7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212DBB-D9BD-4060-9755-E2E11D43CE81}"/>
              </a:ext>
            </a:extLst>
          </p:cNvPr>
          <p:cNvSpPr/>
          <p:nvPr/>
        </p:nvSpPr>
        <p:spPr>
          <a:xfrm>
            <a:off x="272954" y="415190"/>
            <a:ext cx="9689911" cy="582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  <a:spcBef>
                <a:spcPts val="900"/>
              </a:spcBef>
              <a:buSzPts val="1200"/>
            </a:pPr>
            <a:r>
              <a:rPr lang="pt-PT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DIAGNÓSTICO LABORATORIAL DA FEBRE TIFOIDE</a:t>
            </a:r>
            <a:endParaRPr lang="pt-BR" kern="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398860" algn="just">
              <a:lnSpc>
                <a:spcPct val="150000"/>
              </a:lnSpc>
              <a:spcAft>
                <a:spcPts val="600"/>
              </a:spcAft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diagnóstico laboratorial da Febre Tifoide baseia-se, primordialmente, no isolamento e na identificação do agente etiológico, nas diferentes fases clínicas, a partir do sangue (hemocultura), fezes (coprocultura), aspirado medular (mielocultura) e urina (urocultura).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2" indent="39886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pt-PT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Tipos de Exames para o Diagnóstico da Febre Tifoide</a:t>
            </a:r>
            <a:endParaRPr lang="pt-BR" b="1" kern="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98860" algn="just">
              <a:lnSpc>
                <a:spcPct val="150000"/>
              </a:lnSpc>
            </a:pPr>
            <a:endParaRPr lang="pt-PT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850">
              <a:lnSpc>
                <a:spcPct val="150000"/>
              </a:lnSpc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Reação de Widal: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teste serológico presuntivo que permite detectar a infecção de bactérias do gênero Salmonela.</a:t>
            </a:r>
            <a:endParaRPr lang="pt-PT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98860" algn="just">
              <a:lnSpc>
                <a:spcPct val="150000"/>
              </a:lnSpc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Hemocultura: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 o exame realizado com o objectivo de isolar e identificar microrganismo patogênicos no sangue de um paciente que se supõe ter uma infecção.</a:t>
            </a:r>
          </a:p>
          <a:p>
            <a:pPr indent="398860" algn="just">
              <a:lnSpc>
                <a:spcPct val="150000"/>
              </a:lnSpc>
            </a:pP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Coprocultura: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conhecida como cultura microbiologica das fezes, é um exame que tem como objectivo identificar o agente infeccioso responsável por alterações gastrointestinais.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832114F-EE1C-4FF9-9FE9-36DC89C6DED7}"/>
              </a:ext>
            </a:extLst>
          </p:cNvPr>
          <p:cNvSpPr/>
          <p:nvPr/>
        </p:nvSpPr>
        <p:spPr>
          <a:xfrm>
            <a:off x="11218460" y="204716"/>
            <a:ext cx="518615" cy="34119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pt-BR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081FCE-3293-4EFB-92B9-CEB4BB4358E4}"/>
              </a:ext>
            </a:extLst>
          </p:cNvPr>
          <p:cNvSpPr/>
          <p:nvPr/>
        </p:nvSpPr>
        <p:spPr>
          <a:xfrm>
            <a:off x="6544872" y="218768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3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FF2EFA-45FC-4DCE-A180-924535E2647A}"/>
              </a:ext>
            </a:extLst>
          </p:cNvPr>
          <p:cNvSpPr/>
          <p:nvPr/>
        </p:nvSpPr>
        <p:spPr>
          <a:xfrm>
            <a:off x="2242783" y="4125664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7,3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760B2A-32EF-4E2F-AB5E-170A7F0C4E37}"/>
              </a:ext>
            </a:extLst>
          </p:cNvPr>
          <p:cNvSpPr/>
          <p:nvPr/>
        </p:nvSpPr>
        <p:spPr>
          <a:xfrm>
            <a:off x="6654793" y="494155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3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065C52-3181-423A-AC36-AF0985152974}"/>
              </a:ext>
            </a:extLst>
          </p:cNvPr>
          <p:cNvSpPr/>
          <p:nvPr/>
        </p:nvSpPr>
        <p:spPr>
          <a:xfrm>
            <a:off x="8567754" y="576269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dirty="0">
                <a:latin typeface="Times New Roman" panose="02020603050405020304" pitchFamily="18" charset="0"/>
              </a:rPr>
              <a:t>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88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1059</TotalTime>
  <Words>1483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Minion Pro</vt:lpstr>
      <vt:lpstr>Symbol</vt:lpstr>
      <vt:lpstr>Times New Roman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JamAdri</dc:creator>
  <cp:lastModifiedBy>JamAdri</cp:lastModifiedBy>
  <cp:revision>54</cp:revision>
  <dcterms:created xsi:type="dcterms:W3CDTF">2022-11-13T23:06:30Z</dcterms:created>
  <dcterms:modified xsi:type="dcterms:W3CDTF">2022-11-20T20:20:48Z</dcterms:modified>
</cp:coreProperties>
</file>