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2" r:id="rId5"/>
    <p:sldId id="281" r:id="rId6"/>
    <p:sldId id="263" r:id="rId7"/>
    <p:sldId id="282" r:id="rId8"/>
    <p:sldId id="265" r:id="rId9"/>
    <p:sldId id="269" r:id="rId10"/>
    <p:sldId id="271" r:id="rId11"/>
    <p:sldId id="275" r:id="rId12"/>
    <p:sldId id="273" r:id="rId13"/>
    <p:sldId id="274" r:id="rId14"/>
    <p:sldId id="276" r:id="rId15"/>
    <p:sldId id="277" r:id="rId16"/>
    <p:sldId id="258" r:id="rId17"/>
    <p:sldId id="259"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19/11/2023</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17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19/11/2023</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12826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19/11/2023</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397524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19/11/2023</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365032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0600E82-8949-4FB1-8901-EB8F54AF9780}" type="datetimeFigureOut">
              <a:rPr lang="pt-AO" smtClean="0"/>
              <a:t>19/11/2023</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69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0600E82-8949-4FB1-8901-EB8F54AF9780}" type="datetimeFigureOut">
              <a:rPr lang="pt-AO" smtClean="0"/>
              <a:t>19/11/2023</a:t>
            </a:fld>
            <a:endParaRPr lang="pt-AO"/>
          </a:p>
        </p:txBody>
      </p:sp>
      <p:sp>
        <p:nvSpPr>
          <p:cNvPr id="6" name="Footer Placeholder 5"/>
          <p:cNvSpPr>
            <a:spLocks noGrp="1"/>
          </p:cNvSpPr>
          <p:nvPr>
            <p:ph type="ftr" sz="quarter" idx="11"/>
          </p:nvPr>
        </p:nvSpPr>
        <p:spPr/>
        <p:txBody>
          <a:bodyPr/>
          <a:lstStyle/>
          <a:p>
            <a:endParaRPr lang="pt-AO"/>
          </a:p>
        </p:txBody>
      </p:sp>
      <p:sp>
        <p:nvSpPr>
          <p:cNvPr id="7" name="Slide Number Placeholder 6"/>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50076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0600E82-8949-4FB1-8901-EB8F54AF9780}" type="datetimeFigureOut">
              <a:rPr lang="pt-AO" smtClean="0"/>
              <a:t>19/11/2023</a:t>
            </a:fld>
            <a:endParaRPr lang="pt-AO"/>
          </a:p>
        </p:txBody>
      </p:sp>
      <p:sp>
        <p:nvSpPr>
          <p:cNvPr id="8" name="Footer Placeholder 7"/>
          <p:cNvSpPr>
            <a:spLocks noGrp="1"/>
          </p:cNvSpPr>
          <p:nvPr>
            <p:ph type="ftr" sz="quarter" idx="11"/>
          </p:nvPr>
        </p:nvSpPr>
        <p:spPr/>
        <p:txBody>
          <a:bodyPr/>
          <a:lstStyle/>
          <a:p>
            <a:endParaRPr lang="pt-AO"/>
          </a:p>
        </p:txBody>
      </p:sp>
      <p:sp>
        <p:nvSpPr>
          <p:cNvPr id="9" name="Slide Number Placeholder 8"/>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359925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0600E82-8949-4FB1-8901-EB8F54AF9780}" type="datetimeFigureOut">
              <a:rPr lang="pt-AO" smtClean="0"/>
              <a:t>19/11/2023</a:t>
            </a:fld>
            <a:endParaRPr lang="pt-AO"/>
          </a:p>
        </p:txBody>
      </p:sp>
      <p:sp>
        <p:nvSpPr>
          <p:cNvPr id="4" name="Footer Placeholder 3"/>
          <p:cNvSpPr>
            <a:spLocks noGrp="1"/>
          </p:cNvSpPr>
          <p:nvPr>
            <p:ph type="ftr" sz="quarter" idx="11"/>
          </p:nvPr>
        </p:nvSpPr>
        <p:spPr/>
        <p:txBody>
          <a:bodyPr/>
          <a:lstStyle/>
          <a:p>
            <a:endParaRPr lang="pt-AO"/>
          </a:p>
        </p:txBody>
      </p:sp>
      <p:sp>
        <p:nvSpPr>
          <p:cNvPr id="5" name="Slide Number Placeholder 4"/>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238248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600E82-8949-4FB1-8901-EB8F54AF9780}" type="datetimeFigureOut">
              <a:rPr lang="pt-AO" smtClean="0"/>
              <a:t>19/11/2023</a:t>
            </a:fld>
            <a:endParaRPr lang="pt-A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AO"/>
          </a:p>
        </p:txBody>
      </p:sp>
      <p:sp>
        <p:nvSpPr>
          <p:cNvPr id="9" name="Slide Number Placeholder 8"/>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415449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600E82-8949-4FB1-8901-EB8F54AF9780}" type="datetimeFigureOut">
              <a:rPr lang="pt-AO" smtClean="0"/>
              <a:t>19/11/2023</a:t>
            </a:fld>
            <a:endParaRPr lang="pt-A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A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46ADA8-E9A0-4DC6-AF28-150C6CA81296}" type="slidenum">
              <a:rPr lang="pt-AO" smtClean="0"/>
              <a:t>‹nº›</a:t>
            </a:fld>
            <a:endParaRPr lang="pt-AO"/>
          </a:p>
        </p:txBody>
      </p:sp>
    </p:spTree>
    <p:extLst>
      <p:ext uri="{BB962C8B-B14F-4D97-AF65-F5344CB8AC3E}">
        <p14:creationId xmlns:p14="http://schemas.microsoft.com/office/powerpoint/2010/main" val="38547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0600E82-8949-4FB1-8901-EB8F54AF9780}" type="datetimeFigureOut">
              <a:rPr lang="pt-AO" smtClean="0"/>
              <a:t>19/11/2023</a:t>
            </a:fld>
            <a:endParaRPr lang="pt-AO"/>
          </a:p>
        </p:txBody>
      </p:sp>
      <p:sp>
        <p:nvSpPr>
          <p:cNvPr id="6" name="Footer Placeholder 5"/>
          <p:cNvSpPr>
            <a:spLocks noGrp="1"/>
          </p:cNvSpPr>
          <p:nvPr>
            <p:ph type="ftr" sz="quarter" idx="11"/>
          </p:nvPr>
        </p:nvSpPr>
        <p:spPr/>
        <p:txBody>
          <a:bodyPr/>
          <a:lstStyle/>
          <a:p>
            <a:endParaRPr lang="pt-AO"/>
          </a:p>
        </p:txBody>
      </p:sp>
      <p:sp>
        <p:nvSpPr>
          <p:cNvPr id="7" name="Slide Number Placeholder 6"/>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50704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600E82-8949-4FB1-8901-EB8F54AF9780}" type="datetimeFigureOut">
              <a:rPr lang="pt-AO" smtClean="0"/>
              <a:t>19/11/2023</a:t>
            </a:fld>
            <a:endParaRPr lang="pt-A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A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46ADA8-E9A0-4DC6-AF28-150C6CA81296}" type="slidenum">
              <a:rPr lang="pt-AO" smtClean="0"/>
              <a:t>‹nº›</a:t>
            </a:fld>
            <a:endParaRPr lang="pt-A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7254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7B1F569F-6CAD-AF85-D085-A4A78EA40C4C}"/>
              </a:ext>
            </a:extLst>
          </p:cNvPr>
          <p:cNvPicPr/>
          <p:nvPr/>
        </p:nvPicPr>
        <p:blipFill>
          <a:blip r:embed="rId2" cstate="print">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rcRect l="40388" t="31439" r="38780" b="45834"/>
          <a:stretch>
            <a:fillRect/>
          </a:stretch>
        </p:blipFill>
        <p:spPr bwMode="auto">
          <a:xfrm>
            <a:off x="5066296" y="139204"/>
            <a:ext cx="1403074" cy="1156085"/>
          </a:xfrm>
          <a:prstGeom prst="rect">
            <a:avLst/>
          </a:prstGeom>
          <a:noFill/>
          <a:ln w="9525">
            <a:noFill/>
            <a:miter lim="800000"/>
            <a:headEnd/>
            <a:tailEnd/>
          </a:ln>
        </p:spPr>
      </p:pic>
      <p:sp>
        <p:nvSpPr>
          <p:cNvPr id="5" name="Retângulo 4">
            <a:extLst>
              <a:ext uri="{FF2B5EF4-FFF2-40B4-BE49-F238E27FC236}">
                <a16:creationId xmlns:a16="http://schemas.microsoft.com/office/drawing/2014/main" id="{DBE72D34-0C48-94E9-8FE9-102736CE4DF9}"/>
              </a:ext>
            </a:extLst>
          </p:cNvPr>
          <p:cNvSpPr/>
          <p:nvPr/>
        </p:nvSpPr>
        <p:spPr>
          <a:xfrm>
            <a:off x="2048818" y="2899751"/>
            <a:ext cx="7438030" cy="1156086"/>
          </a:xfrm>
          <a:prstGeom prst="rect">
            <a:avLst/>
          </a:prstGeom>
        </p:spPr>
        <p:txBody>
          <a:bodyPr wrap="square">
            <a:spAutoFit/>
          </a:bodyPr>
          <a:lstStyle/>
          <a:p>
            <a:pPr algn="ctr">
              <a:lnSpc>
                <a:spcPct val="150000"/>
              </a:lnSpc>
              <a:spcAft>
                <a:spcPts val="600"/>
              </a:spcAft>
            </a:pP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NORMAS DE BIOSSEGURANÇA APLICADAS NO LABORATÓRIO DE ANÁLISES CLÍNICAS DO HOSPITAL GERAL DE LUANDA NO III TRIMESTRE DE 2023</a:t>
            </a:r>
          </a:p>
        </p:txBody>
      </p:sp>
      <p:sp>
        <p:nvSpPr>
          <p:cNvPr id="6" name="Retângulo 5">
            <a:extLst>
              <a:ext uri="{FF2B5EF4-FFF2-40B4-BE49-F238E27FC236}">
                <a16:creationId xmlns:a16="http://schemas.microsoft.com/office/drawing/2014/main" id="{F8607267-379F-7AB9-ADC4-199265324777}"/>
              </a:ext>
            </a:extLst>
          </p:cNvPr>
          <p:cNvSpPr/>
          <p:nvPr/>
        </p:nvSpPr>
        <p:spPr>
          <a:xfrm>
            <a:off x="1483391" y="4379518"/>
            <a:ext cx="9225215" cy="1206805"/>
          </a:xfrm>
          <a:prstGeom prst="rect">
            <a:avLst/>
          </a:prstGeom>
        </p:spPr>
        <p:txBody>
          <a:bodyPr wrap="square">
            <a:spAutoFit/>
          </a:bodyPr>
          <a:lstStyle/>
          <a:p>
            <a:pPr algn="ctr">
              <a:lnSpc>
                <a:spcPct val="150000"/>
              </a:lnSpc>
              <a:spcAft>
                <a:spcPts val="600"/>
              </a:spcAft>
            </a:pPr>
            <a:r>
              <a:rPr lang="pt-PT" sz="1400" dirty="0">
                <a:latin typeface="Times New Roman" panose="02020603050405020304" pitchFamily="18" charset="0"/>
                <a:ea typeface="Calibri" panose="020F0502020204030204" pitchFamily="34" charset="0"/>
                <a:cs typeface="Times New Roman" panose="02020603050405020304" pitchFamily="18" charset="0"/>
              </a:rPr>
              <a:t>AUTORES:</a:t>
            </a:r>
          </a:p>
          <a:p>
            <a:pPr algn="ctr">
              <a:lnSpc>
                <a:spcPct val="150000"/>
              </a:lnSpc>
              <a:spcAft>
                <a:spcPts val="800"/>
              </a:spcAft>
            </a:pPr>
            <a:r>
              <a:rPr lang="pt-PT" sz="1400" dirty="0">
                <a:effectLst/>
                <a:latin typeface="Times New Roman" panose="02020603050405020304" pitchFamily="18" charset="0"/>
                <a:ea typeface="Calibri" panose="020F0502020204030204" pitchFamily="34" charset="0"/>
                <a:cs typeface="Times New Roman" panose="02020603050405020304" pitchFamily="18" charset="0"/>
              </a:rPr>
              <a:t>ANTÓNIO CRISTO MIGUEL NGUIDI, BIANA LUTETE GARCIA e </a:t>
            </a:r>
            <a:r>
              <a:rPr lang="pt-PT" sz="1400" dirty="0">
                <a:effectLst/>
                <a:latin typeface="Times New Roman" panose="02020603050405020304" pitchFamily="18" charset="0"/>
                <a:ea typeface="Calibri" panose="020F0502020204030204" pitchFamily="34" charset="0"/>
              </a:rPr>
              <a:t>NATÁLIA BALBINA SEBASTIÃO BENTO</a:t>
            </a:r>
            <a:endParaRPr lang="pt-PT" sz="14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600"/>
              </a:spcAft>
            </a:pPr>
            <a:r>
              <a:rPr lang="pt-PT" sz="1400" dirty="0">
                <a:latin typeface="Times New Roman" panose="02020603050405020304" pitchFamily="18" charset="0"/>
                <a:ea typeface="Calibri" panose="020F0502020204030204" pitchFamily="34" charset="0"/>
                <a:cs typeface="Times New Roman" panose="02020603050405020304" pitchFamily="18" charset="0"/>
              </a:rPr>
              <a:t>ORIENTADORA: PROF. ANA SUZETH SOARES (MSC.)</a:t>
            </a:r>
            <a:endParaRPr lang="pt-BR"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tângulo 6">
            <a:extLst>
              <a:ext uri="{FF2B5EF4-FFF2-40B4-BE49-F238E27FC236}">
                <a16:creationId xmlns:a16="http://schemas.microsoft.com/office/drawing/2014/main" id="{6DA76B33-9CDC-93C9-434A-090F8C659BC5}"/>
              </a:ext>
            </a:extLst>
          </p:cNvPr>
          <p:cNvSpPr/>
          <p:nvPr/>
        </p:nvSpPr>
        <p:spPr>
          <a:xfrm>
            <a:off x="2497032" y="1295289"/>
            <a:ext cx="6541603" cy="1156086"/>
          </a:xfrm>
          <a:prstGeom prst="rect">
            <a:avLst/>
          </a:prstGeom>
        </p:spPr>
        <p:txBody>
          <a:bodyPr wrap="square">
            <a:spAutoFit/>
          </a:bodyPr>
          <a:lstStyle/>
          <a:p>
            <a:pPr algn="ctr">
              <a:lnSpc>
                <a:spcPct val="150000"/>
              </a:lnSpc>
            </a:pPr>
            <a:r>
              <a:rPr lang="pt-PT" sz="1600" dirty="0">
                <a:latin typeface="Times New Roman" panose="02020603050405020304" pitchFamily="18" charset="0"/>
                <a:ea typeface="Calibri" panose="020F0502020204030204" pitchFamily="34" charset="0"/>
                <a:cs typeface="Times New Roman" panose="02020603050405020304" pitchFamily="18" charset="0"/>
              </a:rPr>
              <a:t>INSTITUTO SUPERIOR POLITÉCNICO KALANDULA DE ANGOLA</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r>
              <a:rPr lang="pt-PT" sz="1600" dirty="0">
                <a:latin typeface="Times New Roman" panose="02020603050405020304" pitchFamily="18" charset="0"/>
                <a:ea typeface="Calibri" panose="020F0502020204030204" pitchFamily="34" charset="0"/>
                <a:cs typeface="Times New Roman" panose="02020603050405020304" pitchFamily="18" charset="0"/>
              </a:rPr>
              <a:t>DEPARTAMENTO DE CIÊCIAS DA SAÚDE</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r>
              <a:rPr lang="pt-PT" sz="1600" dirty="0">
                <a:latin typeface="Times New Roman" panose="02020603050405020304" pitchFamily="18" charset="0"/>
                <a:ea typeface="Calibri" panose="020F0502020204030204" pitchFamily="34" charset="0"/>
                <a:cs typeface="Times New Roman" panose="02020603050405020304" pitchFamily="18" charset="0"/>
              </a:rPr>
              <a:t>COORDENAÇÃO DO CURSO DE ANÁLISES CLÍNICAS</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tângulo 7">
            <a:extLst>
              <a:ext uri="{FF2B5EF4-FFF2-40B4-BE49-F238E27FC236}">
                <a16:creationId xmlns:a16="http://schemas.microsoft.com/office/drawing/2014/main" id="{92A38B71-BEBB-73D4-4E8C-9C1E41A9862B}"/>
              </a:ext>
            </a:extLst>
          </p:cNvPr>
          <p:cNvSpPr/>
          <p:nvPr/>
        </p:nvSpPr>
        <p:spPr>
          <a:xfrm>
            <a:off x="5319547" y="5856219"/>
            <a:ext cx="1552901" cy="523220"/>
          </a:xfrm>
          <a:prstGeom prst="rect">
            <a:avLst/>
          </a:prstGeom>
        </p:spPr>
        <p:txBody>
          <a:bodyPr wrap="square">
            <a:spAutoFit/>
          </a:bodyPr>
          <a:lstStyle/>
          <a:p>
            <a:pPr algn="ctr"/>
            <a:r>
              <a:rPr lang="pt-PT" sz="1400" dirty="0">
                <a:latin typeface="Times New Roman" panose="02020603050405020304" pitchFamily="18" charset="0"/>
                <a:ea typeface="Calibri" panose="020F0502020204030204" pitchFamily="34" charset="0"/>
                <a:cs typeface="Times New Roman" panose="02020603050405020304" pitchFamily="18" charset="0"/>
              </a:rPr>
              <a:t>LUANDA</a:t>
            </a:r>
            <a:endParaRPr lang="pt-BR"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pt-PT" sz="1400" dirty="0">
                <a:latin typeface="Times New Roman" panose="02020603050405020304" pitchFamily="18" charset="0"/>
                <a:ea typeface="Calibri" panose="020F0502020204030204" pitchFamily="34" charset="0"/>
                <a:cs typeface="Times New Roman" panose="02020603050405020304" pitchFamily="18" charset="0"/>
              </a:rPr>
              <a:t>2022</a:t>
            </a:r>
            <a:endParaRPr lang="pt-BR"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694003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85276FB-F2BF-ECF8-7C19-8A0E225418FD}"/>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7" name="CaixaDeTexto 6">
            <a:extLst>
              <a:ext uri="{FF2B5EF4-FFF2-40B4-BE49-F238E27FC236}">
                <a16:creationId xmlns:a16="http://schemas.microsoft.com/office/drawing/2014/main" id="{B3B5A787-18DF-DB17-3F6C-86EEB9F84EE1}"/>
              </a:ext>
            </a:extLst>
          </p:cNvPr>
          <p:cNvSpPr txBox="1"/>
          <p:nvPr/>
        </p:nvSpPr>
        <p:spPr>
          <a:xfrm>
            <a:off x="573278" y="1917318"/>
            <a:ext cx="4516582"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FORMAÇÃO TÉCNICA PROFISSIONAL DE ANÁLISES CLÍNICA</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aixaDeTexto 7">
            <a:extLst>
              <a:ext uri="{FF2B5EF4-FFF2-40B4-BE49-F238E27FC236}">
                <a16:creationId xmlns:a16="http://schemas.microsoft.com/office/drawing/2014/main" id="{04C980A1-5276-05B9-A28D-1ED7EAC0623E}"/>
              </a:ext>
            </a:extLst>
          </p:cNvPr>
          <p:cNvSpPr txBox="1"/>
          <p:nvPr/>
        </p:nvSpPr>
        <p:spPr>
          <a:xfrm>
            <a:off x="443345" y="1296664"/>
            <a:ext cx="6096000"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Curso de </a:t>
            </a:r>
            <a:r>
              <a:rPr lang="pt-PT" sz="16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Actualização</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0" name="Imagem 9">
            <a:extLst>
              <a:ext uri="{FF2B5EF4-FFF2-40B4-BE49-F238E27FC236}">
                <a16:creationId xmlns:a16="http://schemas.microsoft.com/office/drawing/2014/main" id="{EF4C2877-73EF-2D41-A972-727103F18F5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11988" t="4590" r="14449"/>
          <a:stretch/>
        </p:blipFill>
        <p:spPr>
          <a:xfrm>
            <a:off x="290944" y="2372939"/>
            <a:ext cx="5081250" cy="3370485"/>
          </a:xfrm>
          <a:prstGeom prst="rect">
            <a:avLst/>
          </a:prstGeom>
        </p:spPr>
      </p:pic>
      <p:sp>
        <p:nvSpPr>
          <p:cNvPr id="12" name="CaixaDeTexto 11">
            <a:extLst>
              <a:ext uri="{FF2B5EF4-FFF2-40B4-BE49-F238E27FC236}">
                <a16:creationId xmlns:a16="http://schemas.microsoft.com/office/drawing/2014/main" id="{8A7A3FD4-04C1-F7E9-9BA0-0F02C0ED5100}"/>
              </a:ext>
            </a:extLst>
          </p:cNvPr>
          <p:cNvSpPr txBox="1"/>
          <p:nvPr/>
        </p:nvSpPr>
        <p:spPr>
          <a:xfrm>
            <a:off x="5680364" y="1917318"/>
            <a:ext cx="6220692" cy="3946593"/>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Guimarães </a:t>
            </a:r>
            <a:r>
              <a:rPr lang="pt-PT" sz="1600" i="1"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pt-PT" sz="1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600" i="1"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falaram que os técnicos de Análises Clínicas devem fazer revisões periódicas para avaliar se o modelo utilizado ainda atende as necessidades, assim, evita-se aplicação de metodologias que estejam em desuso e não sejam mais eficientes. </a:t>
            </a: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(16)</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Em alguns casos, percebemos que os técnicos de Análises Clínicas não fazem formações auxiliares à Análises Clínicas por falta de promoção destas formações de treinamento contínuas nas unidades hospitalares.</a:t>
            </a: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Hirata em seu Manual de Biossegurança mostra que alguns profissionais consideram as Normas de Biossegurança fatores que dificultam a execução de seu trabalho (19).</a:t>
            </a:r>
          </a:p>
        </p:txBody>
      </p:sp>
    </p:spTree>
    <p:extLst>
      <p:ext uri="{BB962C8B-B14F-4D97-AF65-F5344CB8AC3E}">
        <p14:creationId xmlns:p14="http://schemas.microsoft.com/office/powerpoint/2010/main" val="266508275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6271A06-8B2D-81A4-22D8-1DB8C1B9C80B}"/>
              </a:ext>
            </a:extLst>
          </p:cNvPr>
          <p:cNvSpPr txBox="1"/>
          <p:nvPr/>
        </p:nvSpPr>
        <p:spPr>
          <a:xfrm>
            <a:off x="471054" y="1837486"/>
            <a:ext cx="3491346"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AO TEMPO DE SERVIÇO</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tângulo 3">
            <a:extLst>
              <a:ext uri="{FF2B5EF4-FFF2-40B4-BE49-F238E27FC236}">
                <a16:creationId xmlns:a16="http://schemas.microsoft.com/office/drawing/2014/main" id="{044B0A3A-1ECA-5893-53FB-5C1A0D192F77}"/>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5" name="CaixaDeTexto 4">
            <a:extLst>
              <a:ext uri="{FF2B5EF4-FFF2-40B4-BE49-F238E27FC236}">
                <a16:creationId xmlns:a16="http://schemas.microsoft.com/office/drawing/2014/main" id="{882F7A80-0464-BC0B-9F7B-02EFC25304FE}"/>
              </a:ext>
            </a:extLst>
          </p:cNvPr>
          <p:cNvSpPr txBox="1"/>
          <p:nvPr/>
        </p:nvSpPr>
        <p:spPr>
          <a:xfrm>
            <a:off x="914400" y="1331702"/>
            <a:ext cx="6096000"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Tempo de Serviço</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Imagem 5">
            <a:extLst>
              <a:ext uri="{FF2B5EF4-FFF2-40B4-BE49-F238E27FC236}">
                <a16:creationId xmlns:a16="http://schemas.microsoft.com/office/drawing/2014/main" id="{9979FC56-0B0B-2A79-ECB1-149CF28F22D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11308" r="13953"/>
          <a:stretch/>
        </p:blipFill>
        <p:spPr>
          <a:xfrm>
            <a:off x="471054" y="2177135"/>
            <a:ext cx="4841787" cy="3349163"/>
          </a:xfrm>
          <a:prstGeom prst="rect">
            <a:avLst/>
          </a:prstGeom>
        </p:spPr>
      </p:pic>
      <p:sp>
        <p:nvSpPr>
          <p:cNvPr id="8" name="CaixaDeTexto 7">
            <a:extLst>
              <a:ext uri="{FF2B5EF4-FFF2-40B4-BE49-F238E27FC236}">
                <a16:creationId xmlns:a16="http://schemas.microsoft.com/office/drawing/2014/main" id="{F343F3B4-FD77-E9C8-2AA2-4977719A74B8}"/>
              </a:ext>
            </a:extLst>
          </p:cNvPr>
          <p:cNvSpPr txBox="1"/>
          <p:nvPr/>
        </p:nvSpPr>
        <p:spPr>
          <a:xfrm>
            <a:off x="5862705" y="2391626"/>
            <a:ext cx="5553442" cy="2371418"/>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Segundo a Agência Nacional de Vigilância Sanitária, a Biossegurança é um conjunto de ações voltadas para a prevenção, minimização e eliminação de riscos para a saúde (4).</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Porém, mesmo tendo o conhecimento dos riscos, muitos técnicos têm negligenciado os procedimentos de aplicação das Normas de Biossegurança devido o tempo de experiência.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933868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4BF92CD-C67A-0804-6059-DC690F88C70D}"/>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5" name="CaixaDeTexto 4">
            <a:extLst>
              <a:ext uri="{FF2B5EF4-FFF2-40B4-BE49-F238E27FC236}">
                <a16:creationId xmlns:a16="http://schemas.microsoft.com/office/drawing/2014/main" id="{717D60AF-9BDE-3E5C-1169-59673C67F0B4}"/>
              </a:ext>
            </a:extLst>
          </p:cNvPr>
          <p:cNvSpPr txBox="1"/>
          <p:nvPr/>
        </p:nvSpPr>
        <p:spPr>
          <a:xfrm>
            <a:off x="513332" y="2237407"/>
            <a:ext cx="4295622" cy="258585"/>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DEMONSTRAÇÃO DOS CONHECIMENTO DAS NB.</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m 5">
            <a:extLst>
              <a:ext uri="{FF2B5EF4-FFF2-40B4-BE49-F238E27FC236}">
                <a16:creationId xmlns:a16="http://schemas.microsoft.com/office/drawing/2014/main" id="{E5C59E0A-8A3C-C6B7-6F6F-0347FB4F0AE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4211" t="4718" r="3199"/>
          <a:stretch/>
        </p:blipFill>
        <p:spPr>
          <a:xfrm>
            <a:off x="207106" y="2635848"/>
            <a:ext cx="6332240" cy="3164008"/>
          </a:xfrm>
          <a:prstGeom prst="rect">
            <a:avLst/>
          </a:prstGeom>
        </p:spPr>
      </p:pic>
      <p:sp>
        <p:nvSpPr>
          <p:cNvPr id="7" name="CaixaDeTexto 6">
            <a:extLst>
              <a:ext uri="{FF2B5EF4-FFF2-40B4-BE49-F238E27FC236}">
                <a16:creationId xmlns:a16="http://schemas.microsoft.com/office/drawing/2014/main" id="{97040A03-E86A-02CC-229D-E799B4FAA5D6}"/>
              </a:ext>
            </a:extLst>
          </p:cNvPr>
          <p:cNvSpPr txBox="1"/>
          <p:nvPr/>
        </p:nvSpPr>
        <p:spPr>
          <a:xfrm>
            <a:off x="6539346" y="3718827"/>
            <a:ext cx="5070762" cy="2268826"/>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Apesar de 100% dos técnicos de Análises Clínicas participantes da pesquisa afirmarem que conhecem as Normas de Biossegurança, no questionário a eles aplicados e na observação feita, quanto a demonstração dos conhecimentos sobre as Normas de Biossegurança</a:t>
            </a:r>
            <a:r>
              <a:rPr lang="pt-PT" sz="1600" dirty="0">
                <a:latin typeface="Times New Roman" panose="02020603050405020304" pitchFamily="18" charset="0"/>
                <a:ea typeface="Calibri" panose="020F0502020204030204" pitchFamily="34" charset="0"/>
                <a:cs typeface="Times New Roman" panose="02020603050405020304" pitchFamily="18"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percebemos que: </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aixaDeTexto 3">
            <a:extLst>
              <a:ext uri="{FF2B5EF4-FFF2-40B4-BE49-F238E27FC236}">
                <a16:creationId xmlns:a16="http://schemas.microsoft.com/office/drawing/2014/main" id="{BBD46E47-DF5B-15F4-BFF1-B94441FD8107}"/>
              </a:ext>
            </a:extLst>
          </p:cNvPr>
          <p:cNvSpPr txBox="1"/>
          <p:nvPr/>
        </p:nvSpPr>
        <p:spPr>
          <a:xfrm>
            <a:off x="6338053" y="1819333"/>
            <a:ext cx="5646841" cy="1899494"/>
          </a:xfrm>
          <a:prstGeom prst="rect">
            <a:avLst/>
          </a:prstGeom>
          <a:noFill/>
        </p:spPr>
        <p:txBody>
          <a:bodyPr wrap="square">
            <a:spAutoFit/>
          </a:bodyPr>
          <a:lstStyle/>
          <a:p>
            <a:pPr indent="360363" algn="just">
              <a:lnSpc>
                <a:spcPct val="150000"/>
              </a:lnSpc>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Sendo que quanto ao conhecimento das NB 100% dos técnicos disseram conhecer, </a:t>
            </a:r>
            <a:r>
              <a:rPr lang="pt-PT" sz="1600" dirty="0">
                <a:effectLst/>
                <a:latin typeface="Times New Roman" panose="02020603050405020304" pitchFamily="18" charset="0"/>
                <a:ea typeface="Calibri" panose="020F0502020204030204" pitchFamily="34" charset="0"/>
              </a:rPr>
              <a:t>o Ministério de Saúde do Brasil fala que a adoção das NB em laboratórios clínicos é condição fundamental para a segurança dos trabalhadores, qualquer que seja área de atuação, pois os riscos estão sempre presentes</a:t>
            </a:r>
            <a:endParaRPr lang="pt-AO" sz="1600" dirty="0"/>
          </a:p>
        </p:txBody>
      </p:sp>
      <p:sp>
        <p:nvSpPr>
          <p:cNvPr id="8" name="CaixaDeTexto 7">
            <a:extLst>
              <a:ext uri="{FF2B5EF4-FFF2-40B4-BE49-F238E27FC236}">
                <a16:creationId xmlns:a16="http://schemas.microsoft.com/office/drawing/2014/main" id="{5E6277E2-0A21-07D0-914D-DAFB30305A81}"/>
              </a:ext>
            </a:extLst>
          </p:cNvPr>
          <p:cNvSpPr txBox="1"/>
          <p:nvPr/>
        </p:nvSpPr>
        <p:spPr>
          <a:xfrm>
            <a:off x="513332" y="1218656"/>
            <a:ext cx="6096000" cy="878895"/>
          </a:xfrm>
          <a:prstGeom prst="rect">
            <a:avLst/>
          </a:prstGeom>
          <a:noFill/>
        </p:spPr>
        <p:txBody>
          <a:bodyPr wrap="square">
            <a:spAutoFit/>
          </a:bodyPr>
          <a:lstStyle/>
          <a:p>
            <a:pPr algn="just">
              <a:lnSpc>
                <a:spcPct val="150000"/>
              </a:lnSpc>
            </a:pPr>
            <a:r>
              <a:rPr lang="pt-PT"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QUALIFICAÇÃO TÉCNICA DO PROFFISSIONAL</a:t>
            </a:r>
            <a:endParaRPr lang="pt-PT"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pt-PT"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Conhecimento Prático Profissional</a:t>
            </a:r>
            <a:endParaRPr lang="pt-AO"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47306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0A38C76-5A7B-7535-C52A-EA70684F325B}"/>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4" name="CaixaDeTexto 3">
            <a:extLst>
              <a:ext uri="{FF2B5EF4-FFF2-40B4-BE49-F238E27FC236}">
                <a16:creationId xmlns:a16="http://schemas.microsoft.com/office/drawing/2014/main" id="{CB1638F3-12A1-BE57-CF0F-50924729BF95}"/>
              </a:ext>
            </a:extLst>
          </p:cNvPr>
          <p:cNvSpPr txBox="1"/>
          <p:nvPr/>
        </p:nvSpPr>
        <p:spPr>
          <a:xfrm>
            <a:off x="914399" y="1331702"/>
            <a:ext cx="6885709"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Razão que Influência a não Seguir as Normas de Biossegurança</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10A27DFC-6D88-960F-BC28-3A2DB4283EFE}"/>
              </a:ext>
            </a:extLst>
          </p:cNvPr>
          <p:cNvSpPr txBox="1"/>
          <p:nvPr/>
        </p:nvSpPr>
        <p:spPr>
          <a:xfrm>
            <a:off x="914399" y="1923575"/>
            <a:ext cx="4738255"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 NÃO SEGUIR AS NORMAS DE BIOSSEGURANÇA</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D655557D-790E-97AE-564B-6B10A3C1EECE}"/>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rcRect l="11678" t="1390" r="11945"/>
          <a:stretch/>
        </p:blipFill>
        <p:spPr>
          <a:xfrm>
            <a:off x="20739" y="2424544"/>
            <a:ext cx="5676921" cy="3693210"/>
          </a:xfrm>
          <a:prstGeom prst="rect">
            <a:avLst/>
          </a:prstGeom>
        </p:spPr>
      </p:pic>
      <p:sp>
        <p:nvSpPr>
          <p:cNvPr id="9" name="CaixaDeTexto 8">
            <a:extLst>
              <a:ext uri="{FF2B5EF4-FFF2-40B4-BE49-F238E27FC236}">
                <a16:creationId xmlns:a16="http://schemas.microsoft.com/office/drawing/2014/main" id="{D755D7EC-5DE6-A4A9-13B7-1CD00E00F871}"/>
              </a:ext>
            </a:extLst>
          </p:cNvPr>
          <p:cNvSpPr txBox="1"/>
          <p:nvPr/>
        </p:nvSpPr>
        <p:spPr>
          <a:xfrm>
            <a:off x="6096000" y="2297647"/>
            <a:ext cx="5676921" cy="3110082"/>
          </a:xfrm>
          <a:prstGeom prst="rect">
            <a:avLst/>
          </a:prstGeom>
          <a:noFill/>
        </p:spPr>
        <p:txBody>
          <a:bodyPr wrap="square">
            <a:spAutoFit/>
          </a:bodyPr>
          <a:lstStyle/>
          <a:p>
            <a:pPr indent="450215" algn="just">
              <a:lnSpc>
                <a:spcPct val="150000"/>
              </a:lnSpc>
              <a:spcAft>
                <a:spcPts val="800"/>
              </a:spcAft>
            </a:pP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Dagnino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ao abordar sobre Risco, fala que o grande problema não está nas tecnologias disponíveis para eliminar e minimizar os riscos e, sim, no comportamento dos profissionais </a:t>
            </a: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(3)</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Por falta da aplicação de Biossegurança, Teixeira em seu livro vem falar que as medidas de Biossegurança existem como meio de prevenção da contaminação, no qual grande parte dos acidentes acontece pelo uso inadequado e/ou ineficaz das normas propostas, originando riscos (18).</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56416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FD67517-F884-C01F-F23C-E58511ACA215}"/>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3" name="CaixaDeTexto 2">
            <a:extLst>
              <a:ext uri="{FF2B5EF4-FFF2-40B4-BE49-F238E27FC236}">
                <a16:creationId xmlns:a16="http://schemas.microsoft.com/office/drawing/2014/main" id="{C38D9D5F-1855-58C2-E5B6-240C029EEB45}"/>
              </a:ext>
            </a:extLst>
          </p:cNvPr>
          <p:cNvSpPr txBox="1"/>
          <p:nvPr/>
        </p:nvSpPr>
        <p:spPr>
          <a:xfrm>
            <a:off x="914400" y="1331702"/>
            <a:ext cx="7204364"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Conhecimento dos Equipamentos de Proteção</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BF2185FE-00E3-FA97-DBDF-22C92EDF8A67}"/>
              </a:ext>
            </a:extLst>
          </p:cNvPr>
          <p:cNvSpPr txBox="1"/>
          <p:nvPr/>
        </p:nvSpPr>
        <p:spPr>
          <a:xfrm>
            <a:off x="914400" y="1923575"/>
            <a:ext cx="5278582"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AO CONHECIMENTO DOS EQUIPAMENTOS DE PROTEÇÃO</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59A36CA4-D8EA-E909-D90C-AD866D7ED40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14189" t="2589" r="14458" b="3119"/>
          <a:stretch/>
        </p:blipFill>
        <p:spPr>
          <a:xfrm>
            <a:off x="540327" y="2300902"/>
            <a:ext cx="5278734" cy="3545716"/>
          </a:xfrm>
          <a:prstGeom prst="rect">
            <a:avLst/>
          </a:prstGeom>
        </p:spPr>
      </p:pic>
      <p:sp>
        <p:nvSpPr>
          <p:cNvPr id="10" name="CaixaDeTexto 9">
            <a:extLst>
              <a:ext uri="{FF2B5EF4-FFF2-40B4-BE49-F238E27FC236}">
                <a16:creationId xmlns:a16="http://schemas.microsoft.com/office/drawing/2014/main" id="{3FCA6EE2-6DFA-67B5-E359-78FD58BCA3E2}"/>
              </a:ext>
            </a:extLst>
          </p:cNvPr>
          <p:cNvSpPr txBox="1"/>
          <p:nvPr/>
        </p:nvSpPr>
        <p:spPr>
          <a:xfrm>
            <a:off x="5971309" y="2300902"/>
            <a:ext cx="5680364" cy="3105337"/>
          </a:xfrm>
          <a:prstGeom prst="rect">
            <a:avLst/>
          </a:prstGeom>
          <a:noFill/>
        </p:spPr>
        <p:txBody>
          <a:bodyPr wrap="square">
            <a:spAutoFit/>
          </a:bodyPr>
          <a:lstStyle/>
          <a:p>
            <a:pPr indent="720725" algn="just">
              <a:lnSpc>
                <a:spcPct val="150000"/>
              </a:lnSpc>
              <a:spcAft>
                <a:spcPts val="8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Segundo a</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ANVISA, a Biossegurança inclui a utilização dos equipamentos de proteção individual e coletiva (EPI e EPC) para a realização de qualquer procedimento em um laboratório clínico (11).</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72072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Percebemos que muitos dos profissionais de Análises Clínicas não conhecem e não utilizam alguns dos EP porque o Hospital não disponibiliza estes mesmos Equipamentos, tais como Lava Olhos, Cabine de Segurança Biológica, etc.</a:t>
            </a:r>
          </a:p>
        </p:txBody>
      </p:sp>
    </p:spTree>
    <p:extLst>
      <p:ext uri="{BB962C8B-B14F-4D97-AF65-F5344CB8AC3E}">
        <p14:creationId xmlns:p14="http://schemas.microsoft.com/office/powerpoint/2010/main" val="282740153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C75A87D-34B7-1ED9-259D-DB3C4B4A0675}"/>
              </a:ext>
            </a:extLst>
          </p:cNvPr>
          <p:cNvSpPr/>
          <p:nvPr/>
        </p:nvSpPr>
        <p:spPr>
          <a:xfrm>
            <a:off x="3319278" y="532428"/>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3" name="CaixaDeTexto 2">
            <a:extLst>
              <a:ext uri="{FF2B5EF4-FFF2-40B4-BE49-F238E27FC236}">
                <a16:creationId xmlns:a16="http://schemas.microsoft.com/office/drawing/2014/main" id="{0F4DFE93-7AFC-D591-2D35-4FF704B14BC4}"/>
              </a:ext>
            </a:extLst>
          </p:cNvPr>
          <p:cNvSpPr txBox="1"/>
          <p:nvPr/>
        </p:nvSpPr>
        <p:spPr>
          <a:xfrm>
            <a:off x="441450" y="1272853"/>
            <a:ext cx="6096000"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 Identificação dos EPI e </a:t>
            </a:r>
            <a:r>
              <a:rPr lang="pt-PT" sz="16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EPC’s</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64465C58-325F-5BBA-51D2-F3F5D27C6D60}"/>
              </a:ext>
            </a:extLst>
          </p:cNvPr>
          <p:cNvSpPr txBox="1"/>
          <p:nvPr/>
        </p:nvSpPr>
        <p:spPr>
          <a:xfrm>
            <a:off x="300504" y="1799149"/>
            <a:ext cx="4029777"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 IDENTIFICAÇÃO DOS EPI E EPC</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m 5">
            <a:extLst>
              <a:ext uri="{FF2B5EF4-FFF2-40B4-BE49-F238E27FC236}">
                <a16:creationId xmlns:a16="http://schemas.microsoft.com/office/drawing/2014/main" id="{CD4E340E-D898-F1BB-FA46-3F8835A92DD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4986" t="1917" r="4986"/>
          <a:stretch/>
        </p:blipFill>
        <p:spPr>
          <a:xfrm>
            <a:off x="88125" y="2096891"/>
            <a:ext cx="5765823" cy="3204969"/>
          </a:xfrm>
          <a:prstGeom prst="rect">
            <a:avLst/>
          </a:prstGeom>
        </p:spPr>
      </p:pic>
      <p:sp>
        <p:nvSpPr>
          <p:cNvPr id="8" name="CaixaDeTexto 7">
            <a:extLst>
              <a:ext uri="{FF2B5EF4-FFF2-40B4-BE49-F238E27FC236}">
                <a16:creationId xmlns:a16="http://schemas.microsoft.com/office/drawing/2014/main" id="{BB21631D-301B-FCB9-C46E-84AE2A3166C5}"/>
              </a:ext>
            </a:extLst>
          </p:cNvPr>
          <p:cNvSpPr txBox="1"/>
          <p:nvPr/>
        </p:nvSpPr>
        <p:spPr>
          <a:xfrm>
            <a:off x="6197107" y="1371257"/>
            <a:ext cx="5553443" cy="4115486"/>
          </a:xfrm>
          <a:prstGeom prst="rect">
            <a:avLst/>
          </a:prstGeom>
          <a:noFill/>
        </p:spPr>
        <p:txBody>
          <a:bodyPr wrap="square">
            <a:spAutoFit/>
          </a:bodyPr>
          <a:lstStyle/>
          <a:p>
            <a:pPr indent="720725" algn="just">
              <a:lnSpc>
                <a:spcPct val="150000"/>
              </a:lnSpc>
            </a:pPr>
            <a:r>
              <a:rPr lang="pt-PT" sz="1600" dirty="0">
                <a:effectLst/>
                <a:latin typeface="Times New Roman" panose="02020603050405020304" pitchFamily="18" charset="0"/>
                <a:ea typeface="Calibri" panose="020F0502020204030204" pitchFamily="34" charset="0"/>
              </a:rPr>
              <a:t>Apesar da maioria (92,3%) dos técnicos ter dito conhecer os equipamentos de proteção individual e coletivo, neste gráfico verifica-se que</a:t>
            </a:r>
            <a:r>
              <a:rPr lang="pt-PT" sz="1600" dirty="0">
                <a:latin typeface="Times New Roman" panose="02020603050405020304" pitchFamily="18" charset="0"/>
                <a:ea typeface="Calibri" panose="020F0502020204030204" pitchFamily="34" charset="0"/>
              </a:rPr>
              <a:t>…</a:t>
            </a:r>
          </a:p>
          <a:p>
            <a:pPr indent="720725" algn="just">
              <a:lnSpc>
                <a:spcPct val="150000"/>
              </a:lnSpc>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Para Bernardino, o uso incorreto dos EPI, por exemplo, jalecos de laboratório desabotoados, não proporcionará a proteção para a qual eles foram projetados (22).</a:t>
            </a:r>
          </a:p>
          <a:p>
            <a:pPr indent="720725" algn="just">
              <a:lnSpc>
                <a:spcPct val="150000"/>
              </a:lnSpc>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Por outro lado,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Skabra</a:t>
            </a:r>
            <a:r>
              <a:rPr lang="pt-PT" sz="1600" dirty="0">
                <a:latin typeface="Times New Roman" panose="02020603050405020304" pitchFamily="18" charset="0"/>
                <a:ea typeface="Calibri" panose="020F0502020204030204" pitchFamily="34" charset="0"/>
                <a:cs typeface="Times New Roman" panose="02020603050405020304" pitchFamily="18"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declara que com a finalidade de proteger contra agentes biológicos infeciosos, os equipamentos de proteção individual e coletiva são um direito do profissional que deve sempre ter acesso, assim como um dever de zelar e utilizar os equipamentos sempre que necessário (21). </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960850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65C8B2C8-B54A-F548-6934-7BE0B9F998B0}"/>
              </a:ext>
            </a:extLst>
          </p:cNvPr>
          <p:cNvSpPr txBox="1"/>
          <p:nvPr/>
        </p:nvSpPr>
        <p:spPr>
          <a:xfrm>
            <a:off x="368877" y="1478335"/>
            <a:ext cx="11055927" cy="4647426"/>
          </a:xfrm>
          <a:prstGeom prst="rect">
            <a:avLst/>
          </a:prstGeom>
          <a:noFill/>
        </p:spPr>
        <p:txBody>
          <a:bodyPr wrap="square">
            <a:spAutoFit/>
          </a:bodyPr>
          <a:lstStyle/>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Compreendemos que os técnicos do sexo feminino (85%) tiveram maior participação; </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Quanto ao Nível Académico, 66,6% dos Técnicos têm o </a:t>
            </a:r>
            <a:r>
              <a:rPr lang="pt-PT" sz="1600" dirty="0">
                <a:latin typeface="Times New Roman" panose="02020603050405020304" pitchFamily="18" charset="0"/>
                <a:ea typeface="Calibri" panose="020F0502020204030204" pitchFamily="34" charset="0"/>
                <a:cs typeface="Times New Roman" panose="02020603050405020304" pitchFamily="18" charset="0"/>
              </a:rPr>
              <a:t>grau de licenciado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PT" sz="16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Nesta pesquisa, ficou conhecido que 84,7% dos técnicos têm experiências maior que 6 anos;</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Todos os Técnicos de Análises Clínica, isto é 100%, afirmaram ter o conhecimento das Normas de Biossegurança;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Ao demonstrar o conhecimento sobre as NB, percebemos que 5% dos técnicos demonstraram elevado grau de debilidades;</a:t>
            </a: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Nesta pesquisa, analisamos que 5% falaram que não seguem as NB principalmente por falta de materiais. 2,8% não seguem devido a um baixo conhecimento e 48,4% falaram que não seguem as NB por negligência. Outros 43,8% dos técnicos apoiam a ideia de que os técnicos não seguem as Normas de Biossegurança por falta de material no hospital que consequentemente gera a negligência dos técnicos;</a:t>
            </a:r>
            <a:endParaRPr lang="pt-PT" sz="16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Apesar da maioria (92,2%) afirmar conhecer os EP, 5,6% dos técnicos não tiveram êxito em distinguir um Equipamento de Proteção </a:t>
            </a:r>
            <a:r>
              <a:rPr lang="pt-PT" sz="1600" dirty="0">
                <a:latin typeface="Times New Roman" panose="02020603050405020304" pitchFamily="18" charset="0"/>
                <a:ea typeface="Calibri" panose="020F0502020204030204" pitchFamily="34" charset="0"/>
                <a:cs typeface="Times New Roman" panose="02020603050405020304" pitchFamily="18" charset="0"/>
              </a:rPr>
              <a:t>I</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ndividual de um Equipamento de Proteção </a:t>
            </a:r>
            <a:r>
              <a:rPr lang="pt-PT" sz="1600" dirty="0">
                <a:latin typeface="Times New Roman" panose="02020603050405020304" pitchFamily="18" charset="0"/>
                <a:ea typeface="Calibri" panose="020F0502020204030204" pitchFamily="34" charset="0"/>
                <a:cs typeface="Times New Roman" panose="02020603050405020304" pitchFamily="18" charset="0"/>
              </a:rPr>
              <a:t>C</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oletiva;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tângulo 2">
            <a:extLst>
              <a:ext uri="{FF2B5EF4-FFF2-40B4-BE49-F238E27FC236}">
                <a16:creationId xmlns:a16="http://schemas.microsoft.com/office/drawing/2014/main" id="{0BE00F46-D5E5-6BA3-5721-6A5F557F32F2}"/>
              </a:ext>
            </a:extLst>
          </p:cNvPr>
          <p:cNvSpPr/>
          <p:nvPr/>
        </p:nvSpPr>
        <p:spPr>
          <a:xfrm>
            <a:off x="4495800" y="732239"/>
            <a:ext cx="3162300" cy="338554"/>
          </a:xfrm>
          <a:prstGeom prst="rect">
            <a:avLst/>
          </a:prstGeom>
        </p:spPr>
        <p:txBody>
          <a:bodyPr wrap="square">
            <a:spAutoFit/>
          </a:bodyPr>
          <a:lstStyle/>
          <a:p>
            <a:r>
              <a:rPr lang="pt-PT" sz="1600" b="1" dirty="0">
                <a:latin typeface="Times New Roman" panose="02020603050405020304" pitchFamily="18" charset="0"/>
                <a:ea typeface="Calibri" panose="020F0502020204030204" pitchFamily="34" charset="0"/>
              </a:rPr>
              <a:t>CONSIDERAÇÕES FINAIS</a:t>
            </a:r>
            <a:endParaRPr lang="pt-BR" sz="1600" dirty="0"/>
          </a:p>
        </p:txBody>
      </p:sp>
    </p:spTree>
    <p:extLst>
      <p:ext uri="{BB962C8B-B14F-4D97-AF65-F5344CB8AC3E}">
        <p14:creationId xmlns:p14="http://schemas.microsoft.com/office/powerpoint/2010/main" val="3725213771"/>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45978680-7B23-8DD5-D707-6BE275C856BB}"/>
              </a:ext>
            </a:extLst>
          </p:cNvPr>
          <p:cNvSpPr/>
          <p:nvPr/>
        </p:nvSpPr>
        <p:spPr>
          <a:xfrm>
            <a:off x="4791440" y="719539"/>
            <a:ext cx="2609119" cy="338554"/>
          </a:xfrm>
          <a:prstGeom prst="rect">
            <a:avLst/>
          </a:prstGeom>
        </p:spPr>
        <p:txBody>
          <a:bodyPr wrap="square">
            <a:spAutoFit/>
          </a:bodyPr>
          <a:lstStyle/>
          <a:p>
            <a:r>
              <a:rPr lang="pt-PT" sz="1600" b="1" dirty="0">
                <a:latin typeface="Times New Roman" panose="02020603050405020304" pitchFamily="18" charset="0"/>
                <a:ea typeface="Calibri" panose="020F0502020204030204" pitchFamily="34" charset="0"/>
              </a:rPr>
              <a:t>RECOMENDAÇÕES</a:t>
            </a:r>
            <a:endParaRPr lang="pt-BR" sz="1600" dirty="0"/>
          </a:p>
        </p:txBody>
      </p:sp>
      <p:sp>
        <p:nvSpPr>
          <p:cNvPr id="4" name="CaixaDeTexto 3">
            <a:extLst>
              <a:ext uri="{FF2B5EF4-FFF2-40B4-BE49-F238E27FC236}">
                <a16:creationId xmlns:a16="http://schemas.microsoft.com/office/drawing/2014/main" id="{EFC5C11F-ED62-D354-68EE-9B79F2D81B64}"/>
              </a:ext>
            </a:extLst>
          </p:cNvPr>
          <p:cNvSpPr txBox="1"/>
          <p:nvPr/>
        </p:nvSpPr>
        <p:spPr>
          <a:xfrm>
            <a:off x="457200" y="1589354"/>
            <a:ext cx="10875818" cy="2945935"/>
          </a:xfrm>
          <a:prstGeom prst="rect">
            <a:avLst/>
          </a:prstGeom>
          <a:noFill/>
        </p:spPr>
        <p:txBody>
          <a:bodyPr wrap="square">
            <a:spAutoFit/>
          </a:bodyPr>
          <a:lstStyle/>
          <a:p>
            <a:pPr marL="342900" lvl="0" indent="-342900" algn="just">
              <a:lnSpc>
                <a:spcPct val="150000"/>
              </a:lnSpc>
              <a:spcAft>
                <a:spcPts val="1200"/>
              </a:spcAft>
              <a:buFont typeface="+mj-lt"/>
              <a:buAutoNum type="arabicPeriod"/>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À direção do HGL: que promova periodicamente palestras e formações auxiliares à AC sobre as NB. Recomendamos também que disponibilize aos técnicos de AC EPI e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EPC’s</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suficientes para maior segurança na prática laboral.</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Aos Técnicos de Análises Clínicas do HGL: que cumpram na íntegra as Normas de Biossegurança e que as sigam e pratiquem de modos a evitar contágios.</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Ao ISPEKA: recomendamos que aprovem mais temas do gênero para trazer à consciência dos Técnicos no geral a importância da aplicação das Normas de Biossegurança nas práticas laboratoriais. Recomenda-se também, que </a:t>
            </a:r>
            <a:r>
              <a:rPr lang="pt-PT" sz="1600" dirty="0">
                <a:effectLst/>
                <a:latin typeface="Times New Roman" panose="02020603050405020304" pitchFamily="18" charset="0"/>
                <a:ea typeface="Calibri" panose="020F0502020204030204" pitchFamily="34" charset="0"/>
              </a:rPr>
              <a:t>instale e disponibilize os </a:t>
            </a:r>
            <a:r>
              <a:rPr lang="pt-PT" sz="1600" dirty="0" err="1">
                <a:effectLst/>
                <a:latin typeface="Times New Roman" panose="02020603050405020304" pitchFamily="18" charset="0"/>
                <a:ea typeface="Calibri" panose="020F0502020204030204" pitchFamily="34" charset="0"/>
              </a:rPr>
              <a:t>EPI’s</a:t>
            </a:r>
            <a:r>
              <a:rPr lang="pt-PT" sz="1600" dirty="0">
                <a:effectLst/>
                <a:latin typeface="Times New Roman" panose="02020603050405020304" pitchFamily="18" charset="0"/>
                <a:ea typeface="Calibri" panose="020F0502020204030204" pitchFamily="34" charset="0"/>
              </a:rPr>
              <a:t> e </a:t>
            </a:r>
            <a:r>
              <a:rPr lang="pt-PT" sz="1600" dirty="0" err="1">
                <a:effectLst/>
                <a:latin typeface="Times New Roman" panose="02020603050405020304" pitchFamily="18" charset="0"/>
                <a:ea typeface="Calibri" panose="020F0502020204030204" pitchFamily="34" charset="0"/>
              </a:rPr>
              <a:t>EPC’s</a:t>
            </a:r>
            <a:r>
              <a:rPr lang="pt-PT" sz="1600" dirty="0">
                <a:effectLst/>
                <a:latin typeface="Times New Roman" panose="02020603050405020304" pitchFamily="18" charset="0"/>
                <a:ea typeface="Calibri" panose="020F0502020204030204" pitchFamily="34" charset="0"/>
              </a:rPr>
              <a:t> ao laboratório de práticas, a fim de elucidar os estudantes a respeito da importância da sua correta utilização.</a:t>
            </a:r>
            <a:endParaRPr lang="pt-AO" sz="1600" dirty="0"/>
          </a:p>
        </p:txBody>
      </p:sp>
    </p:spTree>
    <p:extLst>
      <p:ext uri="{BB962C8B-B14F-4D97-AF65-F5344CB8AC3E}">
        <p14:creationId xmlns:p14="http://schemas.microsoft.com/office/powerpoint/2010/main" val="158427541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4EF176B-1369-9AF8-5A9D-E1EC65DBCFEE}"/>
              </a:ext>
            </a:extLst>
          </p:cNvPr>
          <p:cNvSpPr/>
          <p:nvPr/>
        </p:nvSpPr>
        <p:spPr>
          <a:xfrm>
            <a:off x="1961809" y="2639659"/>
            <a:ext cx="8573181" cy="2215991"/>
          </a:xfrm>
          <a:prstGeom prst="rect">
            <a:avLst/>
          </a:prstGeom>
          <a:noFill/>
        </p:spPr>
        <p:txBody>
          <a:bodyPr wrap="none" lIns="91440" tIns="45720" rIns="91440" bIns="45720">
            <a:spAutoFit/>
          </a:bodyPr>
          <a:lstStyle/>
          <a:p>
            <a:pPr algn="ctr"/>
            <a:r>
              <a:rPr lang="pt-BR" sz="13800" b="0" cap="none" spc="0" dirty="0">
                <a:ln w="0"/>
                <a:solidFill>
                  <a:schemeClr val="accent1"/>
                </a:solidFill>
                <a:effectLst>
                  <a:outerShdw blurRad="38100" dist="25400" dir="5400000" algn="ctr" rotWithShape="0">
                    <a:srgbClr val="6E747A">
                      <a:alpha val="43000"/>
                    </a:srgbClr>
                  </a:outerShdw>
                </a:effectLst>
              </a:rPr>
              <a:t>OBRIGADO</a:t>
            </a:r>
          </a:p>
        </p:txBody>
      </p:sp>
      <p:pic>
        <p:nvPicPr>
          <p:cNvPr id="3" name="Imagem 2">
            <a:extLst>
              <a:ext uri="{FF2B5EF4-FFF2-40B4-BE49-F238E27FC236}">
                <a16:creationId xmlns:a16="http://schemas.microsoft.com/office/drawing/2014/main" id="{171E6EF7-E745-18F6-E7B8-9D99B81DA28E}"/>
              </a:ext>
            </a:extLst>
          </p:cNvPr>
          <p:cNvPicPr/>
          <p:nvPr/>
        </p:nvPicPr>
        <p:blipFill>
          <a:blip r:embed="rId2" cstate="print">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rcRect l="40388" t="31439" r="38780" b="45834"/>
          <a:stretch>
            <a:fillRect/>
          </a:stretch>
        </p:blipFill>
        <p:spPr bwMode="auto">
          <a:xfrm>
            <a:off x="5394463" y="268870"/>
            <a:ext cx="1403074" cy="1156085"/>
          </a:xfrm>
          <a:prstGeom prst="rect">
            <a:avLst/>
          </a:prstGeom>
          <a:noFill/>
          <a:ln w="9525">
            <a:noFill/>
            <a:miter lim="800000"/>
            <a:headEnd/>
            <a:tailEnd/>
          </a:ln>
        </p:spPr>
      </p:pic>
    </p:spTree>
    <p:extLst>
      <p:ext uri="{BB962C8B-B14F-4D97-AF65-F5344CB8AC3E}">
        <p14:creationId xmlns:p14="http://schemas.microsoft.com/office/powerpoint/2010/main" val="139456532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5244AFE-F882-8858-5A4C-AF90F283FCD8}"/>
              </a:ext>
            </a:extLst>
          </p:cNvPr>
          <p:cNvSpPr/>
          <p:nvPr/>
        </p:nvSpPr>
        <p:spPr>
          <a:xfrm>
            <a:off x="1170518" y="1535308"/>
            <a:ext cx="8100482" cy="3376822"/>
          </a:xfrm>
          <a:prstGeom prst="rect">
            <a:avLst/>
          </a:prstGeom>
        </p:spPr>
        <p:txBody>
          <a:bodyPr wrap="square">
            <a:spAutoFit/>
          </a:bodyPr>
          <a:lstStyle/>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 – INTRODUÇÃO</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PROBLEMATIZAÇÃO</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OBJECTIVOS</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JUSTIFICATIVA</a:t>
            </a:r>
          </a:p>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II – </a:t>
            </a:r>
            <a:r>
              <a:rPr lang="pt-PT" sz="1600" b="1" dirty="0">
                <a:latin typeface="Times New Roman" panose="02020603050405020304" pitchFamily="18" charset="0"/>
              </a:rPr>
              <a:t>REERÊNCIAL TEÓRICO</a:t>
            </a:r>
          </a:p>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III – </a:t>
            </a:r>
            <a:r>
              <a:rPr lang="pt-PT" sz="1600" b="1" dirty="0">
                <a:latin typeface="Times New Roman" panose="02020603050405020304" pitchFamily="18" charset="0"/>
              </a:rPr>
              <a:t>METODÓLOGIA</a:t>
            </a:r>
          </a:p>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IV – </a:t>
            </a:r>
            <a:r>
              <a:rPr lang="pt-PT" sz="1600" b="1" dirty="0">
                <a:latin typeface="Times New Roman" panose="02020603050405020304" pitchFamily="18" charset="0"/>
              </a:rPr>
              <a:t>APRESENTAÇÃO E DISCUÇÃO DOS RESULTADOS</a:t>
            </a:r>
          </a:p>
          <a:p>
            <a:pPr marL="285750" indent="-285750">
              <a:lnSpc>
                <a:spcPct val="150000"/>
              </a:lnSpc>
              <a:buFont typeface="Arial" panose="020B0604020202020204" pitchFamily="34" charset="0"/>
              <a:buChar char="•"/>
            </a:pPr>
            <a:r>
              <a:rPr lang="pt-PT" sz="1600" b="1" dirty="0">
                <a:latin typeface="Times New Roman" panose="02020603050405020304" pitchFamily="18" charset="0"/>
              </a:rPr>
              <a:t>CONSIDERAÇÕES FINAIS</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RECOMENDAÇÕES</a:t>
            </a:r>
            <a:endParaRPr lang="pt-BR" sz="1600" dirty="0"/>
          </a:p>
        </p:txBody>
      </p:sp>
      <p:sp>
        <p:nvSpPr>
          <p:cNvPr id="4" name="Retângulo 3">
            <a:extLst>
              <a:ext uri="{FF2B5EF4-FFF2-40B4-BE49-F238E27FC236}">
                <a16:creationId xmlns:a16="http://schemas.microsoft.com/office/drawing/2014/main" id="{BF3716DF-1046-3B99-793B-4D21DE161C0E}"/>
              </a:ext>
            </a:extLst>
          </p:cNvPr>
          <p:cNvSpPr/>
          <p:nvPr/>
        </p:nvSpPr>
        <p:spPr>
          <a:xfrm>
            <a:off x="5565563" y="495921"/>
            <a:ext cx="1060873" cy="369332"/>
          </a:xfrm>
          <a:prstGeom prst="rect">
            <a:avLst/>
          </a:prstGeom>
        </p:spPr>
        <p:txBody>
          <a:bodyPr wrap="square">
            <a:spAutoFit/>
          </a:bodyPr>
          <a:lstStyle/>
          <a:p>
            <a:r>
              <a:rPr lang="pt-PT" b="1" dirty="0">
                <a:latin typeface="Times New Roman" panose="02020603050405020304" pitchFamily="18" charset="0"/>
                <a:ea typeface="Calibri" panose="020F0502020204030204" pitchFamily="34" charset="0"/>
              </a:rPr>
              <a:t>ÍNDICE</a:t>
            </a:r>
            <a:endParaRPr lang="pt-BR" dirty="0"/>
          </a:p>
        </p:txBody>
      </p:sp>
    </p:spTree>
    <p:extLst>
      <p:ext uri="{BB962C8B-B14F-4D97-AF65-F5344CB8AC3E}">
        <p14:creationId xmlns:p14="http://schemas.microsoft.com/office/powerpoint/2010/main" val="277874642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9466BCB-3BCA-FD29-FCA7-5360E8077DF5}"/>
              </a:ext>
            </a:extLst>
          </p:cNvPr>
          <p:cNvSpPr txBox="1"/>
          <p:nvPr/>
        </p:nvSpPr>
        <p:spPr>
          <a:xfrm>
            <a:off x="623455" y="1490007"/>
            <a:ext cx="10612582" cy="3877985"/>
          </a:xfrm>
          <a:prstGeom prst="rect">
            <a:avLst/>
          </a:prstGeom>
          <a:noFill/>
        </p:spPr>
        <p:txBody>
          <a:bodyPr wrap="square">
            <a:spAutoFit/>
          </a:bodyPr>
          <a:lstStyle/>
          <a:p>
            <a:pPr indent="450215" algn="just">
              <a:lnSpc>
                <a:spcPct val="150000"/>
              </a:lnSpc>
              <a:spcBef>
                <a:spcPts val="600"/>
              </a:spcBef>
              <a:spcAft>
                <a:spcPts val="1200"/>
              </a:spcAft>
            </a:pPr>
            <a:r>
              <a:rPr lang="pt-PT" sz="1600" dirty="0">
                <a:effectLst/>
                <a:latin typeface="Times New Roman" panose="02020603050405020304" pitchFamily="18" charset="0"/>
                <a:ea typeface="Calibri" panose="020F0502020204030204" pitchFamily="34" charset="0"/>
              </a:rPr>
              <a:t>Sendo a Biossegurança um conjunto de ações voltadas para prevenção, minimização e eliminação de riscos para a saúde, ela ajuda na proteção do meio ambiente contra resíduos e na conscientização do profissional da saúde</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(1)</a:t>
            </a:r>
            <a:r>
              <a:rPr lang="pt-PT" sz="1600" dirty="0">
                <a:effectLst/>
                <a:latin typeface="Times New Roman" panose="02020603050405020304" pitchFamily="18" charset="0"/>
                <a:ea typeface="Calibri" panose="020F0502020204030204" pitchFamily="34" charset="0"/>
              </a:rPr>
              <a:t>.</a:t>
            </a:r>
          </a:p>
          <a:p>
            <a:pPr indent="450215" algn="just">
              <a:lnSpc>
                <a:spcPct val="150000"/>
              </a:lnSpc>
              <a:spcBef>
                <a:spcPts val="600"/>
              </a:spcBef>
              <a:spcAft>
                <a:spcPts val="1200"/>
              </a:spcAft>
            </a:pPr>
            <a:r>
              <a:rPr lang="pt-PT" sz="1600" dirty="0">
                <a:effectLst/>
                <a:latin typeface="Times New Roman" panose="02020603050405020304" pitchFamily="18" charset="0"/>
                <a:ea typeface="Calibri" panose="020F0502020204030204" pitchFamily="34" charset="0"/>
              </a:rPr>
              <a:t>A aparição do conceito de Biossegurança veio por volta dos anos 70 na reunião de </a:t>
            </a:r>
            <a:r>
              <a:rPr lang="pt-PT" sz="1600" dirty="0" err="1">
                <a:effectLst/>
                <a:latin typeface="Times New Roman" panose="02020603050405020304" pitchFamily="18" charset="0"/>
                <a:ea typeface="Calibri" panose="020F0502020204030204" pitchFamily="34" charset="0"/>
              </a:rPr>
              <a:t>Asilomar</a:t>
            </a:r>
            <a:r>
              <a:rPr lang="pt-PT" sz="1600" dirty="0">
                <a:effectLst/>
                <a:latin typeface="Times New Roman" panose="02020603050405020304" pitchFamily="18" charset="0"/>
                <a:ea typeface="Calibri" panose="020F0502020204030204" pitchFamily="34" charset="0"/>
              </a:rPr>
              <a:t> na Califórnia</a:t>
            </a:r>
            <a:r>
              <a:rPr lang="pt-PT" sz="1600" dirty="0">
                <a:latin typeface="Times New Roman" panose="02020603050405020304" pitchFamily="18" charset="0"/>
                <a:ea typeface="Calibri" panose="020F0502020204030204" pitchFamily="34"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Embora a Biossegurança tenha surgido de princípio para gerar proteção aos trabalhadores, depois foi manifestada a preocupação de segurança biológica. Por esta razão, a Biossegurança em sua perspetiva mais ampla está envolvida em diferentes áreas, dentre as quais destaca-se a saúde, onde o risco biológico está presente ou constitui uma ameaça potencial</a:t>
            </a:r>
            <a:r>
              <a:rPr lang="pt-PT" sz="1600" dirty="0">
                <a:latin typeface="Times New Roman" panose="02020603050405020304" pitchFamily="18" charset="0"/>
                <a:ea typeface="Calibri" panose="020F0502020204030204" pitchFamily="34" charset="0"/>
                <a:cs typeface="Times New Roman" panose="02020603050405020304" pitchFamily="18"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(2)</a:t>
            </a:r>
            <a:r>
              <a:rPr lang="pt-PT" sz="1600" dirty="0">
                <a:effectLst/>
                <a:latin typeface="Times New Roman" panose="02020603050405020304" pitchFamily="18" charset="0"/>
                <a:ea typeface="Calibri" panose="020F0502020204030204" pitchFamily="34" charset="0"/>
              </a:rPr>
              <a:t> (6)</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0215" algn="just">
              <a:spcBef>
                <a:spcPts val="600"/>
              </a:spcBef>
              <a:spcAft>
                <a:spcPts val="1200"/>
              </a:spcAft>
            </a:pPr>
            <a:r>
              <a:rPr lang="pt-PT" sz="1600" b="1" dirty="0">
                <a:latin typeface="Times New Roman" panose="02020603050405020304" pitchFamily="18" charset="0"/>
                <a:ea typeface="Calibri" panose="020F0502020204030204" pitchFamily="34" charset="0"/>
                <a:cs typeface="Times New Roman" panose="02020603050405020304" pitchFamily="18" charset="0"/>
              </a:rPr>
              <a:t>PROBLEMATIZAÇÃO</a:t>
            </a:r>
          </a:p>
          <a:p>
            <a:pPr indent="450215" algn="just">
              <a:spcBef>
                <a:spcPts val="600"/>
              </a:spcBef>
              <a:spcAft>
                <a:spcPts val="1200"/>
              </a:spcAft>
            </a:pP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Quais são as Normas de Biossegurança Aplicadas no Laboratório de Análises Clínicas do Hospital Geral de Luanda?</a:t>
            </a:r>
          </a:p>
        </p:txBody>
      </p:sp>
      <p:sp>
        <p:nvSpPr>
          <p:cNvPr id="4" name="Retângulo 3">
            <a:extLst>
              <a:ext uri="{FF2B5EF4-FFF2-40B4-BE49-F238E27FC236}">
                <a16:creationId xmlns:a16="http://schemas.microsoft.com/office/drawing/2014/main" id="{1AC672B9-AA55-B176-C4BF-CF708315C074}"/>
              </a:ext>
            </a:extLst>
          </p:cNvPr>
          <p:cNvSpPr/>
          <p:nvPr/>
        </p:nvSpPr>
        <p:spPr>
          <a:xfrm>
            <a:off x="5035127" y="709475"/>
            <a:ext cx="1789238" cy="338554"/>
          </a:xfrm>
          <a:prstGeom prst="rect">
            <a:avLst/>
          </a:prstGeom>
        </p:spPr>
        <p:txBody>
          <a:bodyPr wrap="square">
            <a:spAutoFit/>
          </a:bodyPr>
          <a:lstStyle/>
          <a:p>
            <a:r>
              <a:rPr lang="pt-PT" sz="1600" b="1" dirty="0">
                <a:latin typeface="Times New Roman" panose="02020603050405020304" pitchFamily="18" charset="0"/>
                <a:ea typeface="Calibri" panose="020F0502020204030204" pitchFamily="34" charset="0"/>
              </a:rPr>
              <a:t>INTRODUÇÃO</a:t>
            </a:r>
            <a:endParaRPr lang="pt-BR" sz="1600" dirty="0"/>
          </a:p>
        </p:txBody>
      </p:sp>
    </p:spTree>
    <p:extLst>
      <p:ext uri="{BB962C8B-B14F-4D97-AF65-F5344CB8AC3E}">
        <p14:creationId xmlns:p14="http://schemas.microsoft.com/office/powerpoint/2010/main" val="166728482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96ACB3D-51B8-6177-34B5-2B76DB31A192}"/>
              </a:ext>
            </a:extLst>
          </p:cNvPr>
          <p:cNvSpPr/>
          <p:nvPr/>
        </p:nvSpPr>
        <p:spPr>
          <a:xfrm>
            <a:off x="633555" y="1445403"/>
            <a:ext cx="10172990" cy="3049296"/>
          </a:xfrm>
          <a:prstGeom prst="rect">
            <a:avLst/>
          </a:prstGeom>
        </p:spPr>
        <p:txBody>
          <a:bodyPr wrap="square">
            <a:spAutoFit/>
          </a:bodyPr>
          <a:lstStyle/>
          <a:p>
            <a:pPr marL="0" lvl="2" algn="just">
              <a:lnSpc>
                <a:spcPct val="150000"/>
              </a:lnSpc>
              <a:spcBef>
                <a:spcPts val="900"/>
              </a:spcBef>
            </a:pPr>
            <a:r>
              <a:rPr lang="pt-PT" sz="1600" b="1" kern="0" dirty="0">
                <a:latin typeface="Times New Roman" panose="02020603050405020304" pitchFamily="18" charset="0"/>
                <a:ea typeface="Times New Roman" panose="02020603050405020304" pitchFamily="18" charset="0"/>
                <a:cs typeface="Times New Roman" panose="02020603050405020304" pitchFamily="18" charset="0"/>
              </a:rPr>
              <a:t>Objectivo Geral</a:t>
            </a:r>
            <a:endParaRPr lang="pt-BR" sz="16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6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 </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indent="450215">
              <a:lnSpc>
                <a:spcPct val="115000"/>
              </a:lnSpc>
              <a:spcBef>
                <a:spcPts val="600"/>
              </a:spcBef>
              <a:spcAft>
                <a:spcPts val="72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Analisar as Normas de Biossegurança Aplicadas no Laboratório de Análises Clínicas do Hospital Geral de Luanda.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pPr>
            <a:r>
              <a:rPr lang="pt-PT" sz="1600" b="1" kern="0" dirty="0">
                <a:latin typeface="Times New Roman" panose="02020603050405020304" pitchFamily="18" charset="0"/>
                <a:ea typeface="Times New Roman" panose="02020603050405020304" pitchFamily="18" charset="0"/>
                <a:cs typeface="Times New Roman" panose="02020603050405020304" pitchFamily="18" charset="0"/>
              </a:rPr>
              <a:t>Objectivos Específicos</a:t>
            </a:r>
            <a:endParaRPr lang="pt-BR" sz="16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6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 </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Courier New" panose="02070309020205020404" pitchFamily="49" charset="0"/>
              <a:buChar char="o"/>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Descrever a qualificação técnica dos Biomédicos do Hospital Geral de Luanda;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1200"/>
              </a:spcAft>
              <a:buFont typeface="Courier New" panose="02070309020205020404" pitchFamily="49" charset="0"/>
              <a:buChar char="o"/>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Verificar o Perfil Técnico dos Biomédicos quanto a Aplicação das Normas de Biossegurança no Laboratório;</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tângulo 2">
            <a:extLst>
              <a:ext uri="{FF2B5EF4-FFF2-40B4-BE49-F238E27FC236}">
                <a16:creationId xmlns:a16="http://schemas.microsoft.com/office/drawing/2014/main" id="{792AF422-388F-0DF5-99E9-70E3DEA75228}"/>
              </a:ext>
            </a:extLst>
          </p:cNvPr>
          <p:cNvSpPr/>
          <p:nvPr/>
        </p:nvSpPr>
        <p:spPr>
          <a:xfrm>
            <a:off x="5262182" y="688928"/>
            <a:ext cx="1501437" cy="338554"/>
          </a:xfrm>
          <a:prstGeom prst="rect">
            <a:avLst/>
          </a:prstGeom>
        </p:spPr>
        <p:txBody>
          <a:bodyPr wrap="none">
            <a:spAutoFit/>
          </a:bodyPr>
          <a:lstStyle/>
          <a:p>
            <a:r>
              <a:rPr lang="pt-PT" sz="1600" b="1" dirty="0">
                <a:latin typeface="Times New Roman" panose="02020603050405020304" pitchFamily="18" charset="0"/>
              </a:rPr>
              <a:t>OBJECTIVOS</a:t>
            </a:r>
            <a:endParaRPr lang="pt-BR" sz="1600" dirty="0"/>
          </a:p>
        </p:txBody>
      </p:sp>
    </p:spTree>
    <p:extLst>
      <p:ext uri="{BB962C8B-B14F-4D97-AF65-F5344CB8AC3E}">
        <p14:creationId xmlns:p14="http://schemas.microsoft.com/office/powerpoint/2010/main" val="181881260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540F50B-4052-61F1-0B37-ECD9DBC44A6A}"/>
              </a:ext>
            </a:extLst>
          </p:cNvPr>
          <p:cNvSpPr/>
          <p:nvPr/>
        </p:nvSpPr>
        <p:spPr>
          <a:xfrm>
            <a:off x="5262182" y="688928"/>
            <a:ext cx="1734706" cy="338554"/>
          </a:xfrm>
          <a:prstGeom prst="rect">
            <a:avLst/>
          </a:prstGeom>
        </p:spPr>
        <p:txBody>
          <a:bodyPr wrap="none">
            <a:spAutoFit/>
          </a:bodyPr>
          <a:lstStyle/>
          <a:p>
            <a:r>
              <a:rPr lang="pt-PT" sz="1600" b="1" dirty="0">
                <a:latin typeface="Times New Roman" panose="02020603050405020304" pitchFamily="18" charset="0"/>
              </a:rPr>
              <a:t>JUSTIFICATIVA</a:t>
            </a:r>
            <a:endParaRPr lang="pt-BR" sz="1600" dirty="0"/>
          </a:p>
        </p:txBody>
      </p:sp>
      <p:sp>
        <p:nvSpPr>
          <p:cNvPr id="6" name="CaixaDeTexto 5">
            <a:extLst>
              <a:ext uri="{FF2B5EF4-FFF2-40B4-BE49-F238E27FC236}">
                <a16:creationId xmlns:a16="http://schemas.microsoft.com/office/drawing/2014/main" id="{B2784F1C-071C-8D0F-A37D-FD4A83CFD107}"/>
              </a:ext>
            </a:extLst>
          </p:cNvPr>
          <p:cNvSpPr txBox="1"/>
          <p:nvPr/>
        </p:nvSpPr>
        <p:spPr>
          <a:xfrm>
            <a:off x="678873" y="1449460"/>
            <a:ext cx="10834254" cy="3105337"/>
          </a:xfrm>
          <a:prstGeom prst="rect">
            <a:avLst/>
          </a:prstGeom>
          <a:noFill/>
        </p:spPr>
        <p:txBody>
          <a:bodyPr wrap="square">
            <a:spAutoFit/>
          </a:bodyPr>
          <a:lstStyle/>
          <a:p>
            <a:pPr indent="45021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Pela experiência adquirida através do estágio curricular, verificamos que muitos técnicos de Análises Clínicas ainda demonstram muitas dificuldades na aplicação das normas de Biossegurança no laboratório clínico, razão pela qual o nível de contágio ao manusear agentes biológicos e materiais perfuro cortantes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infectados</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tende a ser maior. Verificou-se também que devido o baixo conhecimento de alguns profissionais sobre a Biossegurança e a negligência por parte de outros técnicos, o uso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incorrecto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dos equipamentos de proteção individual e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colectivo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tem sido frequente.</a:t>
            </a:r>
            <a:endParaRPr lang="pt-AO"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No entanto, motiva-nos desenvolver este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projecto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no intuito de trazer ao conhecimento dos Técnicos de Análises Clínicas sobre as normas de Biossegurança, bem como sua importância nas práticas laboratoriais, visto que muitos profissionais ainda desconhecem estas normas e a sua importância dentro do laboratório de Análises Clínicas.</a:t>
            </a:r>
            <a:endParaRPr lang="pt-AO"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31804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4A3DAA0-FB04-DC4B-FA4B-904BD98490AE}"/>
              </a:ext>
            </a:extLst>
          </p:cNvPr>
          <p:cNvSpPr/>
          <p:nvPr/>
        </p:nvSpPr>
        <p:spPr>
          <a:xfrm>
            <a:off x="4775442" y="793925"/>
            <a:ext cx="2676695" cy="338554"/>
          </a:xfrm>
          <a:prstGeom prst="rect">
            <a:avLst/>
          </a:prstGeom>
        </p:spPr>
        <p:txBody>
          <a:bodyPr wrap="none">
            <a:spAutoFit/>
          </a:bodyPr>
          <a:lstStyle/>
          <a:p>
            <a:r>
              <a:rPr lang="pt-PT" sz="1600" b="1" dirty="0">
                <a:latin typeface="Times New Roman" panose="02020603050405020304" pitchFamily="18" charset="0"/>
              </a:rPr>
              <a:t>REFERÊNCIAL TEÓRICO</a:t>
            </a:r>
            <a:endParaRPr lang="pt-BR" sz="1600" dirty="0"/>
          </a:p>
        </p:txBody>
      </p:sp>
      <p:sp>
        <p:nvSpPr>
          <p:cNvPr id="4" name="CaixaDeTexto 3">
            <a:extLst>
              <a:ext uri="{FF2B5EF4-FFF2-40B4-BE49-F238E27FC236}">
                <a16:creationId xmlns:a16="http://schemas.microsoft.com/office/drawing/2014/main" id="{5EFA02C8-C2A7-1616-FBDE-F4D1CA2E205F}"/>
              </a:ext>
            </a:extLst>
          </p:cNvPr>
          <p:cNvSpPr txBox="1"/>
          <p:nvPr/>
        </p:nvSpPr>
        <p:spPr>
          <a:xfrm>
            <a:off x="360216" y="1288071"/>
            <a:ext cx="11171384" cy="5649624"/>
          </a:xfrm>
          <a:prstGeom prst="rect">
            <a:avLst/>
          </a:prstGeom>
          <a:noFill/>
        </p:spPr>
        <p:txBody>
          <a:bodyPr wrap="square">
            <a:spAutoFit/>
          </a:bodyPr>
          <a:lstStyle/>
          <a:p>
            <a:pPr algn="just">
              <a:lnSpc>
                <a:spcPct val="150000"/>
              </a:lnSpc>
              <a:spcBef>
                <a:spcPts val="2400"/>
              </a:spcBef>
              <a:spcAft>
                <a:spcPts val="1200"/>
              </a:spcAft>
            </a:pPr>
            <a:r>
              <a:rPr lang="pt-PT" sz="1600" dirty="0">
                <a:effectLst/>
                <a:latin typeface="Times New Roman" panose="02020603050405020304" pitchFamily="18" charset="0"/>
                <a:ea typeface="Times New Roman" panose="02020603050405020304" pitchFamily="18" charset="0"/>
                <a:cs typeface="Times New Roman" panose="02020603050405020304" pitchFamily="18" charset="0"/>
              </a:rPr>
              <a:t>CONCEITO DE BIOSSEGURANÇA</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spcAft>
                <a:spcPts val="800"/>
              </a:spcAft>
            </a:pP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Definição dos Termos:</a:t>
            </a:r>
          </a:p>
          <a:p>
            <a:pPr indent="450215" algn="just">
              <a:lnSpc>
                <a:spcPct val="150000"/>
              </a:lnSpc>
              <a:spcAft>
                <a:spcPts val="800"/>
              </a:spcAft>
            </a:pPr>
            <a:r>
              <a:rPr lang="pt-PT" sz="1600" b="1" dirty="0">
                <a:latin typeface="Times New Roman" panose="02020603050405020304" pitchFamily="18" charset="0"/>
                <a:ea typeface="Calibri" panose="020F0502020204030204" pitchFamily="34" charset="0"/>
                <a:cs typeface="Times New Roman" panose="02020603050405020304" pitchFamily="18" charset="0"/>
              </a:rPr>
              <a:t>1.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Biossegurança;          </a:t>
            </a: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2.</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Riscos;         </a:t>
            </a: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3.</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Laboratório de Análises Clínicas</a:t>
            </a:r>
            <a:endPar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r>
              <a:rPr lang="pt-PT" sz="1600" dirty="0">
                <a:effectLst/>
                <a:latin typeface="Times New Roman" panose="02020603050405020304" pitchFamily="18" charset="0"/>
                <a:ea typeface="Times New Roman" panose="02020603050405020304" pitchFamily="18" charset="0"/>
                <a:cs typeface="Times New Roman" panose="02020603050405020304" pitchFamily="18" charset="0"/>
              </a:rPr>
              <a:t>EQUIPAMENTOS DE BIOSSEGURANÇA</a:t>
            </a:r>
          </a:p>
          <a:p>
            <a:pPr indent="360363" algn="just">
              <a:lnSpc>
                <a:spcPct val="150000"/>
              </a:lnSpc>
              <a:spcBef>
                <a:spcPts val="1200"/>
              </a:spcBef>
              <a:spcAft>
                <a:spcPts val="1200"/>
              </a:spcAft>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A Biossegurança inclui a utilização dos equipamentos de proteção individual e coletiva (EPI e EPC) para a realização de qualquer procedimento em um laboratório clínico (11) (4).</a:t>
            </a:r>
          </a:p>
          <a:p>
            <a:pPr algn="just">
              <a:lnSpc>
                <a:spcPct val="150000"/>
              </a:lnSpc>
              <a:spcAft>
                <a:spcPts val="800"/>
              </a:spcAft>
            </a:pP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Equipamentos de Proteção Individual – EPI                 </a:t>
            </a:r>
            <a:endParaRPr lang="pt-PT" sz="1600" b="1" dirty="0">
              <a:latin typeface="Times New Roman" panose="02020603050405020304" pitchFamily="18" charset="0"/>
              <a:ea typeface="Times New Roman" panose="02020603050405020304" pitchFamily="18" charset="0"/>
              <a:cs typeface="Times New Roman" panose="02020603050405020304" pitchFamily="18" charset="0"/>
            </a:endParaRPr>
          </a:p>
          <a:p>
            <a:pPr indent="360363" algn="just">
              <a:lnSpc>
                <a:spcPct val="150000"/>
              </a:lnSpc>
              <a:spcBef>
                <a:spcPts val="1200"/>
              </a:spcBef>
              <a:spcAft>
                <a:spcPts val="1200"/>
              </a:spcAft>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Os </a:t>
            </a:r>
            <a:r>
              <a:rPr lang="pt-BR" sz="1600" dirty="0" err="1">
                <a:effectLst/>
                <a:latin typeface="Times New Roman" panose="02020603050405020304" pitchFamily="18" charset="0"/>
                <a:ea typeface="Times New Roman" panose="02020603050405020304" pitchFamily="18" charset="0"/>
                <a:cs typeface="Times New Roman" panose="02020603050405020304" pitchFamily="18" charset="0"/>
              </a:rPr>
              <a:t>EPI’s</a:t>
            </a: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 geralmente são equipamentos que servem para proteção do contacto com materiais infecciosos, substâncias irritantes e tóxicas, materiais perfuro cortantes e materiais submetidos a aquecimentos ou congelamento. Como exemplo: Jalecos de Laboratório; Calçados; Luvas e outros (22).</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68767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4A3DAA0-FB04-DC4B-FA4B-904BD98490AE}"/>
              </a:ext>
            </a:extLst>
          </p:cNvPr>
          <p:cNvSpPr/>
          <p:nvPr/>
        </p:nvSpPr>
        <p:spPr>
          <a:xfrm>
            <a:off x="4775442" y="793925"/>
            <a:ext cx="3689685" cy="338554"/>
          </a:xfrm>
          <a:prstGeom prst="rect">
            <a:avLst/>
          </a:prstGeom>
        </p:spPr>
        <p:txBody>
          <a:bodyPr wrap="square">
            <a:spAutoFit/>
          </a:bodyPr>
          <a:lstStyle/>
          <a:p>
            <a:r>
              <a:rPr lang="pt-PT" sz="1600" b="1" dirty="0">
                <a:latin typeface="Times New Roman" panose="02020603050405020304" pitchFamily="18" charset="0"/>
              </a:rPr>
              <a:t>REFERÊNCIAL TEÓRICO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4" name="CaixaDeTexto 3">
            <a:extLst>
              <a:ext uri="{FF2B5EF4-FFF2-40B4-BE49-F238E27FC236}">
                <a16:creationId xmlns:a16="http://schemas.microsoft.com/office/drawing/2014/main" id="{5EFA02C8-C2A7-1616-FBDE-F4D1CA2E205F}"/>
              </a:ext>
            </a:extLst>
          </p:cNvPr>
          <p:cNvSpPr txBox="1"/>
          <p:nvPr/>
        </p:nvSpPr>
        <p:spPr>
          <a:xfrm>
            <a:off x="360216" y="1288071"/>
            <a:ext cx="11171384" cy="4192814"/>
          </a:xfrm>
          <a:prstGeom prst="rect">
            <a:avLst/>
          </a:prstGeom>
          <a:noFill/>
        </p:spPr>
        <p:txBody>
          <a:bodyPr wrap="square">
            <a:spAutoFit/>
          </a:bodyPr>
          <a:lstStyle/>
          <a:p>
            <a:pPr algn="just">
              <a:lnSpc>
                <a:spcPct val="150000"/>
              </a:lnSpc>
              <a:spcAft>
                <a:spcPts val="800"/>
              </a:spcAft>
            </a:pP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Equipamentos de Proteção </a:t>
            </a:r>
            <a:r>
              <a:rPr lang="pt-PT" sz="1600" b="1" dirty="0" err="1">
                <a:effectLst/>
                <a:latin typeface="Times New Roman" panose="02020603050405020304" pitchFamily="18" charset="0"/>
                <a:ea typeface="Times New Roman" panose="02020603050405020304" pitchFamily="18" charset="0"/>
                <a:cs typeface="Times New Roman" panose="02020603050405020304" pitchFamily="18" charset="0"/>
              </a:rPr>
              <a:t>Colectiva</a:t>
            </a: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 – EPC</a:t>
            </a:r>
          </a:p>
          <a:p>
            <a:pPr indent="360363" algn="just">
              <a:lnSpc>
                <a:spcPct val="150000"/>
              </a:lnSpc>
              <a:spcAft>
                <a:spcPts val="800"/>
              </a:spcAft>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Os </a:t>
            </a:r>
            <a:r>
              <a:rPr lang="pt-BR" sz="1600" dirty="0" err="1">
                <a:effectLst/>
                <a:latin typeface="Times New Roman" panose="02020603050405020304" pitchFamily="18" charset="0"/>
                <a:ea typeface="Times New Roman" panose="02020603050405020304" pitchFamily="18" charset="0"/>
                <a:cs typeface="Times New Roman" panose="02020603050405020304" pitchFamily="18" charset="0"/>
              </a:rPr>
              <a:t>EPC’s</a:t>
            </a: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 são todos dispositivos que proporcionam proteção a todos os profissionais expostos aos riscos no ambiente laboral. Como por exemplo as Cabines de Segurança Biológica, o chuveiro de emergência, a lava olhos e outros (19).</a:t>
            </a:r>
            <a:endPar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r>
              <a:rPr lang="pt-PT" sz="1600" dirty="0">
                <a:effectLst/>
                <a:latin typeface="Times New Roman" panose="02020603050405020304" pitchFamily="18" charset="0"/>
                <a:ea typeface="Times New Roman" panose="02020603050405020304" pitchFamily="18" charset="0"/>
                <a:cs typeface="Times New Roman" panose="02020603050405020304" pitchFamily="18" charset="0"/>
              </a:rPr>
              <a:t>PRINCÍPIOS E NORMAS DA BIOSSEGURANÇA NA ÁREA DA SAÚDE</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0363" algn="just">
              <a:lnSpc>
                <a:spcPct val="150000"/>
              </a:lnSpc>
              <a:spcAft>
                <a:spcPts val="1200"/>
              </a:spcAft>
            </a:pPr>
            <a:r>
              <a:rPr lang="pt-BR" sz="1600" dirty="0">
                <a:latin typeface="Times New Roman" panose="02020603050405020304" pitchFamily="18" charset="0"/>
                <a:ea typeface="Times New Roman" panose="02020603050405020304" pitchFamily="18" charset="0"/>
                <a:cs typeface="Times New Roman" panose="02020603050405020304" pitchFamily="18" charset="0"/>
              </a:rPr>
              <a:t>As normas de Biossegurança correspondem ao conjunto de </a:t>
            </a:r>
            <a:r>
              <a:rPr lang="pt-BR" sz="1600" dirty="0" err="1">
                <a:latin typeface="Times New Roman" panose="02020603050405020304" pitchFamily="18" charset="0"/>
                <a:ea typeface="Times New Roman" panose="02020603050405020304" pitchFamily="18" charset="0"/>
                <a:cs typeface="Times New Roman" panose="02020603050405020304" pitchFamily="18" charset="0"/>
              </a:rPr>
              <a:t>acções</a:t>
            </a:r>
            <a:r>
              <a:rPr lang="pt-BR" sz="1600" dirty="0">
                <a:latin typeface="Times New Roman" panose="02020603050405020304" pitchFamily="18" charset="0"/>
                <a:ea typeface="Times New Roman" panose="02020603050405020304" pitchFamily="18" charset="0"/>
                <a:cs typeface="Times New Roman" panose="02020603050405020304" pitchFamily="18" charset="0"/>
              </a:rPr>
              <a:t> voltadas para a prevenção, minimização ou eliminação de riscos inerentes às </a:t>
            </a:r>
            <a:r>
              <a:rPr lang="pt-BR" sz="1600" dirty="0" err="1">
                <a:latin typeface="Times New Roman" panose="02020603050405020304" pitchFamily="18" charset="0"/>
                <a:ea typeface="Times New Roman" panose="02020603050405020304" pitchFamily="18" charset="0"/>
                <a:cs typeface="Times New Roman" panose="02020603050405020304" pitchFamily="18" charset="0"/>
              </a:rPr>
              <a:t>actividades</a:t>
            </a:r>
            <a:r>
              <a:rPr lang="pt-BR" sz="1600" dirty="0">
                <a:latin typeface="Times New Roman" panose="02020603050405020304" pitchFamily="18" charset="0"/>
                <a:ea typeface="Times New Roman" panose="02020603050405020304" pitchFamily="18" charset="0"/>
                <a:cs typeface="Times New Roman" panose="02020603050405020304" pitchFamily="18" charset="0"/>
              </a:rPr>
              <a:t> realizadas no laboratório.</a:t>
            </a:r>
            <a:endParaRPr lang="pt-PT" sz="16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200"/>
              </a:spcAft>
            </a:pPr>
            <a:r>
              <a:rPr lang="pt-PT" sz="1600" b="1" dirty="0">
                <a:latin typeface="Times New Roman" panose="02020603050405020304" pitchFamily="18" charset="0"/>
                <a:ea typeface="Times New Roman" panose="02020603050405020304" pitchFamily="18" charset="0"/>
                <a:cs typeface="Times New Roman" panose="02020603050405020304" pitchFamily="18" charset="0"/>
              </a:rPr>
              <a:t>Boas Práticas Laboratoriais</a:t>
            </a:r>
          </a:p>
          <a:p>
            <a:pPr indent="360363" algn="just">
              <a:lnSpc>
                <a:spcPct val="150000"/>
              </a:lnSpc>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Em relação aos Cuidados Pessoais (vestuário, cabelos, olhos, unhas, mãos, maquiagens, joias ou bijuterias);</a:t>
            </a:r>
          </a:p>
          <a:p>
            <a:pPr indent="360363" algn="just">
              <a:lnSpc>
                <a:spcPct val="150000"/>
              </a:lnSpc>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Em relação ao Ambiente Laboratorial (luvas, </a:t>
            </a:r>
            <a:r>
              <a:rPr lang="pt-BR" sz="1600" dirty="0" err="1">
                <a:effectLst/>
                <a:latin typeface="Times New Roman" panose="02020603050405020304" pitchFamily="18" charset="0"/>
                <a:ea typeface="Times New Roman" panose="02020603050405020304" pitchFamily="18" charset="0"/>
                <a:cs typeface="Times New Roman" panose="02020603050405020304" pitchFamily="18" charset="0"/>
              </a:rPr>
              <a:t>pipetagem</a:t>
            </a: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 descarte de materiais perfuro cortante, comida, cheiro, CSB)</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15770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708E08-457C-326A-E6A0-9C20F193DE07}"/>
              </a:ext>
            </a:extLst>
          </p:cNvPr>
          <p:cNvSpPr/>
          <p:nvPr/>
        </p:nvSpPr>
        <p:spPr>
          <a:xfrm>
            <a:off x="5095245" y="700251"/>
            <a:ext cx="2001510" cy="369332"/>
          </a:xfrm>
          <a:prstGeom prst="rect">
            <a:avLst/>
          </a:prstGeom>
        </p:spPr>
        <p:txBody>
          <a:bodyPr wrap="none">
            <a:spAutoFit/>
          </a:bodyPr>
          <a:lstStyle/>
          <a:p>
            <a:r>
              <a:rPr lang="pt-PT" b="1" dirty="0">
                <a:latin typeface="Times New Roman" panose="02020603050405020304" pitchFamily="18" charset="0"/>
              </a:rPr>
              <a:t>METODOLOGIA</a:t>
            </a:r>
            <a:endParaRPr lang="pt-BR" dirty="0"/>
          </a:p>
        </p:txBody>
      </p:sp>
      <p:sp>
        <p:nvSpPr>
          <p:cNvPr id="4" name="CaixaDeTexto 3">
            <a:extLst>
              <a:ext uri="{FF2B5EF4-FFF2-40B4-BE49-F238E27FC236}">
                <a16:creationId xmlns:a16="http://schemas.microsoft.com/office/drawing/2014/main" id="{AE677D0E-3FD6-56DC-4305-CB692CB7E1DF}"/>
              </a:ext>
            </a:extLst>
          </p:cNvPr>
          <p:cNvSpPr txBox="1"/>
          <p:nvPr/>
        </p:nvSpPr>
        <p:spPr>
          <a:xfrm>
            <a:off x="734290" y="1470999"/>
            <a:ext cx="10044545" cy="3547381"/>
          </a:xfrm>
          <a:prstGeom prst="rect">
            <a:avLst/>
          </a:prstGeom>
          <a:noFill/>
        </p:spPr>
        <p:txBody>
          <a:bodyPr wrap="square">
            <a:spAutoFit/>
          </a:bodyPr>
          <a:lstStyle/>
          <a:p>
            <a:pPr>
              <a:lnSpc>
                <a:spcPct val="150000"/>
              </a:lnSpc>
              <a:spcBef>
                <a:spcPts val="1200"/>
              </a:spcBef>
              <a:spcAft>
                <a:spcPts val="1200"/>
              </a:spcAft>
            </a:pPr>
            <a:r>
              <a:rPr lang="pt-PT" sz="1600" b="1" dirty="0">
                <a:effectLst/>
                <a:latin typeface="Times New Roman" panose="02020603050405020304" pitchFamily="18" charset="0"/>
                <a:ea typeface="Calibri" panose="020F0502020204030204" pitchFamily="34" charset="0"/>
              </a:rPr>
              <a:t>Modelo de Pesquisa</a:t>
            </a:r>
          </a:p>
          <a:p>
            <a:pPr indent="360363"/>
            <a:r>
              <a:rPr lang="pt-PT" sz="1600" dirty="0">
                <a:latin typeface="Times New Roman" panose="02020603050405020304" pitchFamily="18" charset="0"/>
                <a:ea typeface="Calibri" panose="020F0502020204030204" pitchFamily="34" charset="0"/>
              </a:rPr>
              <a:t>E</a:t>
            </a:r>
            <a:r>
              <a:rPr lang="pt-PT" sz="1600" dirty="0">
                <a:effectLst/>
                <a:latin typeface="Times New Roman" panose="02020603050405020304" pitchFamily="18" charset="0"/>
                <a:ea typeface="Calibri" panose="020F0502020204030204" pitchFamily="34" charset="0"/>
              </a:rPr>
              <a:t>studo Transversal Analítico, enfoque Quantitativo </a:t>
            </a:r>
            <a:r>
              <a:rPr lang="pt-PT" sz="1600" dirty="0">
                <a:latin typeface="Times New Roman" panose="02020603050405020304" pitchFamily="18" charset="0"/>
                <a:ea typeface="Calibri" panose="020F0502020204030204" pitchFamily="34" charset="0"/>
              </a:rPr>
              <a:t>e</a:t>
            </a:r>
            <a:r>
              <a:rPr lang="pt-PT" sz="1600" dirty="0">
                <a:effectLst/>
                <a:latin typeface="Times New Roman" panose="02020603050405020304" pitchFamily="18" charset="0"/>
                <a:ea typeface="Calibri" panose="020F0502020204030204" pitchFamily="34" charset="0"/>
              </a:rPr>
              <a:t> abordagem Descritiva.</a:t>
            </a:r>
          </a:p>
          <a:p>
            <a:pPr indent="360363"/>
            <a:endParaRPr lang="pt-PT" sz="1600" dirty="0">
              <a:latin typeface="Times New Roman" panose="02020603050405020304" pitchFamily="18" charset="0"/>
            </a:endParaRPr>
          </a:p>
          <a:p>
            <a:pPr>
              <a:lnSpc>
                <a:spcPct val="200000"/>
              </a:lnSpc>
            </a:pPr>
            <a:r>
              <a:rPr lang="pt-PT" sz="1600" b="1" dirty="0">
                <a:effectLst/>
                <a:latin typeface="Times New Roman" panose="02020603050405020304" pitchFamily="18" charset="0"/>
                <a:ea typeface="Calibri" panose="020F0502020204030204" pitchFamily="34" charset="0"/>
              </a:rPr>
              <a:t>População e Critérios de Amostragem</a:t>
            </a:r>
            <a:r>
              <a:rPr lang="pt-PT" sz="1600" b="1" dirty="0">
                <a:latin typeface="Times New Roman" panose="02020603050405020304" pitchFamily="18" charset="0"/>
                <a:ea typeface="Calibri" panose="020F0502020204030204" pitchFamily="34" charset="0"/>
              </a:rPr>
              <a:t>: </a:t>
            </a:r>
            <a:r>
              <a:rPr lang="pt-PT" sz="1600" dirty="0">
                <a:latin typeface="Times New Roman" panose="02020603050405020304" pitchFamily="18" charset="0"/>
                <a:ea typeface="Calibri" panose="020F0502020204030204" pitchFamily="34" charset="0"/>
              </a:rPr>
              <a:t>Universo: 50;    Amostra: 39   Técnicos</a:t>
            </a:r>
            <a:endParaRPr lang="pt-PT" sz="1600" b="1" dirty="0">
              <a:effectLst/>
              <a:latin typeface="Times New Roman" panose="02020603050405020304" pitchFamily="18" charset="0"/>
              <a:ea typeface="Calibri" panose="020F0502020204030204" pitchFamily="34" charset="0"/>
            </a:endParaRPr>
          </a:p>
          <a:p>
            <a:pPr>
              <a:lnSpc>
                <a:spcPct val="200000"/>
              </a:lnSpc>
            </a:pPr>
            <a:r>
              <a:rPr lang="pt-PT" sz="1600" b="1" dirty="0">
                <a:effectLst/>
                <a:latin typeface="Times New Roman" panose="02020603050405020304" pitchFamily="18" charset="0"/>
                <a:ea typeface="Calibri" panose="020F0502020204030204" pitchFamily="34" charset="0"/>
              </a:rPr>
              <a:t>Critérios de Inclusão</a:t>
            </a:r>
            <a:endParaRPr lang="pt-PT" sz="1600" b="1" dirty="0">
              <a:latin typeface="Times New Roman" panose="02020603050405020304" pitchFamily="18" charset="0"/>
              <a:ea typeface="Calibri" panose="020F0502020204030204" pitchFamily="34" charset="0"/>
            </a:endParaRPr>
          </a:p>
          <a:p>
            <a:pPr>
              <a:lnSpc>
                <a:spcPct val="200000"/>
              </a:lnSpc>
            </a:pPr>
            <a:r>
              <a:rPr lang="pt-PT" sz="1600" b="1" dirty="0">
                <a:effectLst/>
                <a:latin typeface="Times New Roman" panose="02020603050405020304" pitchFamily="18" charset="0"/>
                <a:ea typeface="Calibri" panose="020F0502020204030204" pitchFamily="34" charset="0"/>
              </a:rPr>
              <a:t>Critérios de Exclusão</a:t>
            </a:r>
          </a:p>
          <a:p>
            <a:pPr>
              <a:lnSpc>
                <a:spcPct val="200000"/>
              </a:lnSpc>
            </a:pPr>
            <a:r>
              <a:rPr lang="pt-PT" sz="1600" b="1" dirty="0">
                <a:latin typeface="Times New Roman" panose="02020603050405020304" pitchFamily="18" charset="0"/>
                <a:ea typeface="Calibri" panose="020F0502020204030204" pitchFamily="34" charset="0"/>
              </a:rPr>
              <a:t>Instrumento de Recolha de Dados</a:t>
            </a:r>
          </a:p>
          <a:p>
            <a:pPr>
              <a:lnSpc>
                <a:spcPct val="200000"/>
              </a:lnSpc>
            </a:pPr>
            <a:r>
              <a:rPr lang="pt-PT" sz="1600" b="1" dirty="0">
                <a:effectLst/>
                <a:latin typeface="Times New Roman" panose="02020603050405020304" pitchFamily="18" charset="0"/>
                <a:ea typeface="Calibri" panose="020F0502020204030204" pitchFamily="34" charset="0"/>
              </a:rPr>
              <a:t>Processamento e Tratamento dos Dados</a:t>
            </a:r>
          </a:p>
        </p:txBody>
      </p:sp>
    </p:spTree>
    <p:extLst>
      <p:ext uri="{BB962C8B-B14F-4D97-AF65-F5344CB8AC3E}">
        <p14:creationId xmlns:p14="http://schemas.microsoft.com/office/powerpoint/2010/main" val="263313072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FD7B1BD-3F36-AF77-329D-7540228F4410}"/>
              </a:ext>
            </a:extLst>
          </p:cNvPr>
          <p:cNvSpPr/>
          <p:nvPr/>
        </p:nvSpPr>
        <p:spPr>
          <a:xfrm>
            <a:off x="3561332" y="740246"/>
            <a:ext cx="5268109" cy="338554"/>
          </a:xfrm>
          <a:prstGeom prst="rect">
            <a:avLst/>
          </a:prstGeom>
        </p:spPr>
        <p:txBody>
          <a:bodyPr wrap="none">
            <a:spAutoFit/>
          </a:bodyPr>
          <a:lstStyle/>
          <a:p>
            <a:r>
              <a:rPr lang="pt-PT" sz="1600" b="1" dirty="0">
                <a:latin typeface="Times New Roman" panose="02020603050405020304" pitchFamily="18" charset="0"/>
              </a:rPr>
              <a:t>APRESENTAÇÃO E DISCUÇÃO DOS RESULTADOS</a:t>
            </a:r>
            <a:endParaRPr lang="pt-BR" sz="1600" dirty="0"/>
          </a:p>
        </p:txBody>
      </p:sp>
      <p:sp>
        <p:nvSpPr>
          <p:cNvPr id="7" name="CaixaDeTexto 6">
            <a:extLst>
              <a:ext uri="{FF2B5EF4-FFF2-40B4-BE49-F238E27FC236}">
                <a16:creationId xmlns:a16="http://schemas.microsoft.com/office/drawing/2014/main" id="{19746BEA-CC74-6C06-C477-04861FC16EDC}"/>
              </a:ext>
            </a:extLst>
          </p:cNvPr>
          <p:cNvSpPr txBox="1"/>
          <p:nvPr/>
        </p:nvSpPr>
        <p:spPr>
          <a:xfrm>
            <a:off x="914399" y="1331702"/>
            <a:ext cx="7647709"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Nível Académico dos Técnicos de Análises Clínicas</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CaixaDeTexto 8">
            <a:extLst>
              <a:ext uri="{FF2B5EF4-FFF2-40B4-BE49-F238E27FC236}">
                <a16:creationId xmlns:a16="http://schemas.microsoft.com/office/drawing/2014/main" id="{7F239105-CDE8-5502-5ABA-59450936A35A}"/>
              </a:ext>
            </a:extLst>
          </p:cNvPr>
          <p:cNvSpPr txBox="1"/>
          <p:nvPr/>
        </p:nvSpPr>
        <p:spPr>
          <a:xfrm>
            <a:off x="637308" y="1841116"/>
            <a:ext cx="4613564"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AO NÍVEL ACADÉMICO DOS TÉCNICOS</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m 9">
            <a:extLst>
              <a:ext uri="{FF2B5EF4-FFF2-40B4-BE49-F238E27FC236}">
                <a16:creationId xmlns:a16="http://schemas.microsoft.com/office/drawing/2014/main" id="{3A9F8B1C-D865-66D0-2711-97E534A2D19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9694" r="8383"/>
          <a:stretch/>
        </p:blipFill>
        <p:spPr>
          <a:xfrm>
            <a:off x="426223" y="2218444"/>
            <a:ext cx="4819253" cy="3115556"/>
          </a:xfrm>
          <a:prstGeom prst="rect">
            <a:avLst/>
          </a:prstGeom>
        </p:spPr>
      </p:pic>
      <p:sp>
        <p:nvSpPr>
          <p:cNvPr id="12" name="CaixaDeTexto 11">
            <a:extLst>
              <a:ext uri="{FF2B5EF4-FFF2-40B4-BE49-F238E27FC236}">
                <a16:creationId xmlns:a16="http://schemas.microsoft.com/office/drawing/2014/main" id="{7DEE2193-AD98-9BEF-B07E-3B39B48938E9}"/>
              </a:ext>
            </a:extLst>
          </p:cNvPr>
          <p:cNvSpPr txBox="1"/>
          <p:nvPr/>
        </p:nvSpPr>
        <p:spPr>
          <a:xfrm>
            <a:off x="5586268" y="3479596"/>
            <a:ext cx="5555868" cy="2638158"/>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Maura, na terceira edição do seu livro sobre Técnicas de Laboratório destaca que é importante que os profissionais de saúde, especificamente os técnicos de análises clínicas tenham um nível académico elevado para que sejam capazes de analisar, interpretar os resultados e obter um resultado tão próximo quanto possível do valor real mediante a aplicação correta de Procedimentos Analíticos dentro do laboratório (13).</a:t>
            </a:r>
            <a:endParaRPr lang="pt-AO" sz="1600" dirty="0"/>
          </a:p>
        </p:txBody>
      </p:sp>
      <p:sp>
        <p:nvSpPr>
          <p:cNvPr id="3" name="CaixaDeTexto 2">
            <a:extLst>
              <a:ext uri="{FF2B5EF4-FFF2-40B4-BE49-F238E27FC236}">
                <a16:creationId xmlns:a16="http://schemas.microsoft.com/office/drawing/2014/main" id="{BBECD6EC-33ED-6C89-0BDF-68CEE50D6177}"/>
              </a:ext>
            </a:extLst>
          </p:cNvPr>
          <p:cNvSpPr txBox="1"/>
          <p:nvPr/>
        </p:nvSpPr>
        <p:spPr>
          <a:xfrm>
            <a:off x="5586268" y="2030456"/>
            <a:ext cx="5428096" cy="1530162"/>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Ministério da Saúde menciona que toda a equipe que opera um equipamento dentro do laboratório deve ser devidamente treinada e ser capaz de demonstrar proficiência (20).</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7800048"/>
      </p:ext>
    </p:extLst>
  </p:cSld>
  <p:clrMapOvr>
    <a:masterClrMapping/>
  </p:clrMapOvr>
  <p:transition spd="slow">
    <p:cover/>
  </p:transition>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565</TotalTime>
  <Words>1807</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Arial</vt:lpstr>
      <vt:lpstr>Calibri</vt:lpstr>
      <vt:lpstr>Calibri Light</vt:lpstr>
      <vt:lpstr>Courier New</vt:lpstr>
      <vt:lpstr>Times New Roman</vt:lpstr>
      <vt:lpstr>Wingdings</vt:lpstr>
      <vt:lpstr>Retrospectiva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Domingos Adriano</dc:creator>
  <cp:lastModifiedBy>Domingos Adriano</cp:lastModifiedBy>
  <cp:revision>45</cp:revision>
  <dcterms:created xsi:type="dcterms:W3CDTF">2023-11-08T08:36:42Z</dcterms:created>
  <dcterms:modified xsi:type="dcterms:W3CDTF">2023-11-19T15:12:13Z</dcterms:modified>
</cp:coreProperties>
</file>